
<file path=[Content_Types].xml><?xml version="1.0" encoding="utf-8"?>
<Types xmlns="http://schemas.openxmlformats.org/package/2006/content-types">
  <Default ContentType="image/jpeg" Extension="jpeg"/>
  <Default ContentType="image/jpg" Extension="jp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ms-powerpoint.authors+xml" PartName="/ppt/authors.xml"/>
  <Override ContentType="application/vnd.ms-powerpoint.changesinfo+xml" PartName="/ppt/changesInfos/changesInfo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16.xml"/>
  <Override ContentType="application/vnd.openxmlformats-officedocument.presentationml.slideMaster+xml" PartName="/ppt/slideMasters/slideMaster1.xml"/>
  <Override ContentType="application/vnd.openxmlformats-officedocument.presentationml.slideMaster+xml" PartName="/ppt/slideMasters/slideMaster2.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slide+xml" PartName="/ppt/slides/slide40.xml"/>
  <Override ContentType="application/vnd.openxmlformats-officedocument.presentationml.slide+xml" PartName="/ppt/slides/slide41.xml"/>
  <Override ContentType="application/vnd.openxmlformats-officedocument.presentationml.slide+xml" PartName="/ppt/slides/slide4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sldIdLst>
    <p:sldId id="256" r:id="rId3"/>
    <p:sldId id="257" r:id="rId4"/>
    <p:sldId id="312" r:id="rId5"/>
    <p:sldId id="292" r:id="rId6"/>
    <p:sldId id="293" r:id="rId7"/>
    <p:sldId id="260" r:id="rId8"/>
    <p:sldId id="261" r:id="rId9"/>
    <p:sldId id="262" r:id="rId10"/>
    <p:sldId id="285" r:id="rId11"/>
    <p:sldId id="286" r:id="rId12"/>
    <p:sldId id="310" r:id="rId13"/>
    <p:sldId id="311" r:id="rId14"/>
    <p:sldId id="258" r:id="rId15"/>
    <p:sldId id="294" r:id="rId16"/>
    <p:sldId id="295" r:id="rId17"/>
    <p:sldId id="296" r:id="rId18"/>
    <p:sldId id="263" r:id="rId19"/>
    <p:sldId id="290" r:id="rId20"/>
    <p:sldId id="291" r:id="rId21"/>
    <p:sldId id="306" r:id="rId22"/>
    <p:sldId id="307" r:id="rId23"/>
    <p:sldId id="308" r:id="rId24"/>
    <p:sldId id="273" r:id="rId25"/>
    <p:sldId id="274" r:id="rId26"/>
    <p:sldId id="303" r:id="rId27"/>
    <p:sldId id="275" r:id="rId28"/>
    <p:sldId id="276" r:id="rId29"/>
    <p:sldId id="299" r:id="rId30"/>
    <p:sldId id="300" r:id="rId31"/>
    <p:sldId id="301" r:id="rId32"/>
    <p:sldId id="280" r:id="rId33"/>
    <p:sldId id="305" r:id="rId34"/>
    <p:sldId id="313" r:id="rId35"/>
    <p:sldId id="314" r:id="rId36"/>
    <p:sldId id="315" r:id="rId37"/>
    <p:sldId id="316" r:id="rId38"/>
    <p:sldId id="287" r:id="rId39"/>
    <p:sldId id="288" r:id="rId40"/>
    <p:sldId id="289" r:id="rId41"/>
    <p:sldId id="302" r:id="rId42"/>
    <p:sldId id="282" r:id="rId43"/>
    <p:sldId id="309" r:id="rId44"/>
  </p:sldIdLst>
  <p:sldSz cx="7569200" cy="10699750"/>
  <p:notesSz cx="7569200" cy="10699750"/>
  <p:defaultTextStyle>
    <a:defPPr>
      <a:defRPr kern="0"/>
    </a:defPPr>
  </p:defaultTextStyle>
  <p:extLst>
    <p:ext uri="{EFAFB233-063F-42B5-8137-9DF3F51BA10A}">
      <p15:sldGuideLst xmlns:p15="http://schemas.microsoft.com/office/powerpoint/2012/main">
        <p15:guide id="1" orient="horz" pos="538" userDrawn="1">
          <p15:clr>
            <a:srgbClr val="A4A3A4"/>
          </p15:clr>
        </p15:guide>
        <p15:guide id="2" pos="933"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B89C10F-298C-981E-B788-71A95EDE55F1}" name="Kettunen Nicola" initials="KN" userId="S::Nicola.Kettunen@paijatha.fi::68ca887d-5061-4f95-b606-3405509885cb" providerId="AD"/>
  <p188:author id="{2A5BC781-BF9E-81ED-6132-663265174862}" name="Nuutinen Riitta" initials="NR" userId="S::riitta.nuutinen@paijatha.fi::312e257b-4296-4d38-ad86-873b7b87a00e"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394B85"/>
    <a:srgbClr val="4F81BD"/>
    <a:srgbClr val="FFF6B7"/>
    <a:srgbClr val="FFE72D"/>
    <a:srgbClr val="F04E4C"/>
    <a:srgbClr val="739D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4188" y="132"/>
      </p:cViewPr>
      <p:guideLst>
        <p:guide orient="horz" pos="538"/>
        <p:guide pos="933"/>
      </p:guideLst>
    </p:cSldViewPr>
  </p:slideViewPr>
  <p:notesTextViewPr>
    <p:cViewPr>
      <p:scale>
        <a:sx n="1" d="1"/>
        <a:sy n="1" d="1"/>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8.xml" Type="http://schemas.openxmlformats.org/officeDocument/2006/relationships/slide"/><Relationship Id="rId11" Target="slides/slide9.xml" Type="http://schemas.openxmlformats.org/officeDocument/2006/relationships/slide"/><Relationship Id="rId12" Target="slides/slide10.xml" Type="http://schemas.openxmlformats.org/officeDocument/2006/relationships/slide"/><Relationship Id="rId13" Target="slides/slide11.xml" Type="http://schemas.openxmlformats.org/officeDocument/2006/relationships/slide"/><Relationship Id="rId14" Target="slides/slide12.xml" Type="http://schemas.openxmlformats.org/officeDocument/2006/relationships/slide"/><Relationship Id="rId15" Target="slides/slide13.xml" Type="http://schemas.openxmlformats.org/officeDocument/2006/relationships/slide"/><Relationship Id="rId16" Target="slides/slide14.xml" Type="http://schemas.openxmlformats.org/officeDocument/2006/relationships/slide"/><Relationship Id="rId17" Target="slides/slide15.xml" Type="http://schemas.openxmlformats.org/officeDocument/2006/relationships/slide"/><Relationship Id="rId18" Target="slides/slide16.xml" Type="http://schemas.openxmlformats.org/officeDocument/2006/relationships/slide"/><Relationship Id="rId19" Target="slides/slide17.xml" Type="http://schemas.openxmlformats.org/officeDocument/2006/relationships/slide"/><Relationship Id="rId2" Target="slideMasters/slideMaster2.xml" Type="http://schemas.openxmlformats.org/officeDocument/2006/relationships/slideMaster"/><Relationship Id="rId20" Target="slides/slide18.xml" Type="http://schemas.openxmlformats.org/officeDocument/2006/relationships/slide"/><Relationship Id="rId21" Target="slides/slide19.xml" Type="http://schemas.openxmlformats.org/officeDocument/2006/relationships/slide"/><Relationship Id="rId22" Target="slides/slide20.xml" Type="http://schemas.openxmlformats.org/officeDocument/2006/relationships/slide"/><Relationship Id="rId23" Target="slides/slide21.xml" Type="http://schemas.openxmlformats.org/officeDocument/2006/relationships/slide"/><Relationship Id="rId24" Target="slides/slide22.xml" Type="http://schemas.openxmlformats.org/officeDocument/2006/relationships/slide"/><Relationship Id="rId25" Target="slides/slide23.xml" Type="http://schemas.openxmlformats.org/officeDocument/2006/relationships/slide"/><Relationship Id="rId26" Target="slides/slide24.xml" Type="http://schemas.openxmlformats.org/officeDocument/2006/relationships/slide"/><Relationship Id="rId27" Target="slides/slide25.xml" Type="http://schemas.openxmlformats.org/officeDocument/2006/relationships/slide"/><Relationship Id="rId28" Target="slides/slide26.xml" Type="http://schemas.openxmlformats.org/officeDocument/2006/relationships/slide"/><Relationship Id="rId29" Target="slides/slide27.xml" Type="http://schemas.openxmlformats.org/officeDocument/2006/relationships/slide"/><Relationship Id="rId3" Target="slides/slide1.xml" Type="http://schemas.openxmlformats.org/officeDocument/2006/relationships/slide"/><Relationship Id="rId30" Target="slides/slide28.xml" Type="http://schemas.openxmlformats.org/officeDocument/2006/relationships/slide"/><Relationship Id="rId31" Target="slides/slide29.xml" Type="http://schemas.openxmlformats.org/officeDocument/2006/relationships/slide"/><Relationship Id="rId32" Target="slides/slide30.xml" Type="http://schemas.openxmlformats.org/officeDocument/2006/relationships/slide"/><Relationship Id="rId33" Target="slides/slide31.xml" Type="http://schemas.openxmlformats.org/officeDocument/2006/relationships/slide"/><Relationship Id="rId34" Target="slides/slide32.xml" Type="http://schemas.openxmlformats.org/officeDocument/2006/relationships/slide"/><Relationship Id="rId35" Target="slides/slide33.xml" Type="http://schemas.openxmlformats.org/officeDocument/2006/relationships/slide"/><Relationship Id="rId36" Target="slides/slide34.xml" Type="http://schemas.openxmlformats.org/officeDocument/2006/relationships/slide"/><Relationship Id="rId37" Target="slides/slide35.xml" Type="http://schemas.openxmlformats.org/officeDocument/2006/relationships/slide"/><Relationship Id="rId38" Target="slides/slide36.xml" Type="http://schemas.openxmlformats.org/officeDocument/2006/relationships/slide"/><Relationship Id="rId39" Target="slides/slide37.xml" Type="http://schemas.openxmlformats.org/officeDocument/2006/relationships/slide"/><Relationship Id="rId4" Target="slides/slide2.xml" Type="http://schemas.openxmlformats.org/officeDocument/2006/relationships/slide"/><Relationship Id="rId40" Target="slides/slide38.xml" Type="http://schemas.openxmlformats.org/officeDocument/2006/relationships/slide"/><Relationship Id="rId41" Target="slides/slide39.xml" Type="http://schemas.openxmlformats.org/officeDocument/2006/relationships/slide"/><Relationship Id="rId42" Target="slides/slide40.xml" Type="http://schemas.openxmlformats.org/officeDocument/2006/relationships/slide"/><Relationship Id="rId43" Target="slides/slide41.xml" Type="http://schemas.openxmlformats.org/officeDocument/2006/relationships/slide"/><Relationship Id="rId44" Target="slides/slide42.xml" Type="http://schemas.openxmlformats.org/officeDocument/2006/relationships/slide"/><Relationship Id="rId45" Target="presProps.xml" Type="http://schemas.openxmlformats.org/officeDocument/2006/relationships/presProps"/><Relationship Id="rId46" Target="viewProps.xml" Type="http://schemas.openxmlformats.org/officeDocument/2006/relationships/viewProps"/><Relationship Id="rId47" Target="theme/theme1.xml" Type="http://schemas.openxmlformats.org/officeDocument/2006/relationships/theme"/><Relationship Id="rId48" Target="tableStyles.xml" Type="http://schemas.openxmlformats.org/officeDocument/2006/relationships/tableStyles"/><Relationship Id="rId49" Target="changesInfos/changesInfo1.xml" Type="http://schemas.microsoft.com/office/2016/11/relationships/changesInfo"/><Relationship Id="rId5" Target="slides/slide3.xml" Type="http://schemas.openxmlformats.org/officeDocument/2006/relationships/slide"/><Relationship Id="rId50" Target="authors.xml" Type="http://schemas.microsoft.com/office/2018/10/relationships/authors"/><Relationship Id="rId6" Target="slides/slide4.xml" Type="http://schemas.openxmlformats.org/officeDocument/2006/relationships/slide"/><Relationship Id="rId7" Target="slides/slide5.xml" Type="http://schemas.openxmlformats.org/officeDocument/2006/relationships/slide"/><Relationship Id="rId8" Target="slides/slide6.xml" Type="http://schemas.openxmlformats.org/officeDocument/2006/relationships/slide"/><Relationship Id="rId9" Target="slides/slide7.xml" Type="http://schemas.openxmlformats.org/officeDocument/2006/relationships/slide"/></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ttunen Nicola" userId="68ca887d-5061-4f95-b606-3405509885cb" providerId="ADAL" clId="{674AC708-C870-4606-80E5-F0129AE0B85A}"/>
    <pc:docChg chg="modSld">
      <pc:chgData name="Kettunen Nicola" userId="68ca887d-5061-4f95-b606-3405509885cb" providerId="ADAL" clId="{674AC708-C870-4606-80E5-F0129AE0B85A}" dt="2024-09-20T09:39:19.153" v="65" actId="20577"/>
      <pc:docMkLst>
        <pc:docMk/>
      </pc:docMkLst>
      <pc:sldChg chg="modSp mod">
        <pc:chgData name="Kettunen Nicola" userId="68ca887d-5061-4f95-b606-3405509885cb" providerId="ADAL" clId="{674AC708-C870-4606-80E5-F0129AE0B85A}" dt="2024-09-20T09:38:56.362" v="44" actId="20577"/>
        <pc:sldMkLst>
          <pc:docMk/>
          <pc:sldMk cId="0" sldId="263"/>
        </pc:sldMkLst>
      </pc:sldChg>
      <pc:sldChg chg="addCm">
        <pc:chgData name="Kettunen Nicola" userId="68ca887d-5061-4f95-b606-3405509885cb" providerId="ADAL" clId="{674AC708-C870-4606-80E5-F0129AE0B85A}" dt="2024-09-18T05:56:22.362" v="0"/>
        <pc:sldMkLst>
          <pc:docMk/>
          <pc:sldMk cId="0" sldId="265"/>
        </pc:sldMkLst>
        <pc:extLst>
          <p:ext xmlns:p="http://schemas.openxmlformats.org/presentationml/2006/main" uri="{D6D511B9-2390-475A-947B-AFAB55BFBCF1}">
            <pc226:cmChg xmlns:pc226="http://schemas.microsoft.com/office/powerpoint/2022/06/main/command" chg="add">
              <pc226:chgData name="Kettunen Nicola" userId="68ca887d-5061-4f95-b606-3405509885cb" providerId="ADAL" clId="{674AC708-C870-4606-80E5-F0129AE0B85A}" dt="2024-09-18T05:56:22.362" v="0"/>
              <pc2:cmMkLst xmlns:pc2="http://schemas.microsoft.com/office/powerpoint/2019/9/main/command">
                <pc:docMk/>
                <pc:sldMk cId="0" sldId="265"/>
                <pc2:cmMk id="{99F631CE-8F9F-43CE-B48D-01E3DB85AA22}"/>
              </pc2:cmMkLst>
            </pc226:cmChg>
          </p:ext>
        </pc:extLst>
      </pc:sldChg>
      <pc:sldChg chg="modSp mod">
        <pc:chgData name="Kettunen Nicola" userId="68ca887d-5061-4f95-b606-3405509885cb" providerId="ADAL" clId="{674AC708-C870-4606-80E5-F0129AE0B85A}" dt="2024-09-20T09:39:19.153" v="65" actId="20577"/>
        <pc:sldMkLst>
          <pc:docMk/>
          <pc:sldMk cId="1688104840" sldId="291"/>
        </pc:sldMkLst>
      </pc:sldChg>
      <pc:sldChg chg="modSp mod">
        <pc:chgData name="Kettunen Nicola" userId="68ca887d-5061-4f95-b606-3405509885cb" providerId="ADAL" clId="{674AC708-C870-4606-80E5-F0129AE0B85A}" dt="2024-09-20T09:38:39.518" v="21" actId="20577"/>
        <pc:sldMkLst>
          <pc:docMk/>
          <pc:sldMk cId="3183068781" sldId="295"/>
        </pc:sldMkLst>
      </pc:sldChg>
    </pc:docChg>
  </pc:docChgLst>
  <pc:docChgLst>
    <pc:chgData name="Nuutinen Riitta" userId="312e257b-4296-4d38-ad86-873b7b87a00e" providerId="ADAL" clId="{8148AD12-CC04-4BC3-9DA2-102D7C9B0D60}"/>
    <pc:docChg chg="undo custSel addSld delSld modSld sldOrd addMainMaster delMainMaster">
      <pc:chgData name="Nuutinen Riitta" userId="312e257b-4296-4d38-ad86-873b7b87a00e" providerId="ADAL" clId="{8148AD12-CC04-4BC3-9DA2-102D7C9B0D60}" dt="2024-09-20T09:56:00.555" v="6245" actId="1076"/>
      <pc:docMkLst>
        <pc:docMk/>
      </pc:docMkLst>
      <pc:sldChg chg="addSp delSp modSp mod">
        <pc:chgData name="Nuutinen Riitta" userId="312e257b-4296-4d38-ad86-873b7b87a00e" providerId="ADAL" clId="{8148AD12-CC04-4BC3-9DA2-102D7C9B0D60}" dt="2024-09-19T21:27:42.162" v="3326" actId="313"/>
        <pc:sldMkLst>
          <pc:docMk/>
          <pc:sldMk cId="0" sldId="256"/>
        </pc:sldMkLst>
      </pc:sldChg>
      <pc:sldChg chg="addSp delSp modSp mod">
        <pc:chgData name="Nuutinen Riitta" userId="312e257b-4296-4d38-ad86-873b7b87a00e" providerId="ADAL" clId="{8148AD12-CC04-4BC3-9DA2-102D7C9B0D60}" dt="2024-09-19T06:27:18.691" v="2360" actId="1076"/>
        <pc:sldMkLst>
          <pc:docMk/>
          <pc:sldMk cId="0" sldId="257"/>
        </pc:sldMkLst>
      </pc:sldChg>
      <pc:sldChg chg="addSp delSp modSp del mod setBg addCm modCm">
        <pc:chgData name="Nuutinen Riitta" userId="312e257b-4296-4d38-ad86-873b7b87a00e" providerId="ADAL" clId="{8148AD12-CC04-4BC3-9DA2-102D7C9B0D60}" dt="2024-09-19T06:57:34.789" v="2365" actId="47"/>
        <pc:sldMkLst>
          <pc:docMk/>
          <pc:sldMk cId="0" sldId="258"/>
        </pc:sldMkLst>
        <pc:extLst>
          <p:ext xmlns:p="http://schemas.openxmlformats.org/presentationml/2006/main" uri="{D6D511B9-2390-475A-947B-AFAB55BFBCF1}">
            <pc226:cmChg xmlns:pc226="http://schemas.microsoft.com/office/powerpoint/2022/06/main/command" chg="add mod">
              <pc226:chgData name="Nuutinen Riitta" userId="312e257b-4296-4d38-ad86-873b7b87a00e" providerId="ADAL" clId="{8148AD12-CC04-4BC3-9DA2-102D7C9B0D60}" dt="2024-09-12T10:35:00.595" v="2341" actId="2056"/>
              <pc2:cmMkLst xmlns:pc2="http://schemas.microsoft.com/office/powerpoint/2019/9/main/command">
                <pc:docMk/>
                <pc:sldMk cId="0" sldId="258"/>
                <pc2:cmMk id="{A890B957-49D1-4203-944B-8828B446B952}"/>
              </pc2:cmMkLst>
            </pc226:cmChg>
          </p:ext>
        </pc:extLst>
      </pc:sldChg>
      <pc:sldChg chg="addSp delSp modSp del mod">
        <pc:chgData name="Nuutinen Riitta" userId="312e257b-4296-4d38-ad86-873b7b87a00e" providerId="ADAL" clId="{8148AD12-CC04-4BC3-9DA2-102D7C9B0D60}" dt="2024-09-19T06:57:38.870" v="2366" actId="47"/>
        <pc:sldMkLst>
          <pc:docMk/>
          <pc:sldMk cId="0" sldId="259"/>
        </pc:sldMkLst>
      </pc:sldChg>
      <pc:sldChg chg="addSp delSp modSp mod">
        <pc:chgData name="Nuutinen Riitta" userId="312e257b-4296-4d38-ad86-873b7b87a00e" providerId="ADAL" clId="{8148AD12-CC04-4BC3-9DA2-102D7C9B0D60}" dt="2024-09-19T22:31:10.591" v="4443" actId="122"/>
        <pc:sldMkLst>
          <pc:docMk/>
          <pc:sldMk cId="0" sldId="260"/>
        </pc:sldMkLst>
      </pc:sldChg>
      <pc:sldChg chg="addSp delSp modSp mod">
        <pc:chgData name="Nuutinen Riitta" userId="312e257b-4296-4d38-ad86-873b7b87a00e" providerId="ADAL" clId="{8148AD12-CC04-4BC3-9DA2-102D7C9B0D60}" dt="2024-09-20T09:38:21.205" v="6102" actId="167"/>
        <pc:sldMkLst>
          <pc:docMk/>
          <pc:sldMk cId="0" sldId="261"/>
        </pc:sldMkLst>
      </pc:sldChg>
      <pc:sldChg chg="addSp delSp modSp mod">
        <pc:chgData name="Nuutinen Riitta" userId="312e257b-4296-4d38-ad86-873b7b87a00e" providerId="ADAL" clId="{8148AD12-CC04-4BC3-9DA2-102D7C9B0D60}" dt="2024-09-20T07:28:37.998" v="5437" actId="1036"/>
        <pc:sldMkLst>
          <pc:docMk/>
          <pc:sldMk cId="0" sldId="262"/>
        </pc:sldMkLst>
      </pc:sldChg>
      <pc:sldChg chg="addSp delSp modSp mod ord">
        <pc:chgData name="Nuutinen Riitta" userId="312e257b-4296-4d38-ad86-873b7b87a00e" providerId="ADAL" clId="{8148AD12-CC04-4BC3-9DA2-102D7C9B0D60}" dt="2024-09-20T07:24:53.616" v="5422"/>
        <pc:sldMkLst>
          <pc:docMk/>
          <pc:sldMk cId="0" sldId="263"/>
        </pc:sldMkLst>
      </pc:sldChg>
      <pc:sldChg chg="addSp delSp modSp del mod">
        <pc:chgData name="Nuutinen Riitta" userId="312e257b-4296-4d38-ad86-873b7b87a00e" providerId="ADAL" clId="{8148AD12-CC04-4BC3-9DA2-102D7C9B0D60}" dt="2024-09-19T07:26:18.022" v="2375" actId="47"/>
        <pc:sldMkLst>
          <pc:docMk/>
          <pc:sldMk cId="0" sldId="264"/>
        </pc:sldMkLst>
      </pc:sldChg>
      <pc:sldChg chg="addSp delSp modSp del mod delCm">
        <pc:chgData name="Nuutinen Riitta" userId="312e257b-4296-4d38-ad86-873b7b87a00e" providerId="ADAL" clId="{8148AD12-CC04-4BC3-9DA2-102D7C9B0D60}" dt="2024-09-19T07:26:18.022" v="2375" actId="47"/>
        <pc:sldMkLst>
          <pc:docMk/>
          <pc:sldMk cId="0" sldId="265"/>
        </pc:sldMkLst>
        <pc:extLst>
          <p:ext xmlns:p="http://schemas.openxmlformats.org/presentationml/2006/main" uri="{D6D511B9-2390-475A-947B-AFAB55BFBCF1}">
            <pc226:cmChg xmlns:pc226="http://schemas.microsoft.com/office/powerpoint/2022/06/main/command" chg="del">
              <pc226:chgData name="Nuutinen Riitta" userId="312e257b-4296-4d38-ad86-873b7b87a00e" providerId="ADAL" clId="{8148AD12-CC04-4BC3-9DA2-102D7C9B0D60}" dt="2024-09-19T07:05:29.917" v="2367"/>
              <pc2:cmMkLst xmlns:pc2="http://schemas.microsoft.com/office/powerpoint/2019/9/main/command">
                <pc:docMk/>
                <pc:sldMk cId="0" sldId="265"/>
                <pc2:cmMk id="{99F631CE-8F9F-43CE-B48D-01E3DB85AA22}"/>
              </pc2:cmMkLst>
            </pc226:cmChg>
          </p:ext>
        </pc:extLst>
      </pc:sldChg>
      <pc:sldChg chg="addSp delSp modSp del mod addCm modCm">
        <pc:chgData name="Nuutinen Riitta" userId="312e257b-4296-4d38-ad86-873b7b87a00e" providerId="ADAL" clId="{8148AD12-CC04-4BC3-9DA2-102D7C9B0D60}" dt="2024-09-19T07:26:18.022" v="2375" actId="47"/>
        <pc:sldMkLst>
          <pc:docMk/>
          <pc:sldMk cId="0" sldId="266"/>
        </pc:sldMkLst>
        <pc:extLst>
          <p:ext xmlns:p="http://schemas.openxmlformats.org/presentationml/2006/main" uri="{D6D511B9-2390-475A-947B-AFAB55BFBCF1}">
            <pc226:cmChg xmlns:pc226="http://schemas.microsoft.com/office/powerpoint/2022/06/main/command" chg="add mod">
              <pc226:chgData name="Nuutinen Riitta" userId="312e257b-4296-4d38-ad86-873b7b87a00e" providerId="ADAL" clId="{8148AD12-CC04-4BC3-9DA2-102D7C9B0D60}" dt="2024-09-09T12:19:01.955" v="1871" actId="2056"/>
              <pc2:cmMkLst xmlns:pc2="http://schemas.microsoft.com/office/powerpoint/2019/9/main/command">
                <pc:docMk/>
                <pc:sldMk cId="0" sldId="266"/>
                <pc2:cmMk id="{0D8D0F22-BF4A-4B7F-B4C9-908A1FFF20D2}"/>
              </pc2:cmMkLst>
            </pc226:cmChg>
          </p:ext>
        </pc:extLst>
      </pc:sldChg>
      <pc:sldChg chg="del">
        <pc:chgData name="Nuutinen Riitta" userId="312e257b-4296-4d38-ad86-873b7b87a00e" providerId="ADAL" clId="{8148AD12-CC04-4BC3-9DA2-102D7C9B0D60}" dt="2024-09-18T20:15:21.522" v="2357" actId="2696"/>
        <pc:sldMkLst>
          <pc:docMk/>
          <pc:sldMk cId="0" sldId="267"/>
        </pc:sldMkLst>
      </pc:sldChg>
      <pc:sldChg chg="del">
        <pc:chgData name="Nuutinen Riitta" userId="312e257b-4296-4d38-ad86-873b7b87a00e" providerId="ADAL" clId="{8148AD12-CC04-4BC3-9DA2-102D7C9B0D60}" dt="2024-09-12T05:53:44.490" v="2337" actId="2696"/>
        <pc:sldMkLst>
          <pc:docMk/>
          <pc:sldMk cId="0" sldId="268"/>
        </pc:sldMkLst>
      </pc:sldChg>
      <pc:sldChg chg="del">
        <pc:chgData name="Nuutinen Riitta" userId="312e257b-4296-4d38-ad86-873b7b87a00e" providerId="ADAL" clId="{8148AD12-CC04-4BC3-9DA2-102D7C9B0D60}" dt="2024-09-12T05:54:00.903" v="2338" actId="2696"/>
        <pc:sldMkLst>
          <pc:docMk/>
          <pc:sldMk cId="0" sldId="269"/>
        </pc:sldMkLst>
      </pc:sldChg>
      <pc:sldChg chg="del">
        <pc:chgData name="Nuutinen Riitta" userId="312e257b-4296-4d38-ad86-873b7b87a00e" providerId="ADAL" clId="{8148AD12-CC04-4BC3-9DA2-102D7C9B0D60}" dt="2024-09-17T06:10:19.432" v="2342" actId="2696"/>
        <pc:sldMkLst>
          <pc:docMk/>
          <pc:sldMk cId="0" sldId="270"/>
        </pc:sldMkLst>
      </pc:sldChg>
      <pc:sldChg chg="del">
        <pc:chgData name="Nuutinen Riitta" userId="312e257b-4296-4d38-ad86-873b7b87a00e" providerId="ADAL" clId="{8148AD12-CC04-4BC3-9DA2-102D7C9B0D60}" dt="2024-09-17T06:10:24.556" v="2343" actId="2696"/>
        <pc:sldMkLst>
          <pc:docMk/>
          <pc:sldMk cId="0" sldId="271"/>
        </pc:sldMkLst>
      </pc:sldChg>
      <pc:sldChg chg="del">
        <pc:chgData name="Nuutinen Riitta" userId="312e257b-4296-4d38-ad86-873b7b87a00e" providerId="ADAL" clId="{8148AD12-CC04-4BC3-9DA2-102D7C9B0D60}" dt="2024-09-17T06:10:32.563" v="2344" actId="2696"/>
        <pc:sldMkLst>
          <pc:docMk/>
          <pc:sldMk cId="0" sldId="272"/>
        </pc:sldMkLst>
      </pc:sldChg>
      <pc:sldChg chg="addSp modSp mod">
        <pc:chgData name="Nuutinen Riitta" userId="312e257b-4296-4d38-ad86-873b7b87a00e" providerId="ADAL" clId="{8148AD12-CC04-4BC3-9DA2-102D7C9B0D60}" dt="2024-09-20T07:29:51.486" v="5444" actId="1036"/>
        <pc:sldMkLst>
          <pc:docMk/>
          <pc:sldMk cId="0" sldId="273"/>
        </pc:sldMkLst>
      </pc:sldChg>
      <pc:sldChg chg="addSp delSp modSp mod">
        <pc:chgData name="Nuutinen Riitta" userId="312e257b-4296-4d38-ad86-873b7b87a00e" providerId="ADAL" clId="{8148AD12-CC04-4BC3-9DA2-102D7C9B0D60}" dt="2024-09-19T22:38:38.431" v="4544" actId="207"/>
        <pc:sldMkLst>
          <pc:docMk/>
          <pc:sldMk cId="0" sldId="274"/>
        </pc:sldMkLst>
      </pc:sldChg>
      <pc:sldChg chg="addSp delSp modSp mod">
        <pc:chgData name="Nuutinen Riitta" userId="312e257b-4296-4d38-ad86-873b7b87a00e" providerId="ADAL" clId="{8148AD12-CC04-4BC3-9DA2-102D7C9B0D60}" dt="2024-09-19T22:40:20.995" v="4587" actId="1076"/>
        <pc:sldMkLst>
          <pc:docMk/>
          <pc:sldMk cId="0" sldId="275"/>
        </pc:sldMkLst>
      </pc:sldChg>
      <pc:sldChg chg="addSp delSp modSp mod">
        <pc:chgData name="Nuutinen Riitta" userId="312e257b-4296-4d38-ad86-873b7b87a00e" providerId="ADAL" clId="{8148AD12-CC04-4BC3-9DA2-102D7C9B0D60}" dt="2024-09-19T07:43:00.102" v="2401" actId="14100"/>
        <pc:sldMkLst>
          <pc:docMk/>
          <pc:sldMk cId="0" sldId="276"/>
        </pc:sldMkLst>
      </pc:sldChg>
      <pc:sldChg chg="addSp delSp modSp del mod">
        <pc:chgData name="Nuutinen Riitta" userId="312e257b-4296-4d38-ad86-873b7b87a00e" providerId="ADAL" clId="{8148AD12-CC04-4BC3-9DA2-102D7C9B0D60}" dt="2024-09-19T07:41:18.015" v="2394" actId="47"/>
        <pc:sldMkLst>
          <pc:docMk/>
          <pc:sldMk cId="0" sldId="277"/>
        </pc:sldMkLst>
      </pc:sldChg>
      <pc:sldChg chg="addSp delSp modSp del mod">
        <pc:chgData name="Nuutinen Riitta" userId="312e257b-4296-4d38-ad86-873b7b87a00e" providerId="ADAL" clId="{8148AD12-CC04-4BC3-9DA2-102D7C9B0D60}" dt="2024-09-19T07:47:14.104" v="2404" actId="47"/>
        <pc:sldMkLst>
          <pc:docMk/>
          <pc:sldMk cId="0" sldId="278"/>
        </pc:sldMkLst>
      </pc:sldChg>
      <pc:sldChg chg="addSp delSp modSp del mod">
        <pc:chgData name="Nuutinen Riitta" userId="312e257b-4296-4d38-ad86-873b7b87a00e" providerId="ADAL" clId="{8148AD12-CC04-4BC3-9DA2-102D7C9B0D60}" dt="2024-09-09T11:53:45.498" v="1718" actId="47"/>
        <pc:sldMkLst>
          <pc:docMk/>
          <pc:sldMk cId="0" sldId="279"/>
        </pc:sldMkLst>
      </pc:sldChg>
      <pc:sldChg chg="addSp delSp modSp mod ord">
        <pc:chgData name="Nuutinen Riitta" userId="312e257b-4296-4d38-ad86-873b7b87a00e" providerId="ADAL" clId="{8148AD12-CC04-4BC3-9DA2-102D7C9B0D60}" dt="2024-09-19T22:34:17.047" v="4475" actId="1076"/>
        <pc:sldMkLst>
          <pc:docMk/>
          <pc:sldMk cId="0" sldId="280"/>
        </pc:sldMkLst>
      </pc:sldChg>
      <pc:sldChg chg="modSp del mod ord">
        <pc:chgData name="Nuutinen Riitta" userId="312e257b-4296-4d38-ad86-873b7b87a00e" providerId="ADAL" clId="{8148AD12-CC04-4BC3-9DA2-102D7C9B0D60}" dt="2024-09-20T07:43:06.111" v="5498" actId="2696"/>
        <pc:sldMkLst>
          <pc:docMk/>
          <pc:sldMk cId="0" sldId="281"/>
        </pc:sldMkLst>
      </pc:sldChg>
      <pc:sldChg chg="addSp delSp modSp mod">
        <pc:chgData name="Nuutinen Riitta" userId="312e257b-4296-4d38-ad86-873b7b87a00e" providerId="ADAL" clId="{8148AD12-CC04-4BC3-9DA2-102D7C9B0D60}" dt="2024-09-09T10:40:13.219" v="1446" actId="20577"/>
        <pc:sldMkLst>
          <pc:docMk/>
          <pc:sldMk cId="0" sldId="282"/>
        </pc:sldMkLst>
      </pc:sldChg>
      <pc:sldChg chg="addSp delSp modSp new del mod">
        <pc:chgData name="Nuutinen Riitta" userId="312e257b-4296-4d38-ad86-873b7b87a00e" providerId="ADAL" clId="{8148AD12-CC04-4BC3-9DA2-102D7C9B0D60}" dt="2024-09-19T07:47:19.374" v="2405" actId="47"/>
        <pc:sldMkLst>
          <pc:docMk/>
          <pc:sldMk cId="1268565429" sldId="283"/>
        </pc:sldMkLst>
      </pc:sldChg>
      <pc:sldChg chg="addSp modSp add del mod">
        <pc:chgData name="Nuutinen Riitta" userId="312e257b-4296-4d38-ad86-873b7b87a00e" providerId="ADAL" clId="{8148AD12-CC04-4BC3-9DA2-102D7C9B0D60}" dt="2024-09-18T20:15:56.775" v="2358" actId="47"/>
        <pc:sldMkLst>
          <pc:docMk/>
          <pc:sldMk cId="2331951306" sldId="284"/>
        </pc:sldMkLst>
      </pc:sldChg>
      <pc:sldChg chg="add del">
        <pc:chgData name="Nuutinen Riitta" userId="312e257b-4296-4d38-ad86-873b7b87a00e" providerId="ADAL" clId="{8148AD12-CC04-4BC3-9DA2-102D7C9B0D60}" dt="2024-09-12T05:53:14.716" v="2334" actId="27028"/>
        <pc:sldMkLst>
          <pc:docMk/>
          <pc:sldMk cId="157729956" sldId="285"/>
        </pc:sldMkLst>
      </pc:sldChg>
      <pc:sldChg chg="modSp add mod ord">
        <pc:chgData name="Nuutinen Riitta" userId="312e257b-4296-4d38-ad86-873b7b87a00e" providerId="ADAL" clId="{8148AD12-CC04-4BC3-9DA2-102D7C9B0D60}" dt="2024-09-20T07:28:59.951" v="5439" actId="1036"/>
        <pc:sldMkLst>
          <pc:docMk/>
          <pc:sldMk cId="2893135759" sldId="285"/>
        </pc:sldMkLst>
      </pc:sldChg>
      <pc:sldChg chg="add del">
        <pc:chgData name="Nuutinen Riitta" userId="312e257b-4296-4d38-ad86-873b7b87a00e" providerId="ADAL" clId="{8148AD12-CC04-4BC3-9DA2-102D7C9B0D60}" dt="2024-09-12T05:53:14.716" v="2334" actId="27028"/>
        <pc:sldMkLst>
          <pc:docMk/>
          <pc:sldMk cId="2476241839" sldId="286"/>
        </pc:sldMkLst>
      </pc:sldChg>
      <pc:sldChg chg="modSp add mod ord">
        <pc:chgData name="Nuutinen Riitta" userId="312e257b-4296-4d38-ad86-873b7b87a00e" providerId="ADAL" clId="{8148AD12-CC04-4BC3-9DA2-102D7C9B0D60}" dt="2024-09-20T07:24:12.984" v="5416"/>
        <pc:sldMkLst>
          <pc:docMk/>
          <pc:sldMk cId="3364673304" sldId="286"/>
        </pc:sldMkLst>
      </pc:sldChg>
      <pc:sldChg chg="addSp delSp modSp add mod">
        <pc:chgData name="Nuutinen Riitta" userId="312e257b-4296-4d38-ad86-873b7b87a00e" providerId="ADAL" clId="{8148AD12-CC04-4BC3-9DA2-102D7C9B0D60}" dt="2024-09-20T07:30:36.339" v="5449" actId="1036"/>
        <pc:sldMkLst>
          <pc:docMk/>
          <pc:sldMk cId="3339497703" sldId="287"/>
        </pc:sldMkLst>
      </pc:sldChg>
      <pc:sldChg chg="add del">
        <pc:chgData name="Nuutinen Riitta" userId="312e257b-4296-4d38-ad86-873b7b87a00e" providerId="ADAL" clId="{8148AD12-CC04-4BC3-9DA2-102D7C9B0D60}" dt="2024-09-18T20:01:06.238" v="2350" actId="27028"/>
        <pc:sldMkLst>
          <pc:docMk/>
          <pc:sldMk cId="3721020104" sldId="287"/>
        </pc:sldMkLst>
      </pc:sldChg>
      <pc:sldChg chg="add del">
        <pc:chgData name="Nuutinen Riitta" userId="312e257b-4296-4d38-ad86-873b7b87a00e" providerId="ADAL" clId="{8148AD12-CC04-4BC3-9DA2-102D7C9B0D60}" dt="2024-09-18T20:01:06.238" v="2350" actId="27028"/>
        <pc:sldMkLst>
          <pc:docMk/>
          <pc:sldMk cId="215622857" sldId="288"/>
        </pc:sldMkLst>
      </pc:sldChg>
      <pc:sldChg chg="addSp delSp modSp add mod ord">
        <pc:chgData name="Nuutinen Riitta" userId="312e257b-4296-4d38-ad86-873b7b87a00e" providerId="ADAL" clId="{8148AD12-CC04-4BC3-9DA2-102D7C9B0D60}" dt="2024-09-19T21:22:00.368" v="3317" actId="113"/>
        <pc:sldMkLst>
          <pc:docMk/>
          <pc:sldMk cId="1344958553" sldId="288"/>
        </pc:sldMkLst>
      </pc:sldChg>
      <pc:sldChg chg="delSp add mod ord">
        <pc:chgData name="Nuutinen Riitta" userId="312e257b-4296-4d38-ad86-873b7b87a00e" providerId="ADAL" clId="{8148AD12-CC04-4BC3-9DA2-102D7C9B0D60}" dt="2024-09-19T21:09:18.974" v="3170" actId="478"/>
        <pc:sldMkLst>
          <pc:docMk/>
          <pc:sldMk cId="353303485" sldId="289"/>
        </pc:sldMkLst>
      </pc:sldChg>
      <pc:sldChg chg="add del">
        <pc:chgData name="Nuutinen Riitta" userId="312e257b-4296-4d38-ad86-873b7b87a00e" providerId="ADAL" clId="{8148AD12-CC04-4BC3-9DA2-102D7C9B0D60}" dt="2024-09-18T20:01:06.238" v="2350" actId="27028"/>
        <pc:sldMkLst>
          <pc:docMk/>
          <pc:sldMk cId="1251435709" sldId="289"/>
        </pc:sldMkLst>
      </pc:sldChg>
      <pc:sldChg chg="add del">
        <pc:chgData name="Nuutinen Riitta" userId="312e257b-4296-4d38-ad86-873b7b87a00e" providerId="ADAL" clId="{8148AD12-CC04-4BC3-9DA2-102D7C9B0D60}" dt="2024-09-18T20:01:00.125" v="2349" actId="27028"/>
        <pc:sldMkLst>
          <pc:docMk/>
          <pc:sldMk cId="653075784" sldId="290"/>
        </pc:sldMkLst>
      </pc:sldChg>
      <pc:sldChg chg="modSp add mod ord">
        <pc:chgData name="Nuutinen Riitta" userId="312e257b-4296-4d38-ad86-873b7b87a00e" providerId="ADAL" clId="{8148AD12-CC04-4BC3-9DA2-102D7C9B0D60}" dt="2024-09-20T07:47:37.582" v="5506" actId="20577"/>
        <pc:sldMkLst>
          <pc:docMk/>
          <pc:sldMk cId="1592334088" sldId="290"/>
        </pc:sldMkLst>
      </pc:sldChg>
      <pc:sldChg chg="modSp add mod ord">
        <pc:chgData name="Nuutinen Riitta" userId="312e257b-4296-4d38-ad86-873b7b87a00e" providerId="ADAL" clId="{8148AD12-CC04-4BC3-9DA2-102D7C9B0D60}" dt="2024-09-20T08:38:16.677" v="5558" actId="20577"/>
        <pc:sldMkLst>
          <pc:docMk/>
          <pc:sldMk cId="1688104840" sldId="291"/>
        </pc:sldMkLst>
      </pc:sldChg>
      <pc:sldChg chg="add del">
        <pc:chgData name="Nuutinen Riitta" userId="312e257b-4296-4d38-ad86-873b7b87a00e" providerId="ADAL" clId="{8148AD12-CC04-4BC3-9DA2-102D7C9B0D60}" dt="2024-09-18T20:01:00.125" v="2349" actId="27028"/>
        <pc:sldMkLst>
          <pc:docMk/>
          <pc:sldMk cId="3713089771" sldId="291"/>
        </pc:sldMkLst>
      </pc:sldChg>
      <pc:sldChg chg="addSp delSp modSp add mod">
        <pc:chgData name="Nuutinen Riitta" userId="312e257b-4296-4d38-ad86-873b7b87a00e" providerId="ADAL" clId="{8148AD12-CC04-4BC3-9DA2-102D7C9B0D60}" dt="2024-09-19T22:30:44.325" v="4440" actId="122"/>
        <pc:sldMkLst>
          <pc:docMk/>
          <pc:sldMk cId="3240200214" sldId="292"/>
        </pc:sldMkLst>
      </pc:sldChg>
      <pc:sldChg chg="add del">
        <pc:chgData name="Nuutinen Riitta" userId="312e257b-4296-4d38-ad86-873b7b87a00e" providerId="ADAL" clId="{8148AD12-CC04-4BC3-9DA2-102D7C9B0D60}" dt="2024-09-18T20:01:00.125" v="2349" actId="27028"/>
        <pc:sldMkLst>
          <pc:docMk/>
          <pc:sldMk cId="3872660383" sldId="292"/>
        </pc:sldMkLst>
      </pc:sldChg>
      <pc:sldChg chg="addSp delSp modSp add mod">
        <pc:chgData name="Nuutinen Riitta" userId="312e257b-4296-4d38-ad86-873b7b87a00e" providerId="ADAL" clId="{8148AD12-CC04-4BC3-9DA2-102D7C9B0D60}" dt="2024-09-19T22:22:12.759" v="4390" actId="478"/>
        <pc:sldMkLst>
          <pc:docMk/>
          <pc:sldMk cId="3707992094" sldId="293"/>
        </pc:sldMkLst>
      </pc:sldChg>
      <pc:sldChg chg="modSp add mod">
        <pc:chgData name="Nuutinen Riitta" userId="312e257b-4296-4d38-ad86-873b7b87a00e" providerId="ADAL" clId="{8148AD12-CC04-4BC3-9DA2-102D7C9B0D60}" dt="2024-09-20T07:29:13.494" v="5442" actId="1035"/>
        <pc:sldMkLst>
          <pc:docMk/>
          <pc:sldMk cId="747365067" sldId="294"/>
        </pc:sldMkLst>
      </pc:sldChg>
      <pc:sldChg chg="modSp add mod">
        <pc:chgData name="Nuutinen Riitta" userId="312e257b-4296-4d38-ad86-873b7b87a00e" providerId="ADAL" clId="{8148AD12-CC04-4BC3-9DA2-102D7C9B0D60}" dt="2024-09-19T20:12:06.577" v="2677" actId="207"/>
        <pc:sldMkLst>
          <pc:docMk/>
          <pc:sldMk cId="3183068781" sldId="295"/>
        </pc:sldMkLst>
      </pc:sldChg>
      <pc:sldChg chg="modSp add mod ord">
        <pc:chgData name="Nuutinen Riitta" userId="312e257b-4296-4d38-ad86-873b7b87a00e" providerId="ADAL" clId="{8148AD12-CC04-4BC3-9DA2-102D7C9B0D60}" dt="2024-09-20T07:24:57.381" v="5424"/>
        <pc:sldMkLst>
          <pc:docMk/>
          <pc:sldMk cId="3680837059" sldId="296"/>
        </pc:sldMkLst>
      </pc:sldChg>
      <pc:sldChg chg="add del">
        <pc:chgData name="Nuutinen Riitta" userId="312e257b-4296-4d38-ad86-873b7b87a00e" providerId="ADAL" clId="{8148AD12-CC04-4BC3-9DA2-102D7C9B0D60}" dt="2024-09-19T07:41:07.494" v="2393" actId="47"/>
        <pc:sldMkLst>
          <pc:docMk/>
          <pc:sldMk cId="2990527622" sldId="297"/>
        </pc:sldMkLst>
      </pc:sldChg>
      <pc:sldChg chg="add del">
        <pc:chgData name="Nuutinen Riitta" userId="312e257b-4296-4d38-ad86-873b7b87a00e" providerId="ADAL" clId="{8148AD12-CC04-4BC3-9DA2-102D7C9B0D60}" dt="2024-09-19T07:40:57.070" v="2392" actId="47"/>
        <pc:sldMkLst>
          <pc:docMk/>
          <pc:sldMk cId="2640609323" sldId="298"/>
        </pc:sldMkLst>
      </pc:sldChg>
      <pc:sldChg chg="modSp add mod">
        <pc:chgData name="Nuutinen Riitta" userId="312e257b-4296-4d38-ad86-873b7b87a00e" providerId="ADAL" clId="{8148AD12-CC04-4BC3-9DA2-102D7C9B0D60}" dt="2024-09-19T20:45:38.486" v="3065" actId="14100"/>
        <pc:sldMkLst>
          <pc:docMk/>
          <pc:sldMk cId="1963419201" sldId="299"/>
        </pc:sldMkLst>
      </pc:sldChg>
      <pc:sldChg chg="modSp add mod">
        <pc:chgData name="Nuutinen Riitta" userId="312e257b-4296-4d38-ad86-873b7b87a00e" providerId="ADAL" clId="{8148AD12-CC04-4BC3-9DA2-102D7C9B0D60}" dt="2024-09-20T07:30:20.084" v="5447" actId="1035"/>
        <pc:sldMkLst>
          <pc:docMk/>
          <pc:sldMk cId="1960912193" sldId="300"/>
        </pc:sldMkLst>
      </pc:sldChg>
      <pc:sldChg chg="modSp add mod">
        <pc:chgData name="Nuutinen Riitta" userId="312e257b-4296-4d38-ad86-873b7b87a00e" providerId="ADAL" clId="{8148AD12-CC04-4BC3-9DA2-102D7C9B0D60}" dt="2024-09-19T20:49:23.455" v="3094" actId="1076"/>
        <pc:sldMkLst>
          <pc:docMk/>
          <pc:sldMk cId="3566840455" sldId="301"/>
        </pc:sldMkLst>
      </pc:sldChg>
      <pc:sldChg chg="addSp delSp modSp add mod">
        <pc:chgData name="Nuutinen Riitta" userId="312e257b-4296-4d38-ad86-873b7b87a00e" providerId="ADAL" clId="{8148AD12-CC04-4BC3-9DA2-102D7C9B0D60}" dt="2024-09-20T09:54:33.296" v="6177" actId="27309"/>
        <pc:sldMkLst>
          <pc:docMk/>
          <pc:sldMk cId="1728448791" sldId="302"/>
        </pc:sldMkLst>
      </pc:sldChg>
      <pc:sldChg chg="addSp delSp modSp new mod ord">
        <pc:chgData name="Nuutinen Riitta" userId="312e257b-4296-4d38-ad86-873b7b87a00e" providerId="ADAL" clId="{8148AD12-CC04-4BC3-9DA2-102D7C9B0D60}" dt="2024-09-20T07:26:10.562" v="5434"/>
        <pc:sldMkLst>
          <pc:docMk/>
          <pc:sldMk cId="1908121510" sldId="303"/>
        </pc:sldMkLst>
      </pc:sldChg>
      <pc:sldChg chg="modSp new mod">
        <pc:chgData name="Nuutinen Riitta" userId="312e257b-4296-4d38-ad86-873b7b87a00e" providerId="ADAL" clId="{8148AD12-CC04-4BC3-9DA2-102D7C9B0D60}" dt="2024-09-19T22:11:42.660" v="4331" actId="207"/>
        <pc:sldMkLst>
          <pc:docMk/>
          <pc:sldMk cId="1513748939" sldId="304"/>
        </pc:sldMkLst>
      </pc:sldChg>
      <pc:sldChg chg="addSp delSp modSp add mod">
        <pc:chgData name="Nuutinen Riitta" userId="312e257b-4296-4d38-ad86-873b7b87a00e" providerId="ADAL" clId="{8148AD12-CC04-4BC3-9DA2-102D7C9B0D60}" dt="2024-09-20T08:42:29.297" v="5628" actId="108"/>
        <pc:sldMkLst>
          <pc:docMk/>
          <pc:sldMk cId="4114518320" sldId="305"/>
        </pc:sldMkLst>
      </pc:sldChg>
      <pc:sldChg chg="modSp add mod ord">
        <pc:chgData name="Nuutinen Riitta" userId="312e257b-4296-4d38-ad86-873b7b87a00e" providerId="ADAL" clId="{8148AD12-CC04-4BC3-9DA2-102D7C9B0D60}" dt="2024-09-20T09:07:03.248" v="5818" actId="1076"/>
        <pc:sldMkLst>
          <pc:docMk/>
          <pc:sldMk cId="841723061" sldId="306"/>
        </pc:sldMkLst>
      </pc:sldChg>
      <pc:sldChg chg="addSp delSp modSp add mod ord">
        <pc:chgData name="Nuutinen Riitta" userId="312e257b-4296-4d38-ad86-873b7b87a00e" providerId="ADAL" clId="{8148AD12-CC04-4BC3-9DA2-102D7C9B0D60}" dt="2024-09-20T09:44:14.717" v="6163" actId="1076"/>
        <pc:sldMkLst>
          <pc:docMk/>
          <pc:sldMk cId="3443824792" sldId="307"/>
        </pc:sldMkLst>
      </pc:sldChg>
      <pc:sldChg chg="addSp delSp modSp add mod ord">
        <pc:chgData name="Nuutinen Riitta" userId="312e257b-4296-4d38-ad86-873b7b87a00e" providerId="ADAL" clId="{8148AD12-CC04-4BC3-9DA2-102D7C9B0D60}" dt="2024-09-20T09:29:39.646" v="6069" actId="1076"/>
        <pc:sldMkLst>
          <pc:docMk/>
          <pc:sldMk cId="989278435" sldId="308"/>
        </pc:sldMkLst>
      </pc:sldChg>
      <pc:sldChg chg="addSp modSp new mod ord">
        <pc:chgData name="Nuutinen Riitta" userId="312e257b-4296-4d38-ad86-873b7b87a00e" providerId="ADAL" clId="{8148AD12-CC04-4BC3-9DA2-102D7C9B0D60}" dt="2024-09-20T09:56:00.555" v="6245" actId="1076"/>
        <pc:sldMkLst>
          <pc:docMk/>
          <pc:sldMk cId="3269504894" sldId="309"/>
        </pc:sldMkLst>
      </pc:sldChg>
      <pc:sldMasterChg chg="add del addSldLayout delSldLayout">
        <pc:chgData name="Nuutinen Riitta" userId="312e257b-4296-4d38-ad86-873b7b87a00e" providerId="ADAL" clId="{8148AD12-CC04-4BC3-9DA2-102D7C9B0D60}" dt="2024-09-12T05:53:34.886" v="2335" actId="27028"/>
        <pc:sldMasterMkLst>
          <pc:docMk/>
          <pc:sldMasterMk cId="0" sldId="2147483666"/>
        </pc:sldMasterMkLst>
        <pc:sldLayoutChg chg="add del">
          <pc:chgData name="Nuutinen Riitta" userId="312e257b-4296-4d38-ad86-873b7b87a00e" providerId="ADAL" clId="{8148AD12-CC04-4BC3-9DA2-102D7C9B0D60}" dt="2024-09-12T05:53:34.886" v="2335" actId="27028"/>
          <pc:sldLayoutMkLst>
            <pc:docMk/>
            <pc:sldMasterMk cId="0" sldId="2147483666"/>
            <pc:sldLayoutMk cId="0" sldId="2147483649"/>
          </pc:sldLayoutMkLst>
        </pc:sldLayoutChg>
        <pc:sldLayoutChg chg="add del">
          <pc:chgData name="Nuutinen Riitta" userId="312e257b-4296-4d38-ad86-873b7b87a00e" providerId="ADAL" clId="{8148AD12-CC04-4BC3-9DA2-102D7C9B0D60}" dt="2024-09-12T05:53:34.886" v="2335" actId="27028"/>
          <pc:sldLayoutMkLst>
            <pc:docMk/>
            <pc:sldMasterMk cId="0" sldId="2147483666"/>
            <pc:sldLayoutMk cId="0" sldId="2147483650"/>
          </pc:sldLayoutMkLst>
        </pc:sldLayoutChg>
        <pc:sldLayoutChg chg="add del">
          <pc:chgData name="Nuutinen Riitta" userId="312e257b-4296-4d38-ad86-873b7b87a00e" providerId="ADAL" clId="{8148AD12-CC04-4BC3-9DA2-102D7C9B0D60}" dt="2024-09-12T05:53:34.886" v="2335" actId="27028"/>
          <pc:sldLayoutMkLst>
            <pc:docMk/>
            <pc:sldMasterMk cId="0" sldId="2147483666"/>
            <pc:sldLayoutMk cId="0" sldId="2147483651"/>
          </pc:sldLayoutMkLst>
        </pc:sldLayoutChg>
        <pc:sldLayoutChg chg="add del">
          <pc:chgData name="Nuutinen Riitta" userId="312e257b-4296-4d38-ad86-873b7b87a00e" providerId="ADAL" clId="{8148AD12-CC04-4BC3-9DA2-102D7C9B0D60}" dt="2024-09-12T05:53:34.886" v="2335" actId="27028"/>
          <pc:sldLayoutMkLst>
            <pc:docMk/>
            <pc:sldMasterMk cId="0" sldId="2147483666"/>
            <pc:sldLayoutMk cId="0" sldId="2147483652"/>
          </pc:sldLayoutMkLst>
        </pc:sldLayoutChg>
        <pc:sldLayoutChg chg="add del">
          <pc:chgData name="Nuutinen Riitta" userId="312e257b-4296-4d38-ad86-873b7b87a00e" providerId="ADAL" clId="{8148AD12-CC04-4BC3-9DA2-102D7C9B0D60}" dt="2024-09-12T05:53:34.886" v="2335" actId="27028"/>
          <pc:sldLayoutMkLst>
            <pc:docMk/>
            <pc:sldMasterMk cId="0" sldId="2147483666"/>
            <pc:sldLayoutMk cId="0" sldId="2147483653"/>
          </pc:sldLayoutMkLst>
        </pc:sldLayoutChg>
        <pc:sldLayoutChg chg="add del">
          <pc:chgData name="Nuutinen Riitta" userId="312e257b-4296-4d38-ad86-873b7b87a00e" providerId="ADAL" clId="{8148AD12-CC04-4BC3-9DA2-102D7C9B0D60}" dt="2024-09-12T05:53:34.886" v="2335" actId="27028"/>
          <pc:sldLayoutMkLst>
            <pc:docMk/>
            <pc:sldMasterMk cId="0" sldId="2147483666"/>
            <pc:sldLayoutMk cId="0" sldId="2147483654"/>
          </pc:sldLayoutMkLst>
        </pc:sldLayoutChg>
        <pc:sldLayoutChg chg="add del">
          <pc:chgData name="Nuutinen Riitta" userId="312e257b-4296-4d38-ad86-873b7b87a00e" providerId="ADAL" clId="{8148AD12-CC04-4BC3-9DA2-102D7C9B0D60}" dt="2024-09-12T05:53:34.886" v="2335" actId="27028"/>
          <pc:sldLayoutMkLst>
            <pc:docMk/>
            <pc:sldMasterMk cId="0" sldId="2147483666"/>
            <pc:sldLayoutMk cId="0" sldId="2147483655"/>
          </pc:sldLayoutMkLst>
        </pc:sldLayoutChg>
        <pc:sldLayoutChg chg="add del">
          <pc:chgData name="Nuutinen Riitta" userId="312e257b-4296-4d38-ad86-873b7b87a00e" providerId="ADAL" clId="{8148AD12-CC04-4BC3-9DA2-102D7C9B0D60}" dt="2024-09-12T05:53:34.886" v="2335" actId="27028"/>
          <pc:sldLayoutMkLst>
            <pc:docMk/>
            <pc:sldMasterMk cId="0" sldId="2147483666"/>
            <pc:sldLayoutMk cId="0" sldId="2147483656"/>
          </pc:sldLayoutMkLst>
        </pc:sldLayoutChg>
        <pc:sldLayoutChg chg="add del">
          <pc:chgData name="Nuutinen Riitta" userId="312e257b-4296-4d38-ad86-873b7b87a00e" providerId="ADAL" clId="{8148AD12-CC04-4BC3-9DA2-102D7C9B0D60}" dt="2024-09-12T05:53:34.886" v="2335" actId="27028"/>
          <pc:sldLayoutMkLst>
            <pc:docMk/>
            <pc:sldMasterMk cId="0" sldId="2147483666"/>
            <pc:sldLayoutMk cId="0" sldId="2147483657"/>
          </pc:sldLayoutMkLst>
        </pc:sldLayoutChg>
        <pc:sldLayoutChg chg="add del">
          <pc:chgData name="Nuutinen Riitta" userId="312e257b-4296-4d38-ad86-873b7b87a00e" providerId="ADAL" clId="{8148AD12-CC04-4BC3-9DA2-102D7C9B0D60}" dt="2024-09-12T05:53:34.886" v="2335" actId="27028"/>
          <pc:sldLayoutMkLst>
            <pc:docMk/>
            <pc:sldMasterMk cId="0" sldId="2147483666"/>
            <pc:sldLayoutMk cId="0" sldId="2147483658"/>
          </pc:sldLayoutMkLst>
        </pc:sldLayoutChg>
        <pc:sldLayoutChg chg="add del">
          <pc:chgData name="Nuutinen Riitta" userId="312e257b-4296-4d38-ad86-873b7b87a00e" providerId="ADAL" clId="{8148AD12-CC04-4BC3-9DA2-102D7C9B0D60}" dt="2024-09-12T05:53:34.886" v="2335" actId="27028"/>
          <pc:sldLayoutMkLst>
            <pc:docMk/>
            <pc:sldMasterMk cId="0" sldId="2147483666"/>
            <pc:sldLayoutMk cId="0" sldId="2147483659"/>
          </pc:sldLayoutMkLst>
        </pc:sldLayoutChg>
      </pc:sldMasterChg>
    </pc:docChg>
  </pc:docChgLst>
  <pc:docChgLst>
    <pc:chgData name="Kettunen Nicola" userId="S::nicola.kettunen@paijatha.fi::68ca887d-5061-4f95-b606-3405509885cb" providerId="AD" clId="Web-{FEF8B2FB-312F-A659-ACA4-40416223FE76}"/>
    <pc:docChg chg="delSld modSld sldOrd">
      <pc:chgData name="Kettunen Nicola" userId="S::nicola.kettunen@paijatha.fi::68ca887d-5061-4f95-b606-3405509885cb" providerId="AD" clId="Web-{FEF8B2FB-312F-A659-ACA4-40416223FE76}" dt="2024-09-20T08:36:13.038" v="2" actId="14100"/>
      <pc:docMkLst>
        <pc:docMk/>
      </pc:docMkLst>
      <pc:sldChg chg="modSp">
        <pc:chgData name="Kettunen Nicola" userId="S::nicola.kettunen@paijatha.fi::68ca887d-5061-4f95-b606-3405509885cb" providerId="AD" clId="Web-{FEF8B2FB-312F-A659-ACA4-40416223FE76}" dt="2024-09-20T08:36:13.038" v="2" actId="14100"/>
        <pc:sldMkLst>
          <pc:docMk/>
          <pc:sldMk cId="0" sldId="282"/>
        </pc:sldMkLst>
      </pc:sldChg>
      <pc:sldChg chg="ord">
        <pc:chgData name="Kettunen Nicola" userId="S::nicola.kettunen@paijatha.fi::68ca887d-5061-4f95-b606-3405509885cb" providerId="AD" clId="Web-{FEF8B2FB-312F-A659-ACA4-40416223FE76}" dt="2024-09-20T08:35:16.896" v="1"/>
        <pc:sldMkLst>
          <pc:docMk/>
          <pc:sldMk cId="2893135759" sldId="285"/>
        </pc:sldMkLst>
      </pc:sldChg>
      <pc:sldChg chg="del">
        <pc:chgData name="Kettunen Nicola" userId="S::nicola.kettunen@paijatha.fi::68ca887d-5061-4f95-b606-3405509885cb" providerId="AD" clId="Web-{FEF8B2FB-312F-A659-ACA4-40416223FE76}" dt="2024-09-20T08:35:02.254" v="0"/>
        <pc:sldMkLst>
          <pc:docMk/>
          <pc:sldMk cId="1513748939" sldId="304"/>
        </pc:sldMkLst>
      </pc:sldChg>
    </pc:docChg>
  </pc:docChgLst>
</pc:chgInfo>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2.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3.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4.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5.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6.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67690" y="3316922"/>
            <a:ext cx="6433820" cy="2246947"/>
          </a:xfrm>
          <a:prstGeom prst="rect">
            <a:avLst/>
          </a:prstGeom>
        </p:spPr>
        <p:txBody>
          <a:bodyPr wrap="square" lIns="0" tIns="0" rIns="0" bIns="0">
            <a:spAutoFit/>
          </a:bodyPr>
          <a:lstStyle>
            <a:lvl1pPr>
              <a:defRPr sz="2400" b="1" i="0">
                <a:solidFill>
                  <a:srgbClr val="384B83"/>
                </a:solidFill>
                <a:latin typeface="Arial"/>
                <a:cs typeface="Arial"/>
              </a:defRPr>
            </a:lvl1pPr>
          </a:lstStyle>
          <a:p>
            <a:endParaRPr/>
          </a:p>
        </p:txBody>
      </p:sp>
      <p:sp>
        <p:nvSpPr>
          <p:cNvPr id="3" name="Holder 3"/>
          <p:cNvSpPr>
            <a:spLocks noGrp="1"/>
          </p:cNvSpPr>
          <p:nvPr>
            <p:ph type="subTitle" idx="4"/>
          </p:nvPr>
        </p:nvSpPr>
        <p:spPr>
          <a:xfrm>
            <a:off x="1135380" y="5991860"/>
            <a:ext cx="5298440" cy="2674937"/>
          </a:xfrm>
          <a:prstGeom prst="rect">
            <a:avLst/>
          </a:prstGeom>
        </p:spPr>
        <p:txBody>
          <a:bodyPr wrap="square" lIns="0" tIns="0" rIns="0" bIns="0">
            <a:spAutoFit/>
          </a:bodyPr>
          <a:lstStyle>
            <a:lvl1pPr>
              <a:defRPr sz="1900" b="1" i="0">
                <a:solidFill>
                  <a:srgbClr val="384B85"/>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12/19/2025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rgbClr val="384B83"/>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1900" b="1" i="0">
                <a:solidFill>
                  <a:srgbClr val="384B85"/>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12/19/2025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690808" y="1818939"/>
            <a:ext cx="1866395" cy="3766471"/>
          </a:xfrm>
          <a:prstGeom prst="rect">
            <a:avLst/>
          </a:prstGeom>
        </p:spPr>
      </p:pic>
      <p:pic>
        <p:nvPicPr>
          <p:cNvPr id="17" name="bg object 17"/>
          <p:cNvPicPr/>
          <p:nvPr/>
        </p:nvPicPr>
        <p:blipFill>
          <a:blip r:embed="rId3" cstate="print"/>
          <a:stretch>
            <a:fillRect/>
          </a:stretch>
        </p:blipFill>
        <p:spPr>
          <a:xfrm>
            <a:off x="690808" y="5600563"/>
            <a:ext cx="3008655" cy="4299777"/>
          </a:xfrm>
          <a:prstGeom prst="rect">
            <a:avLst/>
          </a:prstGeom>
        </p:spPr>
      </p:pic>
      <p:pic>
        <p:nvPicPr>
          <p:cNvPr id="18" name="bg object 18"/>
          <p:cNvPicPr/>
          <p:nvPr/>
        </p:nvPicPr>
        <p:blipFill>
          <a:blip r:embed="rId4" cstate="print"/>
          <a:stretch>
            <a:fillRect/>
          </a:stretch>
        </p:blipFill>
        <p:spPr>
          <a:xfrm>
            <a:off x="0" y="10321530"/>
            <a:ext cx="7544360" cy="354527"/>
          </a:xfrm>
          <a:prstGeom prst="rect">
            <a:avLst/>
          </a:prstGeom>
        </p:spPr>
      </p:pic>
      <p:sp>
        <p:nvSpPr>
          <p:cNvPr id="19" name="bg object 19"/>
          <p:cNvSpPr/>
          <p:nvPr/>
        </p:nvSpPr>
        <p:spPr>
          <a:xfrm>
            <a:off x="3832778" y="8409507"/>
            <a:ext cx="0" cy="1478915"/>
          </a:xfrm>
          <a:custGeom>
            <a:avLst/>
            <a:gdLst/>
            <a:ahLst/>
            <a:cxnLst/>
            <a:rect l="l" t="t" r="r" b="b"/>
            <a:pathLst>
              <a:path h="1478915">
                <a:moveTo>
                  <a:pt x="0" y="1478710"/>
                </a:moveTo>
                <a:lnTo>
                  <a:pt x="0" y="0"/>
                </a:lnTo>
              </a:path>
            </a:pathLst>
          </a:custGeom>
          <a:ln w="48477">
            <a:solidFill>
              <a:srgbClr val="000000"/>
            </a:solidFill>
          </a:ln>
        </p:spPr>
        <p:txBody>
          <a:bodyPr wrap="square" lIns="0" tIns="0" rIns="0" bIns="0" rtlCol="0"/>
          <a:lstStyle/>
          <a:p>
            <a:endParaRPr/>
          </a:p>
        </p:txBody>
      </p:sp>
      <p:sp>
        <p:nvSpPr>
          <p:cNvPr id="20" name="bg object 20"/>
          <p:cNvSpPr/>
          <p:nvPr/>
        </p:nvSpPr>
        <p:spPr>
          <a:xfrm>
            <a:off x="3832778" y="6736866"/>
            <a:ext cx="0" cy="1478915"/>
          </a:xfrm>
          <a:custGeom>
            <a:avLst/>
            <a:gdLst/>
            <a:ahLst/>
            <a:cxnLst/>
            <a:rect l="l" t="t" r="r" b="b"/>
            <a:pathLst>
              <a:path h="1478915">
                <a:moveTo>
                  <a:pt x="0" y="1478711"/>
                </a:moveTo>
                <a:lnTo>
                  <a:pt x="0" y="0"/>
                </a:lnTo>
              </a:path>
            </a:pathLst>
          </a:custGeom>
          <a:ln w="48477">
            <a:solidFill>
              <a:srgbClr val="000000"/>
            </a:solidFill>
          </a:ln>
        </p:spPr>
        <p:txBody>
          <a:bodyPr wrap="square" lIns="0" tIns="0" rIns="0" bIns="0" rtlCol="0"/>
          <a:lstStyle/>
          <a:p>
            <a:endParaRPr/>
          </a:p>
        </p:txBody>
      </p:sp>
      <p:sp>
        <p:nvSpPr>
          <p:cNvPr id="21" name="bg object 21"/>
          <p:cNvSpPr/>
          <p:nvPr/>
        </p:nvSpPr>
        <p:spPr>
          <a:xfrm>
            <a:off x="3832778" y="5161190"/>
            <a:ext cx="0" cy="1478915"/>
          </a:xfrm>
          <a:custGeom>
            <a:avLst/>
            <a:gdLst/>
            <a:ahLst/>
            <a:cxnLst/>
            <a:rect l="l" t="t" r="r" b="b"/>
            <a:pathLst>
              <a:path h="1478915">
                <a:moveTo>
                  <a:pt x="0" y="1478711"/>
                </a:moveTo>
                <a:lnTo>
                  <a:pt x="0" y="0"/>
                </a:lnTo>
              </a:path>
            </a:pathLst>
          </a:custGeom>
          <a:ln w="48477">
            <a:solidFill>
              <a:srgbClr val="000000"/>
            </a:solidFill>
          </a:ln>
        </p:spPr>
        <p:txBody>
          <a:bodyPr wrap="square" lIns="0" tIns="0" rIns="0" bIns="0" rtlCol="0"/>
          <a:lstStyle/>
          <a:p>
            <a:endParaRPr/>
          </a:p>
        </p:txBody>
      </p:sp>
      <p:sp>
        <p:nvSpPr>
          <p:cNvPr id="22" name="bg object 22"/>
          <p:cNvSpPr/>
          <p:nvPr/>
        </p:nvSpPr>
        <p:spPr>
          <a:xfrm>
            <a:off x="3832778" y="3585514"/>
            <a:ext cx="0" cy="1478915"/>
          </a:xfrm>
          <a:custGeom>
            <a:avLst/>
            <a:gdLst/>
            <a:ahLst/>
            <a:cxnLst/>
            <a:rect l="l" t="t" r="r" b="b"/>
            <a:pathLst>
              <a:path h="1478914">
                <a:moveTo>
                  <a:pt x="0" y="1478711"/>
                </a:moveTo>
                <a:lnTo>
                  <a:pt x="0" y="0"/>
                </a:lnTo>
              </a:path>
            </a:pathLst>
          </a:custGeom>
          <a:ln w="48477">
            <a:solidFill>
              <a:srgbClr val="000000"/>
            </a:solidFill>
          </a:ln>
        </p:spPr>
        <p:txBody>
          <a:bodyPr wrap="square" lIns="0" tIns="0" rIns="0" bIns="0" rtlCol="0"/>
          <a:lstStyle/>
          <a:p>
            <a:endParaRPr/>
          </a:p>
        </p:txBody>
      </p:sp>
      <p:sp>
        <p:nvSpPr>
          <p:cNvPr id="23" name="bg object 23"/>
          <p:cNvSpPr/>
          <p:nvPr/>
        </p:nvSpPr>
        <p:spPr>
          <a:xfrm>
            <a:off x="3832778" y="1949236"/>
            <a:ext cx="0" cy="1490980"/>
          </a:xfrm>
          <a:custGeom>
            <a:avLst/>
            <a:gdLst/>
            <a:ahLst/>
            <a:cxnLst/>
            <a:rect l="l" t="t" r="r" b="b"/>
            <a:pathLst>
              <a:path h="1490979">
                <a:moveTo>
                  <a:pt x="0" y="1490831"/>
                </a:moveTo>
                <a:lnTo>
                  <a:pt x="0" y="0"/>
                </a:lnTo>
              </a:path>
            </a:pathLst>
          </a:custGeom>
          <a:ln w="48477">
            <a:solidFill>
              <a:srgbClr val="000000"/>
            </a:solidFill>
          </a:ln>
        </p:spPr>
        <p:txBody>
          <a:bodyPr wrap="square" lIns="0" tIns="0" rIns="0" bIns="0" rtlCol="0"/>
          <a:lstStyle/>
          <a:p>
            <a:endParaRPr/>
          </a:p>
        </p:txBody>
      </p:sp>
      <p:sp>
        <p:nvSpPr>
          <p:cNvPr id="24" name="bg object 24"/>
          <p:cNvSpPr/>
          <p:nvPr/>
        </p:nvSpPr>
        <p:spPr>
          <a:xfrm>
            <a:off x="6871731" y="8409507"/>
            <a:ext cx="0" cy="1478915"/>
          </a:xfrm>
          <a:custGeom>
            <a:avLst/>
            <a:gdLst/>
            <a:ahLst/>
            <a:cxnLst/>
            <a:rect l="l" t="t" r="r" b="b"/>
            <a:pathLst>
              <a:path h="1478915">
                <a:moveTo>
                  <a:pt x="0" y="1478710"/>
                </a:moveTo>
                <a:lnTo>
                  <a:pt x="0" y="0"/>
                </a:lnTo>
              </a:path>
            </a:pathLst>
          </a:custGeom>
          <a:ln w="45447">
            <a:solidFill>
              <a:srgbClr val="000000"/>
            </a:solidFill>
          </a:ln>
        </p:spPr>
        <p:txBody>
          <a:bodyPr wrap="square" lIns="0" tIns="0" rIns="0" bIns="0" rtlCol="0"/>
          <a:lstStyle/>
          <a:p>
            <a:endParaRPr/>
          </a:p>
        </p:txBody>
      </p:sp>
      <p:sp>
        <p:nvSpPr>
          <p:cNvPr id="25" name="bg object 25"/>
          <p:cNvSpPr/>
          <p:nvPr/>
        </p:nvSpPr>
        <p:spPr>
          <a:xfrm>
            <a:off x="6871731" y="6736866"/>
            <a:ext cx="0" cy="1478915"/>
          </a:xfrm>
          <a:custGeom>
            <a:avLst/>
            <a:gdLst/>
            <a:ahLst/>
            <a:cxnLst/>
            <a:rect l="l" t="t" r="r" b="b"/>
            <a:pathLst>
              <a:path h="1478915">
                <a:moveTo>
                  <a:pt x="0" y="1478711"/>
                </a:moveTo>
                <a:lnTo>
                  <a:pt x="0" y="0"/>
                </a:lnTo>
              </a:path>
            </a:pathLst>
          </a:custGeom>
          <a:ln w="45447">
            <a:solidFill>
              <a:srgbClr val="000000"/>
            </a:solidFill>
          </a:ln>
        </p:spPr>
        <p:txBody>
          <a:bodyPr wrap="square" lIns="0" tIns="0" rIns="0" bIns="0" rtlCol="0"/>
          <a:lstStyle/>
          <a:p>
            <a:endParaRPr/>
          </a:p>
        </p:txBody>
      </p:sp>
      <p:sp>
        <p:nvSpPr>
          <p:cNvPr id="26" name="bg object 26"/>
          <p:cNvSpPr/>
          <p:nvPr/>
        </p:nvSpPr>
        <p:spPr>
          <a:xfrm>
            <a:off x="6871731" y="5161190"/>
            <a:ext cx="0" cy="1478915"/>
          </a:xfrm>
          <a:custGeom>
            <a:avLst/>
            <a:gdLst/>
            <a:ahLst/>
            <a:cxnLst/>
            <a:rect l="l" t="t" r="r" b="b"/>
            <a:pathLst>
              <a:path h="1478915">
                <a:moveTo>
                  <a:pt x="0" y="1478711"/>
                </a:moveTo>
                <a:lnTo>
                  <a:pt x="0" y="0"/>
                </a:lnTo>
              </a:path>
            </a:pathLst>
          </a:custGeom>
          <a:ln w="45447">
            <a:solidFill>
              <a:srgbClr val="000000"/>
            </a:solidFill>
          </a:ln>
        </p:spPr>
        <p:txBody>
          <a:bodyPr wrap="square" lIns="0" tIns="0" rIns="0" bIns="0" rtlCol="0"/>
          <a:lstStyle/>
          <a:p>
            <a:endParaRPr/>
          </a:p>
        </p:txBody>
      </p:sp>
      <p:sp>
        <p:nvSpPr>
          <p:cNvPr id="27" name="bg object 27"/>
          <p:cNvSpPr/>
          <p:nvPr/>
        </p:nvSpPr>
        <p:spPr>
          <a:xfrm>
            <a:off x="6871731" y="3585514"/>
            <a:ext cx="0" cy="1478915"/>
          </a:xfrm>
          <a:custGeom>
            <a:avLst/>
            <a:gdLst/>
            <a:ahLst/>
            <a:cxnLst/>
            <a:rect l="l" t="t" r="r" b="b"/>
            <a:pathLst>
              <a:path h="1478914">
                <a:moveTo>
                  <a:pt x="0" y="1478711"/>
                </a:moveTo>
                <a:lnTo>
                  <a:pt x="0" y="0"/>
                </a:lnTo>
              </a:path>
            </a:pathLst>
          </a:custGeom>
          <a:ln w="45447">
            <a:solidFill>
              <a:srgbClr val="000000"/>
            </a:solidFill>
          </a:ln>
        </p:spPr>
        <p:txBody>
          <a:bodyPr wrap="square" lIns="0" tIns="0" rIns="0" bIns="0" rtlCol="0"/>
          <a:lstStyle/>
          <a:p>
            <a:endParaRPr/>
          </a:p>
        </p:txBody>
      </p:sp>
      <p:sp>
        <p:nvSpPr>
          <p:cNvPr id="28" name="bg object 28"/>
          <p:cNvSpPr/>
          <p:nvPr/>
        </p:nvSpPr>
        <p:spPr>
          <a:xfrm>
            <a:off x="3817629" y="1949236"/>
            <a:ext cx="3078480" cy="1478915"/>
          </a:xfrm>
          <a:custGeom>
            <a:avLst/>
            <a:gdLst/>
            <a:ahLst/>
            <a:cxnLst/>
            <a:rect l="l" t="t" r="r" b="b"/>
            <a:pathLst>
              <a:path w="3078479" h="1478914">
                <a:moveTo>
                  <a:pt x="3054102" y="1478710"/>
                </a:moveTo>
                <a:lnTo>
                  <a:pt x="3054102" y="0"/>
                </a:lnTo>
              </a:path>
              <a:path w="3078479" h="1478914">
                <a:moveTo>
                  <a:pt x="0" y="15150"/>
                </a:moveTo>
                <a:lnTo>
                  <a:pt x="3078341" y="15150"/>
                </a:lnTo>
              </a:path>
              <a:path w="3078479" h="1478914">
                <a:moveTo>
                  <a:pt x="0" y="1466590"/>
                </a:moveTo>
                <a:lnTo>
                  <a:pt x="3078341" y="1466590"/>
                </a:lnTo>
              </a:path>
            </a:pathLst>
          </a:custGeom>
          <a:ln w="45450">
            <a:solidFill>
              <a:srgbClr val="000000"/>
            </a:solidFill>
          </a:ln>
        </p:spPr>
        <p:txBody>
          <a:bodyPr wrap="square" lIns="0" tIns="0" rIns="0" bIns="0" rtlCol="0"/>
          <a:lstStyle/>
          <a:p>
            <a:endParaRPr/>
          </a:p>
        </p:txBody>
      </p:sp>
      <p:sp>
        <p:nvSpPr>
          <p:cNvPr id="29" name="bg object 29"/>
          <p:cNvSpPr/>
          <p:nvPr/>
        </p:nvSpPr>
        <p:spPr>
          <a:xfrm>
            <a:off x="3829748" y="3594605"/>
            <a:ext cx="3054350" cy="0"/>
          </a:xfrm>
          <a:custGeom>
            <a:avLst/>
            <a:gdLst/>
            <a:ahLst/>
            <a:cxnLst/>
            <a:rect l="l" t="t" r="r" b="b"/>
            <a:pathLst>
              <a:path w="3054350">
                <a:moveTo>
                  <a:pt x="0" y="0"/>
                </a:moveTo>
                <a:lnTo>
                  <a:pt x="3054103" y="0"/>
                </a:lnTo>
              </a:path>
            </a:pathLst>
          </a:custGeom>
          <a:ln w="48482">
            <a:solidFill>
              <a:srgbClr val="000000"/>
            </a:solidFill>
          </a:ln>
        </p:spPr>
        <p:txBody>
          <a:bodyPr wrap="square" lIns="0" tIns="0" rIns="0" bIns="0" rtlCol="0"/>
          <a:lstStyle/>
          <a:p>
            <a:endParaRPr/>
          </a:p>
        </p:txBody>
      </p:sp>
      <p:sp>
        <p:nvSpPr>
          <p:cNvPr id="30" name="bg object 30"/>
          <p:cNvSpPr/>
          <p:nvPr/>
        </p:nvSpPr>
        <p:spPr>
          <a:xfrm>
            <a:off x="3817629" y="5043015"/>
            <a:ext cx="3078480" cy="0"/>
          </a:xfrm>
          <a:custGeom>
            <a:avLst/>
            <a:gdLst/>
            <a:ahLst/>
            <a:cxnLst/>
            <a:rect l="l" t="t" r="r" b="b"/>
            <a:pathLst>
              <a:path w="3078479">
                <a:moveTo>
                  <a:pt x="0" y="0"/>
                </a:moveTo>
                <a:lnTo>
                  <a:pt x="3078341" y="0"/>
                </a:lnTo>
              </a:path>
            </a:pathLst>
          </a:custGeom>
          <a:ln w="42422">
            <a:solidFill>
              <a:srgbClr val="000000"/>
            </a:solidFill>
          </a:ln>
        </p:spPr>
        <p:txBody>
          <a:bodyPr wrap="square" lIns="0" tIns="0" rIns="0" bIns="0" rtlCol="0"/>
          <a:lstStyle/>
          <a:p>
            <a:endParaRPr/>
          </a:p>
        </p:txBody>
      </p:sp>
      <p:sp>
        <p:nvSpPr>
          <p:cNvPr id="31" name="bg object 31"/>
          <p:cNvSpPr/>
          <p:nvPr/>
        </p:nvSpPr>
        <p:spPr>
          <a:xfrm>
            <a:off x="3817629" y="5167250"/>
            <a:ext cx="3066415" cy="0"/>
          </a:xfrm>
          <a:custGeom>
            <a:avLst/>
            <a:gdLst/>
            <a:ahLst/>
            <a:cxnLst/>
            <a:rect l="l" t="t" r="r" b="b"/>
            <a:pathLst>
              <a:path w="3066415">
                <a:moveTo>
                  <a:pt x="0" y="0"/>
                </a:moveTo>
                <a:lnTo>
                  <a:pt x="3066222" y="0"/>
                </a:lnTo>
              </a:path>
            </a:pathLst>
          </a:custGeom>
          <a:ln w="45452">
            <a:solidFill>
              <a:srgbClr val="000000"/>
            </a:solidFill>
          </a:ln>
        </p:spPr>
        <p:txBody>
          <a:bodyPr wrap="square" lIns="0" tIns="0" rIns="0" bIns="0" rtlCol="0"/>
          <a:lstStyle/>
          <a:p>
            <a:endParaRPr/>
          </a:p>
        </p:txBody>
      </p:sp>
      <p:sp>
        <p:nvSpPr>
          <p:cNvPr id="32" name="bg object 32"/>
          <p:cNvSpPr/>
          <p:nvPr/>
        </p:nvSpPr>
        <p:spPr>
          <a:xfrm>
            <a:off x="3817629" y="6618690"/>
            <a:ext cx="3078480" cy="0"/>
          </a:xfrm>
          <a:custGeom>
            <a:avLst/>
            <a:gdLst/>
            <a:ahLst/>
            <a:cxnLst/>
            <a:rect l="l" t="t" r="r" b="b"/>
            <a:pathLst>
              <a:path w="3078479">
                <a:moveTo>
                  <a:pt x="0" y="0"/>
                </a:moveTo>
                <a:lnTo>
                  <a:pt x="3078341" y="0"/>
                </a:lnTo>
              </a:path>
            </a:pathLst>
          </a:custGeom>
          <a:ln w="45452">
            <a:solidFill>
              <a:srgbClr val="000000"/>
            </a:solidFill>
          </a:ln>
        </p:spPr>
        <p:txBody>
          <a:bodyPr wrap="square" lIns="0" tIns="0" rIns="0" bIns="0" rtlCol="0"/>
          <a:lstStyle/>
          <a:p>
            <a:endParaRPr/>
          </a:p>
        </p:txBody>
      </p:sp>
      <p:sp>
        <p:nvSpPr>
          <p:cNvPr id="33" name="bg object 33"/>
          <p:cNvSpPr/>
          <p:nvPr/>
        </p:nvSpPr>
        <p:spPr>
          <a:xfrm>
            <a:off x="3817629" y="6742926"/>
            <a:ext cx="3066415" cy="0"/>
          </a:xfrm>
          <a:custGeom>
            <a:avLst/>
            <a:gdLst/>
            <a:ahLst/>
            <a:cxnLst/>
            <a:rect l="l" t="t" r="r" b="b"/>
            <a:pathLst>
              <a:path w="3066415">
                <a:moveTo>
                  <a:pt x="0" y="0"/>
                </a:moveTo>
                <a:lnTo>
                  <a:pt x="3066222" y="0"/>
                </a:lnTo>
              </a:path>
            </a:pathLst>
          </a:custGeom>
          <a:ln w="48482">
            <a:solidFill>
              <a:srgbClr val="000000"/>
            </a:solidFill>
          </a:ln>
        </p:spPr>
        <p:txBody>
          <a:bodyPr wrap="square" lIns="0" tIns="0" rIns="0" bIns="0" rtlCol="0"/>
          <a:lstStyle/>
          <a:p>
            <a:endParaRPr/>
          </a:p>
        </p:txBody>
      </p:sp>
      <p:sp>
        <p:nvSpPr>
          <p:cNvPr id="34" name="bg object 34"/>
          <p:cNvSpPr/>
          <p:nvPr/>
        </p:nvSpPr>
        <p:spPr>
          <a:xfrm>
            <a:off x="3817629" y="8191336"/>
            <a:ext cx="3078480" cy="0"/>
          </a:xfrm>
          <a:custGeom>
            <a:avLst/>
            <a:gdLst/>
            <a:ahLst/>
            <a:cxnLst/>
            <a:rect l="l" t="t" r="r" b="b"/>
            <a:pathLst>
              <a:path w="3078479">
                <a:moveTo>
                  <a:pt x="0" y="0"/>
                </a:moveTo>
                <a:lnTo>
                  <a:pt x="3078341" y="0"/>
                </a:lnTo>
              </a:path>
            </a:pathLst>
          </a:custGeom>
          <a:ln w="42422">
            <a:solidFill>
              <a:srgbClr val="000000"/>
            </a:solidFill>
          </a:ln>
        </p:spPr>
        <p:txBody>
          <a:bodyPr wrap="square" lIns="0" tIns="0" rIns="0" bIns="0" rtlCol="0"/>
          <a:lstStyle/>
          <a:p>
            <a:endParaRPr/>
          </a:p>
        </p:txBody>
      </p:sp>
      <p:sp>
        <p:nvSpPr>
          <p:cNvPr id="35" name="bg object 35"/>
          <p:cNvSpPr/>
          <p:nvPr/>
        </p:nvSpPr>
        <p:spPr>
          <a:xfrm>
            <a:off x="3817629" y="8415567"/>
            <a:ext cx="3066415" cy="0"/>
          </a:xfrm>
          <a:custGeom>
            <a:avLst/>
            <a:gdLst/>
            <a:ahLst/>
            <a:cxnLst/>
            <a:rect l="l" t="t" r="r" b="b"/>
            <a:pathLst>
              <a:path w="3066415">
                <a:moveTo>
                  <a:pt x="0" y="0"/>
                </a:moveTo>
                <a:lnTo>
                  <a:pt x="3066222" y="0"/>
                </a:lnTo>
              </a:path>
            </a:pathLst>
          </a:custGeom>
          <a:ln w="45452">
            <a:solidFill>
              <a:srgbClr val="000000"/>
            </a:solidFill>
          </a:ln>
        </p:spPr>
        <p:txBody>
          <a:bodyPr wrap="square" lIns="0" tIns="0" rIns="0" bIns="0" rtlCol="0"/>
          <a:lstStyle/>
          <a:p>
            <a:endParaRPr/>
          </a:p>
        </p:txBody>
      </p:sp>
      <p:sp>
        <p:nvSpPr>
          <p:cNvPr id="36" name="bg object 36"/>
          <p:cNvSpPr/>
          <p:nvPr/>
        </p:nvSpPr>
        <p:spPr>
          <a:xfrm>
            <a:off x="3817629" y="9867007"/>
            <a:ext cx="3078480" cy="0"/>
          </a:xfrm>
          <a:custGeom>
            <a:avLst/>
            <a:gdLst/>
            <a:ahLst/>
            <a:cxnLst/>
            <a:rect l="l" t="t" r="r" b="b"/>
            <a:pathLst>
              <a:path w="3078479">
                <a:moveTo>
                  <a:pt x="0" y="0"/>
                </a:moveTo>
                <a:lnTo>
                  <a:pt x="3078341" y="0"/>
                </a:lnTo>
              </a:path>
            </a:pathLst>
          </a:custGeom>
          <a:ln w="45452">
            <a:solidFill>
              <a:srgbClr val="000000"/>
            </a:solidFill>
          </a:ln>
        </p:spPr>
        <p:txBody>
          <a:bodyPr wrap="square" lIns="0" tIns="0" rIns="0" bIns="0" rtlCol="0"/>
          <a:lstStyle/>
          <a:p>
            <a:endParaRPr/>
          </a:p>
        </p:txBody>
      </p:sp>
      <p:sp>
        <p:nvSpPr>
          <p:cNvPr id="37" name="bg object 37"/>
          <p:cNvSpPr/>
          <p:nvPr/>
        </p:nvSpPr>
        <p:spPr>
          <a:xfrm>
            <a:off x="552932" y="99740"/>
            <a:ext cx="6231255" cy="724535"/>
          </a:xfrm>
          <a:custGeom>
            <a:avLst/>
            <a:gdLst/>
            <a:ahLst/>
            <a:cxnLst/>
            <a:rect l="l" t="t" r="r" b="b"/>
            <a:pathLst>
              <a:path w="6231255" h="724535">
                <a:moveTo>
                  <a:pt x="6230925" y="278422"/>
                </a:moveTo>
                <a:lnTo>
                  <a:pt x="2431707" y="278422"/>
                </a:lnTo>
                <a:lnTo>
                  <a:pt x="2431707" y="0"/>
                </a:lnTo>
                <a:lnTo>
                  <a:pt x="2340813" y="0"/>
                </a:lnTo>
                <a:lnTo>
                  <a:pt x="2340813" y="278422"/>
                </a:lnTo>
                <a:lnTo>
                  <a:pt x="1165225" y="278422"/>
                </a:lnTo>
                <a:lnTo>
                  <a:pt x="1165225" y="0"/>
                </a:lnTo>
                <a:lnTo>
                  <a:pt x="1074331" y="0"/>
                </a:lnTo>
                <a:lnTo>
                  <a:pt x="1074331" y="278422"/>
                </a:lnTo>
                <a:lnTo>
                  <a:pt x="359283" y="278422"/>
                </a:lnTo>
                <a:lnTo>
                  <a:pt x="359283" y="0"/>
                </a:lnTo>
                <a:lnTo>
                  <a:pt x="268389" y="0"/>
                </a:lnTo>
                <a:lnTo>
                  <a:pt x="268389" y="278422"/>
                </a:lnTo>
                <a:lnTo>
                  <a:pt x="0" y="278422"/>
                </a:lnTo>
                <a:lnTo>
                  <a:pt x="0" y="724369"/>
                </a:lnTo>
                <a:lnTo>
                  <a:pt x="6230925" y="724369"/>
                </a:lnTo>
                <a:lnTo>
                  <a:pt x="6230925" y="278422"/>
                </a:lnTo>
                <a:close/>
              </a:path>
            </a:pathLst>
          </a:custGeom>
          <a:solidFill>
            <a:srgbClr val="384B85"/>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2400" b="1" i="0">
                <a:solidFill>
                  <a:srgbClr val="384B83"/>
                </a:solidFill>
                <a:latin typeface="Arial"/>
                <a:cs typeface="Arial"/>
              </a:defRPr>
            </a:lvl1pPr>
          </a:lstStyle>
          <a:p>
            <a:endParaRPr/>
          </a:p>
        </p:txBody>
      </p:sp>
      <p:sp>
        <p:nvSpPr>
          <p:cNvPr id="3" name="Holder 3"/>
          <p:cNvSpPr>
            <a:spLocks noGrp="1"/>
          </p:cNvSpPr>
          <p:nvPr>
            <p:ph sz="half" idx="2"/>
          </p:nvPr>
        </p:nvSpPr>
        <p:spPr>
          <a:xfrm>
            <a:off x="378460" y="2460942"/>
            <a:ext cx="3292602" cy="7061835"/>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3857017" y="2126719"/>
            <a:ext cx="2992120" cy="5855334"/>
          </a:xfrm>
          <a:prstGeom prst="rect">
            <a:avLst/>
          </a:prstGeom>
        </p:spPr>
        <p:txBody>
          <a:bodyPr wrap="square" lIns="0" tIns="0" rIns="0" bIns="0">
            <a:spAutoFit/>
          </a:bodyPr>
          <a:lstStyle>
            <a:lvl1pPr>
              <a:defRPr sz="1150" b="0" i="0">
                <a:solidFill>
                  <a:srgbClr val="3F3F3F"/>
                </a:solidFill>
                <a:latin typeface="Arial"/>
                <a:cs typeface="Arial"/>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12/19/2025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rgbClr val="384B83"/>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12/19/2025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12/19/2025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6953" y="2131691"/>
            <a:ext cx="7785463" cy="1470898"/>
          </a:xfrm>
        </p:spPr>
        <p:txBody>
          <a:bodyPr/>
          <a:lstStyle/>
          <a:p>
            <a:r>
              <a:rPr lang="en-US"/>
              <a:t>Click to edit Master title style</a:t>
            </a:r>
          </a:p>
        </p:txBody>
      </p:sp>
      <p:sp>
        <p:nvSpPr>
          <p:cNvPr id="3" name="Subtitle 2"/>
          <p:cNvSpPr>
            <a:spLocks noGrp="1"/>
          </p:cNvSpPr>
          <p:nvPr>
            <p:ph type="subTitle" idx="1"/>
          </p:nvPr>
        </p:nvSpPr>
        <p:spPr>
          <a:xfrm>
            <a:off x="1373905" y="3888508"/>
            <a:ext cx="6411558" cy="1753641"/>
          </a:xfrm>
        </p:spPr>
        <p:txBody>
          <a:bodyPr/>
          <a:lstStyle>
            <a:lvl1pPr marL="0" indent="0" algn="ctr">
              <a:buNone/>
              <a:defRPr>
                <a:solidFill>
                  <a:schemeClr val="tx1">
                    <a:tint val="75000"/>
                  </a:schemeClr>
                </a:solidFill>
              </a:defRPr>
            </a:lvl1pPr>
            <a:lvl2pPr marL="457474" indent="0" algn="ctr">
              <a:buNone/>
              <a:defRPr>
                <a:solidFill>
                  <a:schemeClr val="tx1">
                    <a:tint val="75000"/>
                  </a:schemeClr>
                </a:solidFill>
              </a:defRPr>
            </a:lvl2pPr>
            <a:lvl3pPr marL="914949" indent="0" algn="ctr">
              <a:buNone/>
              <a:defRPr>
                <a:solidFill>
                  <a:schemeClr val="tx1">
                    <a:tint val="75000"/>
                  </a:schemeClr>
                </a:solidFill>
              </a:defRPr>
            </a:lvl3pPr>
            <a:lvl4pPr marL="1372423" indent="0" algn="ctr">
              <a:buNone/>
              <a:defRPr>
                <a:solidFill>
                  <a:schemeClr val="tx1">
                    <a:tint val="75000"/>
                  </a:schemeClr>
                </a:solidFill>
              </a:defRPr>
            </a:lvl4pPr>
            <a:lvl5pPr marL="1829897" indent="0" algn="ctr">
              <a:buNone/>
              <a:defRPr>
                <a:solidFill>
                  <a:schemeClr val="tx1">
                    <a:tint val="75000"/>
                  </a:schemeClr>
                </a:solidFill>
              </a:defRPr>
            </a:lvl5pPr>
            <a:lvl6pPr marL="2287372" indent="0" algn="ctr">
              <a:buNone/>
              <a:defRPr>
                <a:solidFill>
                  <a:schemeClr val="tx1">
                    <a:tint val="75000"/>
                  </a:schemeClr>
                </a:solidFill>
              </a:defRPr>
            </a:lvl6pPr>
            <a:lvl7pPr marL="2744846" indent="0" algn="ctr">
              <a:buNone/>
              <a:defRPr>
                <a:solidFill>
                  <a:schemeClr val="tx1">
                    <a:tint val="75000"/>
                  </a:schemeClr>
                </a:solidFill>
              </a:defRPr>
            </a:lvl7pPr>
            <a:lvl8pPr marL="3202320" indent="0" algn="ctr">
              <a:buNone/>
              <a:defRPr>
                <a:solidFill>
                  <a:schemeClr val="tx1">
                    <a:tint val="75000"/>
                  </a:schemeClr>
                </a:solidFill>
              </a:defRPr>
            </a:lvl8pPr>
            <a:lvl9pPr marL="365979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3527" y="4409517"/>
            <a:ext cx="7785463" cy="1362884"/>
          </a:xfrm>
        </p:spPr>
        <p:txBody>
          <a:bodyPr anchor="t"/>
          <a:lstStyle>
            <a:lvl1pPr algn="l">
              <a:defRPr sz="4002" b="1" cap="all"/>
            </a:lvl1pPr>
          </a:lstStyle>
          <a:p>
            <a:r>
              <a:rPr lang="en-US"/>
              <a:t>Click to edit Master title style</a:t>
            </a:r>
          </a:p>
        </p:txBody>
      </p:sp>
      <p:sp>
        <p:nvSpPr>
          <p:cNvPr id="3" name="Text Placeholder 2"/>
          <p:cNvSpPr>
            <a:spLocks noGrp="1"/>
          </p:cNvSpPr>
          <p:nvPr>
            <p:ph type="body" idx="1"/>
          </p:nvPr>
        </p:nvSpPr>
        <p:spPr>
          <a:xfrm>
            <a:off x="723527" y="2908440"/>
            <a:ext cx="7785463" cy="1501078"/>
          </a:xfrm>
        </p:spPr>
        <p:txBody>
          <a:bodyPr anchor="b"/>
          <a:lstStyle>
            <a:lvl1pPr marL="0" indent="0">
              <a:buNone/>
              <a:defRPr sz="2001">
                <a:solidFill>
                  <a:schemeClr val="tx1">
                    <a:tint val="75000"/>
                  </a:schemeClr>
                </a:solidFill>
              </a:defRPr>
            </a:lvl1pPr>
            <a:lvl2pPr marL="457474" indent="0">
              <a:buNone/>
              <a:defRPr sz="1801">
                <a:solidFill>
                  <a:schemeClr val="tx1">
                    <a:tint val="75000"/>
                  </a:schemeClr>
                </a:solidFill>
              </a:defRPr>
            </a:lvl2pPr>
            <a:lvl3pPr marL="914949" indent="0">
              <a:buNone/>
              <a:defRPr sz="1601">
                <a:solidFill>
                  <a:schemeClr val="tx1">
                    <a:tint val="75000"/>
                  </a:schemeClr>
                </a:solidFill>
              </a:defRPr>
            </a:lvl3pPr>
            <a:lvl4pPr marL="1372423" indent="0">
              <a:buNone/>
              <a:defRPr sz="1401">
                <a:solidFill>
                  <a:schemeClr val="tx1">
                    <a:tint val="75000"/>
                  </a:schemeClr>
                </a:solidFill>
              </a:defRPr>
            </a:lvl4pPr>
            <a:lvl5pPr marL="1829897" indent="0">
              <a:buNone/>
              <a:defRPr sz="1401">
                <a:solidFill>
                  <a:schemeClr val="tx1">
                    <a:tint val="75000"/>
                  </a:schemeClr>
                </a:solidFill>
              </a:defRPr>
            </a:lvl5pPr>
            <a:lvl6pPr marL="2287372" indent="0">
              <a:buNone/>
              <a:defRPr sz="1401">
                <a:solidFill>
                  <a:schemeClr val="tx1">
                    <a:tint val="75000"/>
                  </a:schemeClr>
                </a:solidFill>
              </a:defRPr>
            </a:lvl6pPr>
            <a:lvl7pPr marL="2744846" indent="0">
              <a:buNone/>
              <a:defRPr sz="1401">
                <a:solidFill>
                  <a:schemeClr val="tx1">
                    <a:tint val="75000"/>
                  </a:schemeClr>
                </a:solidFill>
              </a:defRPr>
            </a:lvl7pPr>
            <a:lvl8pPr marL="3202320" indent="0">
              <a:buNone/>
              <a:defRPr sz="1401">
                <a:solidFill>
                  <a:schemeClr val="tx1">
                    <a:tint val="75000"/>
                  </a:schemeClr>
                </a:solidFill>
              </a:defRPr>
            </a:lvl8pPr>
            <a:lvl9pPr marL="3659795" indent="0">
              <a:buNone/>
              <a:defRPr sz="1401">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968" y="1601151"/>
            <a:ext cx="4045388" cy="4528651"/>
          </a:xfrm>
        </p:spPr>
        <p:txBody>
          <a:bodyPr/>
          <a:lstStyle>
            <a:lvl1pPr>
              <a:defRPr sz="2802"/>
            </a:lvl1pPr>
            <a:lvl2pPr>
              <a:defRPr sz="2401"/>
            </a:lvl2pPr>
            <a:lvl3pPr>
              <a:defRPr sz="2001"/>
            </a:lvl3pPr>
            <a:lvl4pPr>
              <a:defRPr sz="1801"/>
            </a:lvl4pPr>
            <a:lvl5pPr>
              <a:defRPr sz="1801"/>
            </a:lvl5pPr>
            <a:lvl6pPr>
              <a:defRPr sz="1801"/>
            </a:lvl6pPr>
            <a:lvl7pPr>
              <a:defRPr sz="1801"/>
            </a:lvl7pPr>
            <a:lvl8pPr>
              <a:defRPr sz="1801"/>
            </a:lvl8pPr>
            <a:lvl9pPr>
              <a:defRPr sz="180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6012" y="1601151"/>
            <a:ext cx="4045388" cy="4528651"/>
          </a:xfrm>
        </p:spPr>
        <p:txBody>
          <a:bodyPr/>
          <a:lstStyle>
            <a:lvl1pPr>
              <a:defRPr sz="2802"/>
            </a:lvl1pPr>
            <a:lvl2pPr>
              <a:defRPr sz="2401"/>
            </a:lvl2pPr>
            <a:lvl3pPr>
              <a:defRPr sz="2001"/>
            </a:lvl3pPr>
            <a:lvl4pPr>
              <a:defRPr sz="1801"/>
            </a:lvl4pPr>
            <a:lvl5pPr>
              <a:defRPr sz="1801"/>
            </a:lvl5pPr>
            <a:lvl6pPr>
              <a:defRPr sz="1801"/>
            </a:lvl6pPr>
            <a:lvl7pPr>
              <a:defRPr sz="1801"/>
            </a:lvl7pPr>
            <a:lvl8pPr>
              <a:defRPr sz="1801"/>
            </a:lvl8pPr>
            <a:lvl9pPr>
              <a:defRPr sz="180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969" y="1536025"/>
            <a:ext cx="4046978" cy="640142"/>
          </a:xfrm>
        </p:spPr>
        <p:txBody>
          <a:bodyPr anchor="b"/>
          <a:lstStyle>
            <a:lvl1pPr marL="0" indent="0">
              <a:buNone/>
              <a:defRPr sz="2401" b="1"/>
            </a:lvl1pPr>
            <a:lvl2pPr marL="457474" indent="0">
              <a:buNone/>
              <a:defRPr sz="2001" b="1"/>
            </a:lvl2pPr>
            <a:lvl3pPr marL="914949" indent="0">
              <a:buNone/>
              <a:defRPr sz="1801" b="1"/>
            </a:lvl3pPr>
            <a:lvl4pPr marL="1372423" indent="0">
              <a:buNone/>
              <a:defRPr sz="1601" b="1"/>
            </a:lvl4pPr>
            <a:lvl5pPr marL="1829897" indent="0">
              <a:buNone/>
              <a:defRPr sz="1601" b="1"/>
            </a:lvl5pPr>
            <a:lvl6pPr marL="2287372" indent="0">
              <a:buNone/>
              <a:defRPr sz="1601" b="1"/>
            </a:lvl6pPr>
            <a:lvl7pPr marL="2744846" indent="0">
              <a:buNone/>
              <a:defRPr sz="1601" b="1"/>
            </a:lvl7pPr>
            <a:lvl8pPr marL="3202320" indent="0">
              <a:buNone/>
              <a:defRPr sz="1601" b="1"/>
            </a:lvl8pPr>
            <a:lvl9pPr marL="3659795" indent="0">
              <a:buNone/>
              <a:defRPr sz="1601" b="1"/>
            </a:lvl9pPr>
          </a:lstStyle>
          <a:p>
            <a:pPr lvl="0"/>
            <a:r>
              <a:rPr lang="en-US"/>
              <a:t>Click to edit Master text styles</a:t>
            </a:r>
          </a:p>
        </p:txBody>
      </p:sp>
      <p:sp>
        <p:nvSpPr>
          <p:cNvPr id="4" name="Content Placeholder 3"/>
          <p:cNvSpPr>
            <a:spLocks noGrp="1"/>
          </p:cNvSpPr>
          <p:nvPr>
            <p:ph sz="half" idx="2"/>
          </p:nvPr>
        </p:nvSpPr>
        <p:spPr>
          <a:xfrm>
            <a:off x="457969" y="2176167"/>
            <a:ext cx="4046978" cy="3953634"/>
          </a:xfrm>
        </p:spPr>
        <p:txBody>
          <a:bodyPr/>
          <a:lstStyle>
            <a:lvl1pPr>
              <a:defRPr sz="2401"/>
            </a:lvl1pPr>
            <a:lvl2pPr>
              <a:defRPr sz="2001"/>
            </a:lvl2pPr>
            <a:lvl3pPr>
              <a:defRPr sz="1801"/>
            </a:lvl3pPr>
            <a:lvl4pPr>
              <a:defRPr sz="1601"/>
            </a:lvl4pPr>
            <a:lvl5pPr>
              <a:defRPr sz="1601"/>
            </a:lvl5pPr>
            <a:lvl6pPr>
              <a:defRPr sz="1601"/>
            </a:lvl6pPr>
            <a:lvl7pPr>
              <a:defRPr sz="1601"/>
            </a:lvl7pPr>
            <a:lvl8pPr>
              <a:defRPr sz="1601"/>
            </a:lvl8pPr>
            <a:lvl9pPr>
              <a:defRPr sz="160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52832" y="1536025"/>
            <a:ext cx="4048568" cy="640142"/>
          </a:xfrm>
        </p:spPr>
        <p:txBody>
          <a:bodyPr anchor="b"/>
          <a:lstStyle>
            <a:lvl1pPr marL="0" indent="0">
              <a:buNone/>
              <a:defRPr sz="2401" b="1"/>
            </a:lvl1pPr>
            <a:lvl2pPr marL="457474" indent="0">
              <a:buNone/>
              <a:defRPr sz="2001" b="1"/>
            </a:lvl2pPr>
            <a:lvl3pPr marL="914949" indent="0">
              <a:buNone/>
              <a:defRPr sz="1801" b="1"/>
            </a:lvl3pPr>
            <a:lvl4pPr marL="1372423" indent="0">
              <a:buNone/>
              <a:defRPr sz="1601" b="1"/>
            </a:lvl4pPr>
            <a:lvl5pPr marL="1829897" indent="0">
              <a:buNone/>
              <a:defRPr sz="1601" b="1"/>
            </a:lvl5pPr>
            <a:lvl6pPr marL="2287372" indent="0">
              <a:buNone/>
              <a:defRPr sz="1601" b="1"/>
            </a:lvl6pPr>
            <a:lvl7pPr marL="2744846" indent="0">
              <a:buNone/>
              <a:defRPr sz="1601" b="1"/>
            </a:lvl7pPr>
            <a:lvl8pPr marL="3202320" indent="0">
              <a:buNone/>
              <a:defRPr sz="1601" b="1"/>
            </a:lvl8pPr>
            <a:lvl9pPr marL="3659795" indent="0">
              <a:buNone/>
              <a:defRPr sz="1601" b="1"/>
            </a:lvl9pPr>
          </a:lstStyle>
          <a:p>
            <a:pPr lvl="0"/>
            <a:r>
              <a:rPr lang="en-US"/>
              <a:t>Click to edit Master text styles</a:t>
            </a:r>
          </a:p>
        </p:txBody>
      </p:sp>
      <p:sp>
        <p:nvSpPr>
          <p:cNvPr id="6" name="Content Placeholder 5"/>
          <p:cNvSpPr>
            <a:spLocks noGrp="1"/>
          </p:cNvSpPr>
          <p:nvPr>
            <p:ph sz="quarter" idx="4"/>
          </p:nvPr>
        </p:nvSpPr>
        <p:spPr>
          <a:xfrm>
            <a:off x="4652832" y="2176167"/>
            <a:ext cx="4048568" cy="3953634"/>
          </a:xfrm>
        </p:spPr>
        <p:txBody>
          <a:bodyPr/>
          <a:lstStyle>
            <a:lvl1pPr>
              <a:defRPr sz="2401"/>
            </a:lvl1pPr>
            <a:lvl2pPr>
              <a:defRPr sz="2001"/>
            </a:lvl2pPr>
            <a:lvl3pPr>
              <a:defRPr sz="1801"/>
            </a:lvl3pPr>
            <a:lvl4pPr>
              <a:defRPr sz="1601"/>
            </a:lvl4pPr>
            <a:lvl5pPr>
              <a:defRPr sz="1601"/>
            </a:lvl5pPr>
            <a:lvl6pPr>
              <a:defRPr sz="1601"/>
            </a:lvl6pPr>
            <a:lvl7pPr>
              <a:defRPr sz="1601"/>
            </a:lvl7pPr>
            <a:lvl8pPr>
              <a:defRPr sz="1601"/>
            </a:lvl8pPr>
            <a:lvl9pPr>
              <a:defRPr sz="160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969" y="273212"/>
            <a:ext cx="3013369" cy="1162740"/>
          </a:xfrm>
        </p:spPr>
        <p:txBody>
          <a:bodyPr anchor="b"/>
          <a:lstStyle>
            <a:lvl1pPr algn="l">
              <a:defRPr sz="2001" b="1"/>
            </a:lvl1pPr>
          </a:lstStyle>
          <a:p>
            <a:r>
              <a:rPr lang="en-US"/>
              <a:t>Click to edit Master title style</a:t>
            </a:r>
          </a:p>
        </p:txBody>
      </p:sp>
      <p:sp>
        <p:nvSpPr>
          <p:cNvPr id="3" name="Content Placeholder 2"/>
          <p:cNvSpPr>
            <a:spLocks noGrp="1"/>
          </p:cNvSpPr>
          <p:nvPr>
            <p:ph idx="1"/>
          </p:nvPr>
        </p:nvSpPr>
        <p:spPr>
          <a:xfrm>
            <a:off x="3581059" y="273213"/>
            <a:ext cx="5120341" cy="5856589"/>
          </a:xfrm>
        </p:spPr>
        <p:txBody>
          <a:bodyPr/>
          <a:lstStyle>
            <a:lvl1pPr>
              <a:defRPr sz="3202"/>
            </a:lvl1pPr>
            <a:lvl2pPr>
              <a:defRPr sz="2802"/>
            </a:lvl2pPr>
            <a:lvl3pPr>
              <a:defRPr sz="2401"/>
            </a:lvl3pPr>
            <a:lvl4pPr>
              <a:defRPr sz="2001"/>
            </a:lvl4pPr>
            <a:lvl5pPr>
              <a:defRPr sz="2001"/>
            </a:lvl5pPr>
            <a:lvl6pPr>
              <a:defRPr sz="2001"/>
            </a:lvl6pPr>
            <a:lvl7pPr>
              <a:defRPr sz="2001"/>
            </a:lvl7pPr>
            <a:lvl8pPr>
              <a:defRPr sz="2001"/>
            </a:lvl8pPr>
            <a:lvl9pPr>
              <a:defRPr sz="200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969" y="1435953"/>
            <a:ext cx="3013369" cy="4693849"/>
          </a:xfrm>
        </p:spPr>
        <p:txBody>
          <a:bodyPr/>
          <a:lstStyle>
            <a:lvl1pPr marL="0" indent="0">
              <a:buNone/>
              <a:defRPr sz="1401"/>
            </a:lvl1pPr>
            <a:lvl2pPr marL="457474" indent="0">
              <a:buNone/>
              <a:defRPr sz="1201"/>
            </a:lvl2pPr>
            <a:lvl3pPr marL="914949" indent="0">
              <a:buNone/>
              <a:defRPr sz="1001"/>
            </a:lvl3pPr>
            <a:lvl4pPr marL="1372423" indent="0">
              <a:buNone/>
              <a:defRPr sz="901"/>
            </a:lvl4pPr>
            <a:lvl5pPr marL="1829897" indent="0">
              <a:buNone/>
              <a:defRPr sz="901"/>
            </a:lvl5pPr>
            <a:lvl6pPr marL="2287372" indent="0">
              <a:buNone/>
              <a:defRPr sz="901"/>
            </a:lvl6pPr>
            <a:lvl7pPr marL="2744846" indent="0">
              <a:buNone/>
              <a:defRPr sz="901"/>
            </a:lvl7pPr>
            <a:lvl8pPr marL="3202320" indent="0">
              <a:buNone/>
              <a:defRPr sz="901"/>
            </a:lvl8pPr>
            <a:lvl9pPr marL="3659795" indent="0">
              <a:buNone/>
              <a:defRPr sz="901"/>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5300" y="4803450"/>
            <a:ext cx="5495621" cy="567075"/>
          </a:xfrm>
        </p:spPr>
        <p:txBody>
          <a:bodyPr anchor="b"/>
          <a:lstStyle>
            <a:lvl1pPr algn="l">
              <a:defRPr sz="2001" b="1"/>
            </a:lvl1pPr>
          </a:lstStyle>
          <a:p>
            <a:r>
              <a:rPr lang="en-US"/>
              <a:t>Click to edit Master title style</a:t>
            </a:r>
          </a:p>
        </p:txBody>
      </p:sp>
      <p:sp>
        <p:nvSpPr>
          <p:cNvPr id="3" name="Picture Placeholder 2"/>
          <p:cNvSpPr>
            <a:spLocks noGrp="1"/>
          </p:cNvSpPr>
          <p:nvPr>
            <p:ph type="pic" idx="1"/>
          </p:nvPr>
        </p:nvSpPr>
        <p:spPr>
          <a:xfrm>
            <a:off x="1795300" y="613139"/>
            <a:ext cx="5495621" cy="4117243"/>
          </a:xfrm>
        </p:spPr>
        <p:txBody>
          <a:bodyPr/>
          <a:lstStyle>
            <a:lvl1pPr marL="0" indent="0">
              <a:buNone/>
              <a:defRPr sz="3202"/>
            </a:lvl1pPr>
            <a:lvl2pPr marL="457474" indent="0">
              <a:buNone/>
              <a:defRPr sz="2802"/>
            </a:lvl2pPr>
            <a:lvl3pPr marL="914949" indent="0">
              <a:buNone/>
              <a:defRPr sz="2401"/>
            </a:lvl3pPr>
            <a:lvl4pPr marL="1372423" indent="0">
              <a:buNone/>
              <a:defRPr sz="2001"/>
            </a:lvl4pPr>
            <a:lvl5pPr marL="1829897" indent="0">
              <a:buNone/>
              <a:defRPr sz="2001"/>
            </a:lvl5pPr>
            <a:lvl6pPr marL="2287372" indent="0">
              <a:buNone/>
              <a:defRPr sz="2001"/>
            </a:lvl6pPr>
            <a:lvl7pPr marL="2744846" indent="0">
              <a:buNone/>
              <a:defRPr sz="2001"/>
            </a:lvl7pPr>
            <a:lvl8pPr marL="3202320" indent="0">
              <a:buNone/>
              <a:defRPr sz="2001"/>
            </a:lvl8pPr>
            <a:lvl9pPr marL="3659795" indent="0">
              <a:buNone/>
              <a:defRPr sz="2001"/>
            </a:lvl9pPr>
          </a:lstStyle>
          <a:p>
            <a:endParaRPr lang="en-US"/>
          </a:p>
        </p:txBody>
      </p:sp>
      <p:sp>
        <p:nvSpPr>
          <p:cNvPr id="4" name="Text Placeholder 3"/>
          <p:cNvSpPr>
            <a:spLocks noGrp="1"/>
          </p:cNvSpPr>
          <p:nvPr>
            <p:ph type="body" sz="half" idx="2"/>
          </p:nvPr>
        </p:nvSpPr>
        <p:spPr>
          <a:xfrm>
            <a:off x="1795300" y="5370525"/>
            <a:ext cx="5495621" cy="805340"/>
          </a:xfrm>
        </p:spPr>
        <p:txBody>
          <a:bodyPr/>
          <a:lstStyle>
            <a:lvl1pPr marL="0" indent="0">
              <a:buNone/>
              <a:defRPr sz="1401"/>
            </a:lvl1pPr>
            <a:lvl2pPr marL="457474" indent="0">
              <a:buNone/>
              <a:defRPr sz="1201"/>
            </a:lvl2pPr>
            <a:lvl3pPr marL="914949" indent="0">
              <a:buNone/>
              <a:defRPr sz="1001"/>
            </a:lvl3pPr>
            <a:lvl4pPr marL="1372423" indent="0">
              <a:buNone/>
              <a:defRPr sz="901"/>
            </a:lvl4pPr>
            <a:lvl5pPr marL="1829897" indent="0">
              <a:buNone/>
              <a:defRPr sz="901"/>
            </a:lvl5pPr>
            <a:lvl6pPr marL="2287372" indent="0">
              <a:buNone/>
              <a:defRPr sz="901"/>
            </a:lvl6pPr>
            <a:lvl7pPr marL="2744846" indent="0">
              <a:buNone/>
              <a:defRPr sz="901"/>
            </a:lvl7pPr>
            <a:lvl8pPr marL="3202320" indent="0">
              <a:buNone/>
              <a:defRPr sz="901"/>
            </a:lvl8pPr>
            <a:lvl9pPr marL="3659795" indent="0">
              <a:buNone/>
              <a:defRPr sz="901"/>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42" y="274801"/>
            <a:ext cx="2060858" cy="585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969" y="274801"/>
            <a:ext cx="6029917" cy="585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theme/theme1.xml" Type="http://schemas.openxmlformats.org/officeDocument/2006/relationships/theme"/></Relationships>
</file>

<file path=ppt/slideMasters/_rels/slideMaster2.xml.rels><?xml version="1.0" encoding="UTF-8" standalone="yes"?><Relationships xmlns="http://schemas.openxmlformats.org/package/2006/relationships"><Relationship Id="rId1" Target="../slideLayouts/slideLayout6.xml" Type="http://schemas.openxmlformats.org/officeDocument/2006/relationships/slideLayout"/><Relationship Id="rId10" Target="../slideLayouts/slideLayout15.xml" Type="http://schemas.openxmlformats.org/officeDocument/2006/relationships/slideLayout"/><Relationship Id="rId11" Target="../slideLayouts/slideLayout16.xml" Type="http://schemas.openxmlformats.org/officeDocument/2006/relationships/slideLayout"/><Relationship Id="rId12" Target="../theme/theme2.xml" Type="http://schemas.openxmlformats.org/officeDocument/2006/relationships/theme"/><Relationship Id="rId2" Target="../slideLayouts/slideLayout7.xml" Type="http://schemas.openxmlformats.org/officeDocument/2006/relationships/slideLayout"/><Relationship Id="rId3" Target="../slideLayouts/slideLayout8.xml" Type="http://schemas.openxmlformats.org/officeDocument/2006/relationships/slideLayout"/><Relationship Id="rId4" Target="../slideLayouts/slideLayout9.xml" Type="http://schemas.openxmlformats.org/officeDocument/2006/relationships/slideLayout"/><Relationship Id="rId5" Target="../slideLayouts/slideLayout10.xml" Type="http://schemas.openxmlformats.org/officeDocument/2006/relationships/slideLayout"/><Relationship Id="rId6" Target="../slideLayouts/slideLayout11.xml" Type="http://schemas.openxmlformats.org/officeDocument/2006/relationships/slideLayout"/><Relationship Id="rId7" Target="../slideLayouts/slideLayout12.xml" Type="http://schemas.openxmlformats.org/officeDocument/2006/relationships/slideLayout"/><Relationship Id="rId8" Target="../slideLayouts/slideLayout13.xml" Type="http://schemas.openxmlformats.org/officeDocument/2006/relationships/slideLayout"/><Relationship Id="rId9" Target="../slideLayouts/slideLayout14.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540244" y="100099"/>
            <a:ext cx="6289040" cy="681990"/>
          </a:xfrm>
          <a:prstGeom prst="rect">
            <a:avLst/>
          </a:prstGeom>
        </p:spPr>
        <p:txBody>
          <a:bodyPr wrap="square" lIns="0" tIns="0" rIns="0" bIns="0">
            <a:spAutoFit/>
          </a:bodyPr>
          <a:lstStyle>
            <a:lvl1pPr>
              <a:defRPr sz="2400" b="1" i="0">
                <a:solidFill>
                  <a:srgbClr val="384B83"/>
                </a:solidFill>
                <a:latin typeface="Arial"/>
                <a:cs typeface="Arial"/>
              </a:defRPr>
            </a:lvl1pPr>
          </a:lstStyle>
          <a:p>
            <a:endParaRPr/>
          </a:p>
        </p:txBody>
      </p:sp>
      <p:sp>
        <p:nvSpPr>
          <p:cNvPr id="3" name="Holder 3"/>
          <p:cNvSpPr>
            <a:spLocks noGrp="1"/>
          </p:cNvSpPr>
          <p:nvPr>
            <p:ph type="body" idx="1"/>
          </p:nvPr>
        </p:nvSpPr>
        <p:spPr>
          <a:xfrm>
            <a:off x="555823" y="3964630"/>
            <a:ext cx="6422390" cy="5520690"/>
          </a:xfrm>
          <a:prstGeom prst="rect">
            <a:avLst/>
          </a:prstGeom>
        </p:spPr>
        <p:txBody>
          <a:bodyPr wrap="square" lIns="0" tIns="0" rIns="0" bIns="0">
            <a:spAutoFit/>
          </a:bodyPr>
          <a:lstStyle>
            <a:lvl1pPr>
              <a:defRPr sz="1900" b="1" i="0">
                <a:solidFill>
                  <a:srgbClr val="384B85"/>
                </a:solidFill>
                <a:latin typeface="Arial"/>
                <a:cs typeface="Arial"/>
              </a:defRPr>
            </a:lvl1pPr>
          </a:lstStyle>
          <a:p>
            <a:endParaRPr/>
          </a:p>
        </p:txBody>
      </p:sp>
      <p:sp>
        <p:nvSpPr>
          <p:cNvPr id="4" name="Holder 4"/>
          <p:cNvSpPr>
            <a:spLocks noGrp="1"/>
          </p:cNvSpPr>
          <p:nvPr>
            <p:ph type="ftr" sz="quarter" idx="5"/>
          </p:nvPr>
        </p:nvSpPr>
        <p:spPr>
          <a:xfrm>
            <a:off x="2573528" y="9950768"/>
            <a:ext cx="2422144" cy="53498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78460" y="9950768"/>
            <a:ext cx="1740916" cy="53498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12/19/2025</a:t>
            </a:fld>
            <a:endParaRPr lang="en-US"/>
          </a:p>
        </p:txBody>
      </p:sp>
      <p:sp>
        <p:nvSpPr>
          <p:cNvPr id="6" name="Holder 6"/>
          <p:cNvSpPr>
            <a:spLocks noGrp="1"/>
          </p:cNvSpPr>
          <p:nvPr>
            <p:ph type="sldNum" sz="quarter" idx="7"/>
          </p:nvPr>
        </p:nvSpPr>
        <p:spPr>
          <a:xfrm>
            <a:off x="5449824" y="9950768"/>
            <a:ext cx="1740916" cy="53498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969" y="274801"/>
            <a:ext cx="8243431" cy="114367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969" y="1601151"/>
            <a:ext cx="8243431" cy="452865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968" y="6360125"/>
            <a:ext cx="2137186" cy="365342"/>
          </a:xfrm>
          <a:prstGeom prst="rect">
            <a:avLst/>
          </a:prstGeom>
        </p:spPr>
        <p:txBody>
          <a:bodyPr vert="horz" lIns="91440" tIns="45720" rIns="91440" bIns="45720" rtlCol="0" anchor="ctr"/>
          <a:lstStyle>
            <a:lvl1pPr algn="l">
              <a:defRPr sz="1201">
                <a:solidFill>
                  <a:schemeClr val="tx1">
                    <a:tint val="75000"/>
                  </a:schemeClr>
                </a:solidFill>
              </a:defRPr>
            </a:lvl1pPr>
          </a:lstStyle>
          <a:p>
            <a:fld id="{1D8BD707-D9CF-40AE-B4C6-C98DA3205C09}" type="datetimeFigureOut">
              <a:rPr lang="en-US" smtClean="0"/>
              <a:pPr/>
              <a:t>12/19/2025</a:t>
            </a:fld>
            <a:endParaRPr lang="en-US"/>
          </a:p>
        </p:txBody>
      </p:sp>
      <p:sp>
        <p:nvSpPr>
          <p:cNvPr id="5" name="Footer Placeholder 4"/>
          <p:cNvSpPr>
            <a:spLocks noGrp="1"/>
          </p:cNvSpPr>
          <p:nvPr>
            <p:ph type="ftr" sz="quarter" idx="3"/>
          </p:nvPr>
        </p:nvSpPr>
        <p:spPr>
          <a:xfrm>
            <a:off x="3129451" y="6360125"/>
            <a:ext cx="2900467" cy="365342"/>
          </a:xfrm>
          <a:prstGeom prst="rect">
            <a:avLst/>
          </a:prstGeom>
        </p:spPr>
        <p:txBody>
          <a:bodyPr vert="horz" lIns="91440" tIns="45720" rIns="91440" bIns="45720" rtlCol="0" anchor="ctr"/>
          <a:lstStyle>
            <a:lvl1pPr algn="ctr">
              <a:defRPr sz="1201">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64214" y="6360125"/>
            <a:ext cx="2137186" cy="365342"/>
          </a:xfrm>
          <a:prstGeom prst="rect">
            <a:avLst/>
          </a:prstGeom>
        </p:spPr>
        <p:txBody>
          <a:bodyPr vert="horz" lIns="91440" tIns="45720" rIns="91440" bIns="45720" rtlCol="0" anchor="ctr"/>
          <a:lstStyle>
            <a:lvl1pPr algn="r">
              <a:defRPr sz="1201">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4.png" Type="http://schemas.openxmlformats.org/officeDocument/2006/relationships/image"/><Relationship Id="rId3" Target="../media/image5.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5.xml" Type="http://schemas.openxmlformats.org/officeDocument/2006/relationships/slideLayout"/><Relationship Id="rId2" Target="../media/image6.png" Type="http://schemas.openxmlformats.org/officeDocument/2006/relationships/image"/><Relationship Id="rId3" Target="../media/image7.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5.xml" Type="http://schemas.openxmlformats.org/officeDocument/2006/relationships/slideLayout"/><Relationship Id="rId2" Target="../media/image8.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9.png" Type="http://schemas.openxmlformats.org/officeDocument/2006/relationships/image"/><Relationship Id="rId3" Target="../media/image10.svg" Type="http://schemas.openxmlformats.org/officeDocument/2006/relationships/image"/><Relationship Id="rId4" Target="../media/image11.png" Type="http://schemas.openxmlformats.org/officeDocument/2006/relationships/image"/><Relationship Id="rId5" Target="../media/image12.png" Type="http://schemas.openxmlformats.org/officeDocument/2006/relationships/image"/><Relationship Id="rId6" Target="../media/image13.png" Type="http://schemas.openxmlformats.org/officeDocument/2006/relationships/image"/><Relationship Id="rId7" Target="https://thl.fi/aiheet/hyvinvoinnin-ja-terveyden-edistamisen-johtaminen/osallisuuden-edistaminen/heikoimmassa-asemassa-olevien-osallisuus/osallisuuden-osa-alueet-ja-osallisuuden-edistamisen-periaatteet" TargetMode="External" Type="http://schemas.openxmlformats.org/officeDocument/2006/relationships/hyperlink"/></Relationships>
</file>

<file path=ppt/slides/_rels/slide5.xml.rels><?xml version="1.0" encoding="UTF-8" standalone="yes"?><Relationships xmlns="http://schemas.openxmlformats.org/package/2006/relationships"><Relationship Id="rId1" Target="../slideLayouts/slideLayout12.xml" Type="http://schemas.openxmlformats.org/officeDocument/2006/relationships/slideLayout"/><Relationship Id="rId10" Target="https://thl.fi/aiheet/hyvinvoinnin-ja-terveyden-edistamisen-johtaminen/osallisuuden-edistaminen/heikoimmassa-asemassa-olevien-osallisuus/osallisuuden-osa-alueet-ja-osallisuuden-edistamisen-periaatteet" TargetMode="External" Type="http://schemas.openxmlformats.org/officeDocument/2006/relationships/hyperlink"/><Relationship Id="rId2" Target="../media/image14.png" Type="http://schemas.openxmlformats.org/officeDocument/2006/relationships/image"/><Relationship Id="rId3" Target="../media/image15.svg" Type="http://schemas.openxmlformats.org/officeDocument/2006/relationships/image"/><Relationship Id="rId4" Target="../media/image9.png" Type="http://schemas.openxmlformats.org/officeDocument/2006/relationships/image"/><Relationship Id="rId5" Target="../media/image10.svg" Type="http://schemas.openxmlformats.org/officeDocument/2006/relationships/image"/><Relationship Id="rId6" Target="../media/image16.png" Type="http://schemas.openxmlformats.org/officeDocument/2006/relationships/image"/><Relationship Id="rId7" Target="../media/image17.svg" Type="http://schemas.openxmlformats.org/officeDocument/2006/relationships/image"/><Relationship Id="rId8" Target="../media/image18.png" Type="http://schemas.openxmlformats.org/officeDocument/2006/relationships/image"/><Relationship Id="rId9" Target="../media/image19.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5.xml" Type="http://schemas.openxmlformats.org/officeDocument/2006/relationships/slideLayout"/><Relationship Id="rId2" Target="https://www.ttl.fi/oppimateriaalit/asiakasosallisuus-sotessa/mita-asiakasosallisuus" TargetMode="External" Type="http://schemas.openxmlformats.org/officeDocument/2006/relationships/hyperlink"/><Relationship Id="rId3" Target="https://thl.fi/aiheet/sote-palvelujen-johtaminen/asiakas-palveluissa/asiakasosallisuus-palvelujarjestelmassa" TargetMode="External" Type="http://schemas.openxmlformats.org/officeDocument/2006/relationships/hyperlink"/><Relationship Id="rId4" Target="../media/image20.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5.xml" Type="http://schemas.openxmlformats.org/officeDocument/2006/relationships/slideLayout"/><Relationship Id="rId2" Target="../media/image21.png" Type="http://schemas.openxmlformats.org/officeDocument/2006/relationships/image"/><Relationship Id="rId3" Target="../media/image4.png" Type="http://schemas.openxmlformats.org/officeDocument/2006/relationships/image"/><Relationship Id="rId4" Target="https://www.ttl.fi/oppimateriaalit/asiakasosallisuus-sotessa/asiakasosallisuus-syntyy-vuorovaikutuksessa" TargetMode="External" Type="http://schemas.openxmlformats.org/officeDocument/2006/relationships/hyperlink"/></Relationships>
</file>

<file path=ppt/slides/_rels/slide8.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22.jpg" Type="http://schemas.openxmlformats.org/officeDocument/2006/relationships/image"/><Relationship Id="rId3" Target="../media/image23.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12.xml" Type="http://schemas.openxmlformats.org/officeDocument/2006/relationships/slideLayout"/><Relationship Id="rId2" Target="https://www.tukiliitto.fi/tuki-ja-neuvot/itsemaaraamisoikeus/mita-itsemaaraamisoikeus-on/" TargetMode="External" Type="http://schemas.openxmlformats.org/officeDocument/2006/relationships/hyperlink"/><Relationship Id="rId3" Target="https://thl.fi/julkaisut/kasikirjat/vammaispalvelujen-kasikirja/tuki-ja-palvelut/itsemaaraamisoikeuden-tukeminen" TargetMode="External" Type="http://schemas.openxmlformats.org/officeDocument/2006/relationships/hyperlink"/><Relationship Id="rId4" Target="https://www.verneri.net/yleis/sites/default/files/dokumentit/pdf/laadukkaan_tuen_periaatteet.pdf" TargetMode="External" Type="http://schemas.openxmlformats.org/officeDocument/2006/relationships/hyperlink"/><Relationship Id="rId5" Target="../media/image18.png" Type="http://schemas.openxmlformats.org/officeDocument/2006/relationships/image"/><Relationship Id="rId6" Target="../media/image19.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24.png" Type="http://schemas.openxmlformats.org/officeDocument/2006/relationships/image"/><Relationship Id="rId3" Target="../media/image25.svg" Type="http://schemas.openxmlformats.org/officeDocument/2006/relationships/image"/><Relationship Id="rId4" Target="https://www.kehitysvammaliitto.fi/tikoteekki/toimintamallit/lovit/" TargetMode="External" Type="http://schemas.openxmlformats.org/officeDocument/2006/relationships/hyperlink"/><Relationship Id="rId5" Target="../media/image18.png" Type="http://schemas.openxmlformats.org/officeDocument/2006/relationships/image"/><Relationship Id="rId6" Target="../media/image19.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12.xml" Type="http://schemas.openxmlformats.org/officeDocument/2006/relationships/slideLayout"/><Relationship Id="rId10" Target="../media/image34.svg" Type="http://schemas.openxmlformats.org/officeDocument/2006/relationships/image"/><Relationship Id="rId11" Target="../media/image35.png" Type="http://schemas.openxmlformats.org/officeDocument/2006/relationships/image"/><Relationship Id="rId12" Target="../media/image36.svg" Type="http://schemas.openxmlformats.org/officeDocument/2006/relationships/image"/><Relationship Id="rId13" Target="../media/image37.png" Type="http://schemas.openxmlformats.org/officeDocument/2006/relationships/image"/><Relationship Id="rId14" Target="../media/image38.svg" Type="http://schemas.openxmlformats.org/officeDocument/2006/relationships/image"/><Relationship Id="rId15" Target="../media/image39.png" Type="http://schemas.openxmlformats.org/officeDocument/2006/relationships/image"/><Relationship Id="rId16" Target="../media/image40.svg" Type="http://schemas.openxmlformats.org/officeDocument/2006/relationships/image"/><Relationship Id="rId17" Target="../media/image41.png" Type="http://schemas.openxmlformats.org/officeDocument/2006/relationships/image"/><Relationship Id="rId18" Target="../media/image42.svg" Type="http://schemas.openxmlformats.org/officeDocument/2006/relationships/image"/><Relationship Id="rId19" Target="../media/image43.png" Type="http://schemas.openxmlformats.org/officeDocument/2006/relationships/image"/><Relationship Id="rId2" Target="../media/image26.jpeg" Type="http://schemas.openxmlformats.org/officeDocument/2006/relationships/image"/><Relationship Id="rId20" Target="../media/image44.png" Type="http://schemas.openxmlformats.org/officeDocument/2006/relationships/image"/><Relationship Id="rId21" Target="../media/image45.png" Type="http://schemas.openxmlformats.org/officeDocument/2006/relationships/image"/><Relationship Id="rId22" Target="../media/image46.svg" Type="http://schemas.openxmlformats.org/officeDocument/2006/relationships/image"/><Relationship Id="rId23" Target="../media/image47.png" Type="http://schemas.openxmlformats.org/officeDocument/2006/relationships/image"/><Relationship Id="rId24" Target="../media/image48.png" Type="http://schemas.openxmlformats.org/officeDocument/2006/relationships/image"/><Relationship Id="rId25" Target="../media/image49.svg" Type="http://schemas.openxmlformats.org/officeDocument/2006/relationships/image"/><Relationship Id="rId26" Target="../media/image50.png" Type="http://schemas.openxmlformats.org/officeDocument/2006/relationships/image"/><Relationship Id="rId27" Target="../media/image51.png" Type="http://schemas.openxmlformats.org/officeDocument/2006/relationships/image"/><Relationship Id="rId28" Target="../media/image52.svg" Type="http://schemas.openxmlformats.org/officeDocument/2006/relationships/image"/><Relationship Id="rId29" Target="../media/image53.png" Type="http://schemas.openxmlformats.org/officeDocument/2006/relationships/image"/><Relationship Id="rId3" Target="../media/image27.png" Type="http://schemas.openxmlformats.org/officeDocument/2006/relationships/image"/><Relationship Id="rId4" Target="../media/image28.svg" Type="http://schemas.openxmlformats.org/officeDocument/2006/relationships/image"/><Relationship Id="rId5" Target="../media/image29.png" Type="http://schemas.openxmlformats.org/officeDocument/2006/relationships/image"/><Relationship Id="rId6" Target="../media/image30.svg" Type="http://schemas.openxmlformats.org/officeDocument/2006/relationships/image"/><Relationship Id="rId7" Target="../media/image31.png" Type="http://schemas.openxmlformats.org/officeDocument/2006/relationships/image"/><Relationship Id="rId8" Target="../media/image32.svg" Type="http://schemas.openxmlformats.org/officeDocument/2006/relationships/image"/><Relationship Id="rId9" Target="../media/image33.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12.xml" Type="http://schemas.openxmlformats.org/officeDocument/2006/relationships/slideLayout"/><Relationship Id="rId10" Target="../media/image34.svg" Type="http://schemas.openxmlformats.org/officeDocument/2006/relationships/image"/><Relationship Id="rId11" Target="../media/image35.png" Type="http://schemas.openxmlformats.org/officeDocument/2006/relationships/image"/><Relationship Id="rId12" Target="../media/image36.svg" Type="http://schemas.openxmlformats.org/officeDocument/2006/relationships/image"/><Relationship Id="rId13" Target="../media/image37.png" Type="http://schemas.openxmlformats.org/officeDocument/2006/relationships/image"/><Relationship Id="rId14" Target="../media/image38.svg" Type="http://schemas.openxmlformats.org/officeDocument/2006/relationships/image"/><Relationship Id="rId15" Target="../media/image39.png" Type="http://schemas.openxmlformats.org/officeDocument/2006/relationships/image"/><Relationship Id="rId16" Target="../media/image40.svg" Type="http://schemas.openxmlformats.org/officeDocument/2006/relationships/image"/><Relationship Id="rId17" Target="../media/image41.png" Type="http://schemas.openxmlformats.org/officeDocument/2006/relationships/image"/><Relationship Id="rId18" Target="../media/image42.svg" Type="http://schemas.openxmlformats.org/officeDocument/2006/relationships/image"/><Relationship Id="rId19" Target="../media/image43.png" Type="http://schemas.openxmlformats.org/officeDocument/2006/relationships/image"/><Relationship Id="rId2" Target="../media/image26.jpeg" Type="http://schemas.openxmlformats.org/officeDocument/2006/relationships/image"/><Relationship Id="rId20" Target="../media/image44.png" Type="http://schemas.openxmlformats.org/officeDocument/2006/relationships/image"/><Relationship Id="rId21" Target="../media/image45.png" Type="http://schemas.openxmlformats.org/officeDocument/2006/relationships/image"/><Relationship Id="rId22" Target="../media/image46.svg" Type="http://schemas.openxmlformats.org/officeDocument/2006/relationships/image"/><Relationship Id="rId23" Target="../media/image47.png" Type="http://schemas.openxmlformats.org/officeDocument/2006/relationships/image"/><Relationship Id="rId24" Target="../media/image48.png" Type="http://schemas.openxmlformats.org/officeDocument/2006/relationships/image"/><Relationship Id="rId25" Target="../media/image49.svg" Type="http://schemas.openxmlformats.org/officeDocument/2006/relationships/image"/><Relationship Id="rId26" Target="../media/image50.png" Type="http://schemas.openxmlformats.org/officeDocument/2006/relationships/image"/><Relationship Id="rId27" Target="../media/image51.png" Type="http://schemas.openxmlformats.org/officeDocument/2006/relationships/image"/><Relationship Id="rId28" Target="../media/image52.svg" Type="http://schemas.openxmlformats.org/officeDocument/2006/relationships/image"/><Relationship Id="rId29" Target="../media/image53.png" Type="http://schemas.openxmlformats.org/officeDocument/2006/relationships/image"/><Relationship Id="rId3" Target="../media/image27.png" Type="http://schemas.openxmlformats.org/officeDocument/2006/relationships/image"/><Relationship Id="rId4" Target="../media/image28.svg" Type="http://schemas.openxmlformats.org/officeDocument/2006/relationships/image"/><Relationship Id="rId5" Target="../media/image29.png" Type="http://schemas.openxmlformats.org/officeDocument/2006/relationships/image"/><Relationship Id="rId6" Target="../media/image30.svg" Type="http://schemas.openxmlformats.org/officeDocument/2006/relationships/image"/><Relationship Id="rId7" Target="../media/image31.png" Type="http://schemas.openxmlformats.org/officeDocument/2006/relationships/image"/><Relationship Id="rId8" Target="../media/image32.svg" Type="http://schemas.openxmlformats.org/officeDocument/2006/relationships/image"/><Relationship Id="rId9" Target="../media/image33.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12.xml" Type="http://schemas.openxmlformats.org/officeDocument/2006/relationships/slideLayout"/><Relationship Id="rId10" Target="../media/image36.svg" Type="http://schemas.openxmlformats.org/officeDocument/2006/relationships/image"/><Relationship Id="rId11" Target="../media/image37.png" Type="http://schemas.openxmlformats.org/officeDocument/2006/relationships/image"/><Relationship Id="rId12" Target="../media/image38.svg" Type="http://schemas.openxmlformats.org/officeDocument/2006/relationships/image"/><Relationship Id="rId13" Target="../media/image39.png" Type="http://schemas.openxmlformats.org/officeDocument/2006/relationships/image"/><Relationship Id="rId14" Target="../media/image40.svg" Type="http://schemas.openxmlformats.org/officeDocument/2006/relationships/image"/><Relationship Id="rId15" Target="../media/image41.png" Type="http://schemas.openxmlformats.org/officeDocument/2006/relationships/image"/><Relationship Id="rId16" Target="../media/image42.svg" Type="http://schemas.openxmlformats.org/officeDocument/2006/relationships/image"/><Relationship Id="rId17" Target="../media/image43.png" Type="http://schemas.openxmlformats.org/officeDocument/2006/relationships/image"/><Relationship Id="rId18" Target="../media/image29.png" Type="http://schemas.openxmlformats.org/officeDocument/2006/relationships/image"/><Relationship Id="rId19" Target="../media/image30.svg" Type="http://schemas.openxmlformats.org/officeDocument/2006/relationships/image"/><Relationship Id="rId2" Target="../media/image26.jpeg" Type="http://schemas.openxmlformats.org/officeDocument/2006/relationships/image"/><Relationship Id="rId20" Target="../media/image44.png" Type="http://schemas.openxmlformats.org/officeDocument/2006/relationships/image"/><Relationship Id="rId21" Target="../media/image45.png" Type="http://schemas.openxmlformats.org/officeDocument/2006/relationships/image"/><Relationship Id="rId22" Target="../media/image46.svg" Type="http://schemas.openxmlformats.org/officeDocument/2006/relationships/image"/><Relationship Id="rId23" Target="../media/image47.png" Type="http://schemas.openxmlformats.org/officeDocument/2006/relationships/image"/><Relationship Id="rId24" Target="../media/image48.png" Type="http://schemas.openxmlformats.org/officeDocument/2006/relationships/image"/><Relationship Id="rId25" Target="../media/image49.svg" Type="http://schemas.openxmlformats.org/officeDocument/2006/relationships/image"/><Relationship Id="rId26" Target="../media/image50.png" Type="http://schemas.openxmlformats.org/officeDocument/2006/relationships/image"/><Relationship Id="rId27" Target="../media/image51.png" Type="http://schemas.openxmlformats.org/officeDocument/2006/relationships/image"/><Relationship Id="rId28" Target="../media/image52.svg" Type="http://schemas.openxmlformats.org/officeDocument/2006/relationships/image"/><Relationship Id="rId29" Target="../media/image53.png" Type="http://schemas.openxmlformats.org/officeDocument/2006/relationships/image"/><Relationship Id="rId3" Target="../media/image27.png" Type="http://schemas.openxmlformats.org/officeDocument/2006/relationships/image"/><Relationship Id="rId4" Target="../media/image28.svg" Type="http://schemas.openxmlformats.org/officeDocument/2006/relationships/image"/><Relationship Id="rId5" Target="../media/image31.png" Type="http://schemas.openxmlformats.org/officeDocument/2006/relationships/image"/><Relationship Id="rId6" Target="../media/image32.svg" Type="http://schemas.openxmlformats.org/officeDocument/2006/relationships/image"/><Relationship Id="rId7" Target="../media/image33.png" Type="http://schemas.openxmlformats.org/officeDocument/2006/relationships/image"/><Relationship Id="rId8" Target="../media/image34.svg" Type="http://schemas.openxmlformats.org/officeDocument/2006/relationships/image"/><Relationship Id="rId9" Target="../media/image35.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54.png" Type="http://schemas.openxmlformats.org/officeDocument/2006/relationships/image"/><Relationship Id="rId3" Target="../media/image18.png" Type="http://schemas.openxmlformats.org/officeDocument/2006/relationships/image"/><Relationship Id="rId4" Target="../media/image19.svg" Type="http://schemas.openxmlformats.org/officeDocument/2006/relationships/image"/><Relationship Id="rId5" Target="https://link.webropol.com/s/demoosallisuus24" TargetMode="External" Type="http://schemas.openxmlformats.org/officeDocument/2006/relationships/hyperlink"/><Relationship Id="rId6" Target="https://thl.fi/aiheet/hyvinvoinnin-ja-terveyden-edistamisen-johtaminen/osallisuuden-edistaminen/heikoimmassa-asemassa-olevien-osallisuus/osallisuusindikaattori-mittaa-osallisuuden-kokemusta#Osallisuusindikaattorin_tulosten_tulkinta" TargetMode="External" Type="http://schemas.openxmlformats.org/officeDocument/2006/relationships/hyperlink"/></Relationships>
</file>

<file path=ppt/slides/_rels/slide15.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55.png" Type="http://schemas.openxmlformats.org/officeDocument/2006/relationships/image"/><Relationship Id="rId3" Target="https://thl.fi/aiheet/hyvinvoinnin-ja-terveyden-edistamisen-johtaminen/osallisuuden-edistaminen/heikoimmassa-asemassa-olevien-osallisuus/osallisuusindikaattori-mittaa-osallisuuden-kokemusta#Osallisuusindikaattorin_tulosten_tulkinta" TargetMode="External" Type="http://schemas.openxmlformats.org/officeDocument/2006/relationships/hyperlink"/></Relationships>
</file>

<file path=ppt/slides/_rels/slide16.xml.rels><?xml version="1.0" encoding="UTF-8" standalone="yes"?><Relationships xmlns="http://schemas.openxmlformats.org/package/2006/relationships"><Relationship Id="rId1" Target="../slideLayouts/slideLayout12.xml" Type="http://schemas.openxmlformats.org/officeDocument/2006/relationships/slideLayout"/><Relationship Id="rId2" Target="https://link.webropol.com/s/demoosallisuus24" TargetMode="External" Type="http://schemas.openxmlformats.org/officeDocument/2006/relationships/hyperlink"/><Relationship Id="rId3" Target="mailto:emmi.fjallstrom@paijatha.fi" TargetMode="External" Type="http://schemas.openxmlformats.org/officeDocument/2006/relationships/hyperlink"/><Relationship Id="rId4" Target="mailto:tuula.carroll@paijatha.fi" TargetMode="External" Type="http://schemas.openxmlformats.org/officeDocument/2006/relationships/hyperlink"/><Relationship Id="rId5" Target="../media/image56.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57.jpg" Type="http://schemas.openxmlformats.org/officeDocument/2006/relationships/image"/><Relationship Id="rId3" Target="https://phhyky.ims.fi/spring/share/document/16627/fi" TargetMode="External" Type="http://schemas.openxmlformats.org/officeDocument/2006/relationships/hyperlink"/><Relationship Id="rId4" Target="../media/image58.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59.jpeg" Type="http://schemas.openxmlformats.org/officeDocument/2006/relationships/image"/><Relationship Id="rId3" Target="mailto:maiju.paiva@paijatha.fi" TargetMode="External" Type="http://schemas.openxmlformats.org/officeDocument/2006/relationships/hyperlink"/></Relationships>
</file>

<file path=ppt/slides/_rels/slide19.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60.png" Type="http://schemas.openxmlformats.org/officeDocument/2006/relationships/image"/><Relationship Id="rId3" Target="https://my.roidu.com/a/DABoGRMXW3KBacRs" TargetMode="External" Type="http://schemas.openxmlformats.org/officeDocument/2006/relationships/hyperlink"/><Relationship Id="rId4" Target="https://phhyky.ims.fi/servlet/StandardServlet?action=document&amp;view=level&amp;id=3182&amp;with_frames=" TargetMode="External" Type="http://schemas.openxmlformats.org/officeDocument/2006/relationships/hyperlink"/><Relationship Id="rId5" Target="../media/image18.png" Type="http://schemas.openxmlformats.org/officeDocument/2006/relationships/image"/><Relationship Id="rId6" Target="../media/image19.sv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61.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62.png" Type="http://schemas.openxmlformats.org/officeDocument/2006/relationships/image"/><Relationship Id="rId3" Target="../media/image63.png" Type="http://schemas.openxmlformats.org/officeDocument/2006/relationships/image"/><Relationship Id="rId4" Target="../media/image64.svg" Type="http://schemas.openxmlformats.org/officeDocument/2006/relationships/image"/><Relationship Id="rId5" Target="https://www.julkari.fi/bitstream/handle/10024/79866/d68ab232-88fc-4478-8c21-91164a177a1a.pdf" TargetMode="External" Type="http://schemas.openxmlformats.org/officeDocument/2006/relationships/hyperlink"/><Relationship Id="rId6" Target="https://vasso.fi/hankkeet/kansa-koulu/kirjaamisfoorumi/materiaalipankki/" TargetMode="External" Type="http://schemas.openxmlformats.org/officeDocument/2006/relationships/hyperlink"/><Relationship Id="rId7" Target="https://www.helsinki.fi/fi/unitube/video/c5a0fbe9-20bb-411b-bb1a-e1e771faab37" TargetMode="External" Type="http://schemas.openxmlformats.org/officeDocument/2006/relationships/hyperlink"/></Relationships>
</file>

<file path=ppt/slides/_rels/slide22.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65.png" Type="http://schemas.openxmlformats.org/officeDocument/2006/relationships/image"/><Relationship Id="rId3" Target="../media/image66.svg" Type="http://schemas.openxmlformats.org/officeDocument/2006/relationships/image"/><Relationship Id="rId4" Target="https://www.pateva.fi/enrol/index.php?id=354" TargetMode="External" Type="http://schemas.openxmlformats.org/officeDocument/2006/relationships/hyperlink"/></Relationships>
</file>

<file path=ppt/slides/_rels/slide23.xml.rels><?xml version="1.0" encoding="UTF-8" standalone="yes"?><Relationships xmlns="http://schemas.openxmlformats.org/package/2006/relationships"><Relationship Id="rId1" Target="../slideLayouts/slideLayout5.xml" Type="http://schemas.openxmlformats.org/officeDocument/2006/relationships/slideLayout"/><Relationship Id="rId2" Target="../media/image67.jp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5.xml" Type="http://schemas.openxmlformats.org/officeDocument/2006/relationships/slideLayout"/><Relationship Id="rId2" Target="../media/image68.png" Type="http://schemas.openxmlformats.org/officeDocument/2006/relationships/image"/><Relationship Id="rId3" Target="../media/image69.jpg" Type="http://schemas.openxmlformats.org/officeDocument/2006/relationships/image"/><Relationship Id="rId4" Target="../media/image4.pn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70.pn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71.jpg" Type="http://schemas.openxmlformats.org/officeDocument/2006/relationships/image"/><Relationship Id="rId3" Target="../media/image4.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5.xml" Type="http://schemas.openxmlformats.org/officeDocument/2006/relationships/slideLayout"/><Relationship Id="rId10" Target="../media/image80.png" Type="http://schemas.openxmlformats.org/officeDocument/2006/relationships/image"/><Relationship Id="rId2" Target="../media/image72.png" Type="http://schemas.openxmlformats.org/officeDocument/2006/relationships/image"/><Relationship Id="rId3" Target="../media/image73.jpg" Type="http://schemas.openxmlformats.org/officeDocument/2006/relationships/image"/><Relationship Id="rId4" Target="../media/image74.jpg" Type="http://schemas.openxmlformats.org/officeDocument/2006/relationships/image"/><Relationship Id="rId5" Target="../media/image75.jpg" Type="http://schemas.openxmlformats.org/officeDocument/2006/relationships/image"/><Relationship Id="rId6" Target="../media/image76.jpg" Type="http://schemas.openxmlformats.org/officeDocument/2006/relationships/image"/><Relationship Id="rId7" Target="../media/image77.jpg" Type="http://schemas.openxmlformats.org/officeDocument/2006/relationships/image"/><Relationship Id="rId8" Target="../media/image78.png" Type="http://schemas.openxmlformats.org/officeDocument/2006/relationships/image"/><Relationship Id="rId9" Target="../media/image79.jp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81.png" Type="http://schemas.openxmlformats.org/officeDocument/2006/relationships/image"/><Relationship Id="rId3" Target="../media/image82.svg" Type="http://schemas.openxmlformats.org/officeDocument/2006/relationships/image"/><Relationship Id="rId4" Target="../media/image83.png" Type="http://schemas.openxmlformats.org/officeDocument/2006/relationships/image"/><Relationship Id="rId5" Target="../media/image84.svg" Type="http://schemas.openxmlformats.org/officeDocument/2006/relationships/image"/><Relationship Id="rId6" Target="../media/image85.png" Type="http://schemas.openxmlformats.org/officeDocument/2006/relationships/image"/><Relationship Id="rId7" Target="../media/image86.sv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87.pn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88.png" Type="http://schemas.openxmlformats.org/officeDocument/2006/relationships/image"/><Relationship Id="rId3" Target="../media/image89.sv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90.jpg" Type="http://schemas.openxmlformats.org/officeDocument/2006/relationships/image"/><Relationship Id="rId3" Target="../media/image4.pn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5.xml" Type="http://schemas.openxmlformats.org/officeDocument/2006/relationships/slideLayout"/><Relationship Id="rId2" Target="../media/image91.jpg" Type="http://schemas.openxmlformats.org/officeDocument/2006/relationships/image"/><Relationship Id="rId3" Target="../media/image92.jp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18.png" Type="http://schemas.openxmlformats.org/officeDocument/2006/relationships/image"/><Relationship Id="rId3" Target="../media/image93.svg" Type="http://schemas.openxmlformats.org/officeDocument/2006/relationships/image"/><Relationship Id="rId4" Target="../media/image12.png" Type="http://schemas.openxmlformats.org/officeDocument/2006/relationships/image"/></Relationships>
</file>

<file path=ppt/slides/_rels/slide34.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18.png" Type="http://schemas.openxmlformats.org/officeDocument/2006/relationships/image"/><Relationship Id="rId3" Target="../media/image93.svg" Type="http://schemas.openxmlformats.org/officeDocument/2006/relationships/image"/><Relationship Id="rId4" Target="../media/image94.png" Type="http://schemas.openxmlformats.org/officeDocument/2006/relationships/image"/><Relationship Id="rId5" Target="../media/image95.svg" Type="http://schemas.openxmlformats.org/officeDocument/2006/relationships/image"/></Relationships>
</file>

<file path=ppt/slides/_rels/slide35.xml.rels><?xml version="1.0" encoding="UTF-8" standalone="yes"?><Relationships xmlns="http://schemas.openxmlformats.org/package/2006/relationships"><Relationship Id="rId1" Target="../slideLayouts/slideLayout12.xml" Type="http://schemas.openxmlformats.org/officeDocument/2006/relationships/slideLayout"/><Relationship Id="rId10" Target="../media/image102.png" Type="http://schemas.openxmlformats.org/officeDocument/2006/relationships/image"/><Relationship Id="rId11" Target="../media/image103.svg" Type="http://schemas.openxmlformats.org/officeDocument/2006/relationships/image"/><Relationship Id="rId2" Target="../media/image18.png" Type="http://schemas.openxmlformats.org/officeDocument/2006/relationships/image"/><Relationship Id="rId3" Target="../media/image93.svg" Type="http://schemas.openxmlformats.org/officeDocument/2006/relationships/image"/><Relationship Id="rId4" Target="../media/image96.png" Type="http://schemas.openxmlformats.org/officeDocument/2006/relationships/image"/><Relationship Id="rId5" Target="../media/image97.svg" Type="http://schemas.openxmlformats.org/officeDocument/2006/relationships/image"/><Relationship Id="rId6" Target="../media/image98.png" Type="http://schemas.openxmlformats.org/officeDocument/2006/relationships/image"/><Relationship Id="rId7" Target="../media/image99.svg" Type="http://schemas.openxmlformats.org/officeDocument/2006/relationships/image"/><Relationship Id="rId8" Target="../media/image100.png" Type="http://schemas.openxmlformats.org/officeDocument/2006/relationships/image"/><Relationship Id="rId9" Target="../media/image101.svg" Type="http://schemas.openxmlformats.org/officeDocument/2006/relationships/image"/></Relationships>
</file>

<file path=ppt/slides/_rels/slide36.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18.png" Type="http://schemas.openxmlformats.org/officeDocument/2006/relationships/image"/><Relationship Id="rId3" Target="../media/image93.svg" Type="http://schemas.openxmlformats.org/officeDocument/2006/relationships/image"/></Relationships>
</file>

<file path=ppt/slides/_rels/slide37.xml.rels><?xml version="1.0" encoding="UTF-8" standalone="yes"?><Relationships xmlns="http://schemas.openxmlformats.org/package/2006/relationships"><Relationship Id="rId1" Target="../slideLayouts/slideLayout12.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65.png" Type="http://schemas.openxmlformats.org/officeDocument/2006/relationships/image"/><Relationship Id="rId5" Target="../media/image104.svg" Type="http://schemas.openxmlformats.org/officeDocument/2006/relationships/image"/><Relationship Id="rId6" Target="https://innokyla.fi/fi/tyokalut/palvelupolku" TargetMode="External" Type="http://schemas.openxmlformats.org/officeDocument/2006/relationships/hyperlink"/></Relationships>
</file>

<file path=ppt/slides/_rels/slide38.xml.rels><?xml version="1.0" encoding="UTF-8" standalone="yes"?><Relationships xmlns="http://schemas.openxmlformats.org/package/2006/relationships"><Relationship Id="rId1" Target="../slideLayouts/slideLayout12.xml" Type="http://schemas.openxmlformats.org/officeDocument/2006/relationships/slideLayout"/><Relationship Id="rId2" Target="https://www.valtiolla.fi/tyokalut/ekosysteemit/" TargetMode="External" Type="http://schemas.openxmlformats.org/officeDocument/2006/relationships/hyperlink"/><Relationship Id="rId3" Target="https://www.puheet.com/blogi/yhteiskehittamisen-opas" TargetMode="External" Type="http://schemas.openxmlformats.org/officeDocument/2006/relationships/hyperlink"/><Relationship Id="rId4" Target="https://static.espoo.fi/cdn/ff/1Kc-ylD1ngTsdsd0WzBR_Y2LLjVuTACP3_tRAsvPaA8/1629461641/public/2021-08/Yhteiskehittamisen%20_tyokirja_saavutettava.pdf" TargetMode="External" Type="http://schemas.openxmlformats.org/officeDocument/2006/relationships/hyperlink"/><Relationship Id="rId5" Target="../media/image65.png" Type="http://schemas.openxmlformats.org/officeDocument/2006/relationships/image"/><Relationship Id="rId6" Target="../media/image104.svg" Type="http://schemas.openxmlformats.org/officeDocument/2006/relationships/image"/><Relationship Id="rId7" Target="../media/image14.png" Type="http://schemas.openxmlformats.org/officeDocument/2006/relationships/image"/><Relationship Id="rId8" Target="../media/image15.svg" Type="http://schemas.openxmlformats.org/officeDocument/2006/relationships/image"/></Relationships>
</file>

<file path=ppt/slides/_rels/slide39.xml.rels><?xml version="1.0" encoding="UTF-8" standalone="yes"?><Relationships xmlns="http://schemas.openxmlformats.org/package/2006/relationships"><Relationship Id="rId1" Target="../slideLayouts/slideLayout12.xml" Type="http://schemas.openxmlformats.org/officeDocument/2006/relationships/slideLayout"/><Relationship Id="rId10" Target="../media/image113.png" Type="http://schemas.openxmlformats.org/officeDocument/2006/relationships/image"/><Relationship Id="rId11" Target="../media/image114.svg" Type="http://schemas.openxmlformats.org/officeDocument/2006/relationships/image"/><Relationship Id="rId2" Target="../media/image105.png" Type="http://schemas.openxmlformats.org/officeDocument/2006/relationships/image"/><Relationship Id="rId3" Target="../media/image106.svg" Type="http://schemas.openxmlformats.org/officeDocument/2006/relationships/image"/><Relationship Id="rId4" Target="../media/image107.png" Type="http://schemas.openxmlformats.org/officeDocument/2006/relationships/image"/><Relationship Id="rId5" Target="../media/image108.svg" Type="http://schemas.openxmlformats.org/officeDocument/2006/relationships/image"/><Relationship Id="rId6" Target="../media/image109.png" Type="http://schemas.openxmlformats.org/officeDocument/2006/relationships/image"/><Relationship Id="rId7" Target="../media/image110.svg" Type="http://schemas.openxmlformats.org/officeDocument/2006/relationships/image"/><Relationship Id="rId8" Target="../media/image111.png" Type="http://schemas.openxmlformats.org/officeDocument/2006/relationships/image"/><Relationship Id="rId9" Target="../media/image112.svg" Type="http://schemas.openxmlformats.org/officeDocument/2006/relationships/image"/></Relationships>
</file>

<file path=ppt/slides/_rels/slide40.xml.rels><?xml version="1.0" encoding="UTF-8" standalone="yes"?><Relationships xmlns="http://schemas.openxmlformats.org/package/2006/relationships"><Relationship Id="rId1" Target="../slideLayouts/slideLayout12.xml" Type="http://schemas.openxmlformats.org/officeDocument/2006/relationships/slideLayout"/><Relationship Id="rId10" Target="https://phhyky.ims.fi/spring/document/15955/approved/with_frames" TargetMode="External" Type="http://schemas.openxmlformats.org/officeDocument/2006/relationships/hyperlink"/><Relationship Id="rId11" Target="../media/image65.png" Type="http://schemas.openxmlformats.org/officeDocument/2006/relationships/image"/><Relationship Id="rId12" Target="../media/image104.svg" Type="http://schemas.openxmlformats.org/officeDocument/2006/relationships/image"/><Relationship Id="rId13" Target="../media/image18.png" Type="http://schemas.openxmlformats.org/officeDocument/2006/relationships/image"/><Relationship Id="rId14" Target="../media/image19.svg" Type="http://schemas.openxmlformats.org/officeDocument/2006/relationships/image"/><Relationship Id="rId15" Target="mailto:maiju.paiva@paijatha.fi" TargetMode="External" Type="http://schemas.openxmlformats.org/officeDocument/2006/relationships/hyperlink"/><Relationship Id="rId16" Target="mailto:marja.tiippana@paijatha.fi" TargetMode="External" Type="http://schemas.openxmlformats.org/officeDocument/2006/relationships/hyperlink"/><Relationship Id="rId2" Target="../media/image115.png" Type="http://schemas.openxmlformats.org/officeDocument/2006/relationships/image"/><Relationship Id="rId3" Target="../media/image116.svg" Type="http://schemas.openxmlformats.org/officeDocument/2006/relationships/image"/><Relationship Id="rId4" Target="https://phsotey.sharepoint.com/sites/t-koulutuksenjaperehdytyksenyhdyshenkiltjaasiantuntijat/Jaetut%20asiakirjat/Forms/AllItems.aspx?id=%2Fsites%2Ft%2Dkoulutuksenjaperehdytyksenyhdyshenkiltjaasiantuntijat%2FJaetut%20asiakirjat%2FLean%2Dl%C3%A4hettil%C3%A4%C3%A4t%2FLEAN%2Dty%C3%B6kalupakki%2FMethod%20card%20and%20instructions%5FHukkajahti%2Epdf&amp;parent=%2Fsites%2Ft%2Dkoulutuksenjaperehdytyksenyhdyshenkiltjaasiantuntijat%2FJaetut%20asiakirjat%2FLean%2Dl%C3%A4hettil%C3%A4%C3%A4t%2FLEAN%2Dty%C3%B6kalupakki" TargetMode="External" Type="http://schemas.openxmlformats.org/officeDocument/2006/relationships/hyperlink"/><Relationship Id="rId5" Target="https://phsotey.sharepoint.com/sites/t-koulutuksenjaperehdytyksenyhdyshenkiltjaasiantuntijat/Jaetut%20asiakirjat/Forms/AllItems.aspx?id=%2Fsites%2Ft%2Dkoulutuksenjaperehdytyksenyhdyshenkiltjaasiantuntijat%2FJaetut%20asiakirjat%2FLean%2Dl%C3%A4hettil%C3%A4%C3%A4t%2FLEAN%2Dty%C3%B6kalupakki%2FMethod%20card%20and%20instructions%5F5XMIKSI%2Epdf&amp;parent=%2Fsites%2Ft%2Dkoulutuksenjaperehdytyksenyhdyshenkiltjaasiantuntijat%2FJaetut%20asiakirjat%2FLean%2Dl%C3%A4hettil%C3%A4%C3%A4t%2FLEAN%2Dty%C3%B6kalupakki" TargetMode="External" Type="http://schemas.openxmlformats.org/officeDocument/2006/relationships/hyperlink"/><Relationship Id="rId6" Target="https://phsotey.sharepoint.com/sites/t-koulutuksenjaperehdytyksenyhdyshenkiltjaasiantuntijat/Jaetut%20asiakirjat/Forms/AllItems.aspx?id=%2Fsites%2Ft%2Dkoulutuksenjaperehdytyksenyhdyshenkiltjaasiantuntijat%2FJaetut%20asiakirjat%2FLean%2Dl%C3%A4hettil%C3%A4%C3%A4t%2FLEAN%2Dty%C3%B6kalupakki%2FMethod%20card%20and%20instructions%5FArvovirta%20VSM%2Epdf&amp;parent=%2Fsites%2Ft%2Dkoulutuksenjaperehdytyksenyhdyshenkiltjaasiantuntijat%2FJaetut%20asiakirjat%2FLean%2Dl%C3%A4hettil%C3%A4%C3%A4t%2FLEAN%2Dty%C3%B6kalupakki" TargetMode="External" Type="http://schemas.openxmlformats.org/officeDocument/2006/relationships/hyperlink"/><Relationship Id="rId7" Target="https://phsotey.sharepoint.com/sites/t-koulutuksenjaperehdytyksenyhdyshenkiltjaasiantuntijat/Jaetut%20asiakirjat/Forms/AllItems.aspx?id=%2Fsites%2Ft%2Dkoulutuksenjaperehdytyksenyhdyshenkiltjaasiantuntijat%2FJaetut%20asiakirjat%2FLean%2Dl%C3%A4hettil%C3%A4%C3%A4t%2FLEAN%2Dty%C3%B6kalupakki%2FMethod%20card%20and%20instructions%5FPDSA%2Epdf&amp;parent=%2Fsites%2Ft%2Dkoulutuksenjaperehdytyksenyhdyshenkiltjaasiantuntijat%2FJaetut%20asiakirjat%2FLean%2Dl%C3%A4hettil%C3%A4%C3%A4t%2FLEAN%2Dty%C3%B6kalupakki" TargetMode="External" Type="http://schemas.openxmlformats.org/officeDocument/2006/relationships/hyperlink"/><Relationship Id="rId8" Target="https://phsotey.sharepoint.com/:x:/r/sites/t-koulutuksenjaperehdytyksenyhdyshenkiltjaasiantuntijat/_layouts/15/Doc.aspx?sourcedoc=%7B4ABD6951-1609-4FFC-B7CD-A861D1B8AD21%7D&amp;file=Method%20card%20and%20instructions_A3-ongelmanratkaisupohja.xls&amp;wdLOR=c4D1460C3-F814-4BF8-96C9-16E7021E59C2&amp;action=default&amp;mobileredirect=true" TargetMode="External" Type="http://schemas.openxmlformats.org/officeDocument/2006/relationships/hyperlink"/><Relationship Id="rId9" Target="https://phsotey.sharepoint.com/sites/t-koulutuksenjaperehdytyksenyhdyshenkiltjaasiantuntijat/Jaetut%20asiakirjat/Forms/AllItems.aspx?id=%2Fsites%2Ft%2Dkoulutuksenjaperehdytyksenyhdyshenkiltjaasiantuntijat%2FJaetut%20asiakirjat%2FLean%2Dl%C3%A4hettil%C3%A4%C3%A4t%2FLEAN%2Dty%C3%B6kalupakki%2FMethod%20card%20and%20instructions%5F5S%2Epdf&amp;parent=%2Fsites%2Ft%2Dkoulutuksenjaperehdytyksenyhdyshenkiltjaasiantuntijat%2FJaetut%20asiakirjat%2FLean%2Dl%C3%A4hettil%C3%A4%C3%A4t%2FLEAN%2Dty%C3%B6kalupakki" TargetMode="External" Type="http://schemas.openxmlformats.org/officeDocument/2006/relationships/hyperlink"/></Relationships>
</file>

<file path=ppt/slides/_rels/slide41.xml.rels><?xml version="1.0" encoding="UTF-8" standalone="yes"?><Relationships xmlns="http://schemas.openxmlformats.org/package/2006/relationships"><Relationship Id="rId1" Target="../slideLayouts/slideLayout5.xml" Type="http://schemas.openxmlformats.org/officeDocument/2006/relationships/slideLayout"/><Relationship Id="rId2" Target="../media/image117.jpg" Type="http://schemas.openxmlformats.org/officeDocument/2006/relationships/image"/><Relationship Id="rId3" Target="../media/image118.jpg" Type="http://schemas.openxmlformats.org/officeDocument/2006/relationships/image"/><Relationship Id="rId4" Target="../media/image119.png" Type="http://schemas.openxmlformats.org/officeDocument/2006/relationships/image"/></Relationships>
</file>

<file path=ppt/slides/_rels/slide42.xml.rels><?xml version="1.0" encoding="UTF-8" standalone="yes"?><Relationships xmlns="http://schemas.openxmlformats.org/package/2006/relationships"><Relationship Id="rId1" Target="../slideLayouts/slideLayout12.xml" Type="http://schemas.openxmlformats.org/officeDocument/2006/relationships/slideLayout"/><Relationship Id="rId10" Target="https://thl.fi/aiheet/hyvinvoinnin-ja-terveyden-edistamisen-johtaminen/osallisuuden-edistaminen/heikoimmassa-asemassa-olevien-osallisuus/osallisuuden-osa-alueet-ja-osallisuuden-edistamisen-periaatteet" TargetMode="External" Type="http://schemas.openxmlformats.org/officeDocument/2006/relationships/hyperlink"/><Relationship Id="rId11" Target="https://innokyla.fi/fi/tyokalut/palvelupolku" TargetMode="External" Type="http://schemas.openxmlformats.org/officeDocument/2006/relationships/hyperlink"/><Relationship Id="rId12" Target="https://www.verneri.net/yleis/sites/default/files/dokumentit/pdf/laadukkaan_tuen_periaatteet.pdf" TargetMode="External" Type="http://schemas.openxmlformats.org/officeDocument/2006/relationships/hyperlink"/><Relationship Id="rId13" Target="../media/image18.png" Type="http://schemas.openxmlformats.org/officeDocument/2006/relationships/image"/><Relationship Id="rId14" Target="../media/image19.svg" Type="http://schemas.openxmlformats.org/officeDocument/2006/relationships/image"/><Relationship Id="rId2" Target="https://www.valtiolla.fi/tyokalut/ekosysteemit/" TargetMode="External" Type="http://schemas.openxmlformats.org/officeDocument/2006/relationships/hyperlink"/><Relationship Id="rId3" Target="https://static.espoo.fi/cdn/ff/1Kc-ylD1ngTsdsd0WzBR_Y2LLjVuTACP3_tRAsvPaA8/1629461641/public/2021-08/Yhteiskehittamisen%20_tyokirja_saavutettava.pdf" TargetMode="External" Type="http://schemas.openxmlformats.org/officeDocument/2006/relationships/hyperlink"/><Relationship Id="rId4" Target="https://vasso.fi/hankkeet/kansa-koulu/kirjaamisfoorumi/materiaalipankki/" TargetMode="External" Type="http://schemas.openxmlformats.org/officeDocument/2006/relationships/hyperlink"/><Relationship Id="rId5" Target="https://www.puheet.com/blogi/yhteiskehittamisen-opas" TargetMode="External" Type="http://schemas.openxmlformats.org/officeDocument/2006/relationships/hyperlink"/><Relationship Id="rId6" Target="https://www.helsinki.fi/fi/unitube/video/c5a0fbe9-20bb-411b-bb1a-e1e771faab37" TargetMode="External" Type="http://schemas.openxmlformats.org/officeDocument/2006/relationships/hyperlink"/><Relationship Id="rId7" Target="https://www.julkari.fi/bitstream/handle/10024/79866/d68ab232-88fc-4478-8c21-91164a177a1a.pdf" TargetMode="External" Type="http://schemas.openxmlformats.org/officeDocument/2006/relationships/hyperlink"/><Relationship Id="rId8" Target="https://www.kehitysvammaliitto.fi/tikoteekki/toimintamallit/lovit/" TargetMode="External" Type="http://schemas.openxmlformats.org/officeDocument/2006/relationships/hyperlink"/><Relationship Id="rId9" Target="https://www.ttl.fi/oppimateriaalit/asiakasosallisuus-sotessa/mita-asiakasosallisuus" TargetMode="External" Type="http://schemas.openxmlformats.org/officeDocument/2006/relationships/hyperlink"/></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Suorakulmio 15">
            <a:extLst>
              <a:ext uri="{FF2B5EF4-FFF2-40B4-BE49-F238E27FC236}">
                <a16:creationId xmlns:a16="http://schemas.microsoft.com/office/drawing/2014/main" id="{13607F5F-8EDB-663F-5025-8195AFDD9AF1}"/>
              </a:ext>
            </a:extLst>
          </p:cNvPr>
          <p:cNvSpPr/>
          <p:nvPr/>
        </p:nvSpPr>
        <p:spPr>
          <a:xfrm>
            <a:off x="0" y="3521075"/>
            <a:ext cx="7569183" cy="6106379"/>
          </a:xfrm>
          <a:prstGeom prst="rect">
            <a:avLst/>
          </a:prstGeom>
          <a:solidFill>
            <a:srgbClr val="739DD2">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15" name="Suorakulmio 14">
            <a:extLst>
              <a:ext uri="{FF2B5EF4-FFF2-40B4-BE49-F238E27FC236}">
                <a16:creationId xmlns:a16="http://schemas.microsoft.com/office/drawing/2014/main" id="{F77F14AB-91CF-55D2-E576-044B8818A4A2}"/>
              </a:ext>
            </a:extLst>
          </p:cNvPr>
          <p:cNvSpPr/>
          <p:nvPr/>
        </p:nvSpPr>
        <p:spPr>
          <a:xfrm>
            <a:off x="0" y="0"/>
            <a:ext cx="7569183" cy="3534831"/>
          </a:xfrm>
          <a:prstGeom prst="rect">
            <a:avLst/>
          </a:prstGeom>
          <a:solidFill>
            <a:srgbClr val="394B85"/>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3" name="object 3"/>
          <p:cNvPicPr/>
          <p:nvPr/>
        </p:nvPicPr>
        <p:blipFill>
          <a:blip r:embed="rId2" cstate="print"/>
          <a:stretch>
            <a:fillRect/>
          </a:stretch>
        </p:blipFill>
        <p:spPr>
          <a:xfrm>
            <a:off x="2454190" y="9879129"/>
            <a:ext cx="542345" cy="542396"/>
          </a:xfrm>
          <a:prstGeom prst="rect">
            <a:avLst/>
          </a:prstGeom>
        </p:spPr>
      </p:pic>
      <p:sp>
        <p:nvSpPr>
          <p:cNvPr id="8" name="object 8"/>
          <p:cNvSpPr/>
          <p:nvPr/>
        </p:nvSpPr>
        <p:spPr>
          <a:xfrm>
            <a:off x="857494" y="122631"/>
            <a:ext cx="5610860" cy="1310640"/>
          </a:xfrm>
          <a:custGeom>
            <a:avLst/>
            <a:gdLst/>
            <a:ahLst/>
            <a:cxnLst/>
            <a:rect l="l" t="t" r="r" b="b"/>
            <a:pathLst>
              <a:path w="5610860" h="1310640">
                <a:moveTo>
                  <a:pt x="5610842" y="1310547"/>
                </a:moveTo>
                <a:lnTo>
                  <a:pt x="0" y="1310547"/>
                </a:lnTo>
                <a:lnTo>
                  <a:pt x="0" y="0"/>
                </a:lnTo>
                <a:lnTo>
                  <a:pt x="5610842" y="0"/>
                </a:lnTo>
                <a:lnTo>
                  <a:pt x="5610842" y="1310547"/>
                </a:lnTo>
                <a:close/>
              </a:path>
            </a:pathLst>
          </a:custGeom>
          <a:solidFill>
            <a:srgbClr val="384B85"/>
          </a:solidFill>
        </p:spPr>
        <p:txBody>
          <a:bodyPr wrap="square" lIns="0" tIns="0" rIns="0" bIns="0" rtlCol="0"/>
          <a:lstStyle/>
          <a:p>
            <a:endParaRPr/>
          </a:p>
        </p:txBody>
      </p:sp>
      <p:sp>
        <p:nvSpPr>
          <p:cNvPr id="9" name="object 9"/>
          <p:cNvSpPr txBox="1">
            <a:spLocks noGrp="1"/>
          </p:cNvSpPr>
          <p:nvPr>
            <p:ph type="title"/>
          </p:nvPr>
        </p:nvSpPr>
        <p:spPr>
          <a:xfrm>
            <a:off x="844793" y="160870"/>
            <a:ext cx="5718810" cy="1123950"/>
          </a:xfrm>
          <a:prstGeom prst="rect">
            <a:avLst/>
          </a:prstGeom>
        </p:spPr>
        <p:txBody>
          <a:bodyPr vert="horz" wrap="square" lIns="0" tIns="13335" rIns="0" bIns="0" rtlCol="0">
            <a:spAutoFit/>
          </a:bodyPr>
          <a:lstStyle/>
          <a:p>
            <a:pPr marL="12700">
              <a:lnSpc>
                <a:spcPct val="100000"/>
              </a:lnSpc>
              <a:spcBef>
                <a:spcPts val="105"/>
              </a:spcBef>
            </a:pPr>
            <a:r>
              <a:rPr sz="7200" spc="-50" err="1">
                <a:solidFill>
                  <a:srgbClr val="FDFDFD"/>
                </a:solidFill>
              </a:rPr>
              <a:t>Osa</a:t>
            </a:r>
            <a:r>
              <a:rPr sz="7200" spc="110" err="1">
                <a:solidFill>
                  <a:srgbClr val="FDFDFD"/>
                </a:solidFill>
              </a:rPr>
              <a:t>l</a:t>
            </a:r>
            <a:r>
              <a:rPr sz="7200" b="0" spc="-285" err="1">
                <a:solidFill>
                  <a:srgbClr val="FDFDFD"/>
                </a:solidFill>
                <a:latin typeface="Arial"/>
                <a:cs typeface="Arial"/>
              </a:rPr>
              <a:t>I</a:t>
            </a:r>
            <a:r>
              <a:rPr sz="7200" spc="-55" err="1">
                <a:solidFill>
                  <a:srgbClr val="FDFDFD"/>
                </a:solidFill>
              </a:rPr>
              <a:t>is</a:t>
            </a:r>
            <a:r>
              <a:rPr sz="7200" spc="220" err="1">
                <a:solidFill>
                  <a:srgbClr val="FDFDFD"/>
                </a:solidFill>
              </a:rPr>
              <a:t>u</a:t>
            </a:r>
            <a:r>
              <a:rPr sz="7200" spc="-55" err="1">
                <a:solidFill>
                  <a:srgbClr val="FDFDFD"/>
                </a:solidFill>
              </a:rPr>
              <a:t>uden</a:t>
            </a:r>
            <a:endParaRPr sz="7200">
              <a:latin typeface="Arial"/>
              <a:cs typeface="Arial"/>
            </a:endParaRPr>
          </a:p>
        </p:txBody>
      </p:sp>
      <p:sp>
        <p:nvSpPr>
          <p:cNvPr id="11" name="object 11"/>
          <p:cNvSpPr txBox="1"/>
          <p:nvPr/>
        </p:nvSpPr>
        <p:spPr>
          <a:xfrm>
            <a:off x="1647115" y="1169882"/>
            <a:ext cx="4114165" cy="1123950"/>
          </a:xfrm>
          <a:prstGeom prst="rect">
            <a:avLst/>
          </a:prstGeom>
        </p:spPr>
        <p:txBody>
          <a:bodyPr vert="horz" wrap="square" lIns="0" tIns="13335" rIns="0" bIns="0" rtlCol="0">
            <a:spAutoFit/>
          </a:bodyPr>
          <a:lstStyle/>
          <a:p>
            <a:pPr marL="12700">
              <a:lnSpc>
                <a:spcPct val="100000"/>
              </a:lnSpc>
              <a:spcBef>
                <a:spcPts val="105"/>
              </a:spcBef>
            </a:pPr>
            <a:r>
              <a:rPr sz="7200" b="1" spc="-125">
                <a:solidFill>
                  <a:srgbClr val="FDFDFD"/>
                </a:solidFill>
                <a:latin typeface="Arial"/>
                <a:cs typeface="Arial"/>
              </a:rPr>
              <a:t>kompassi</a:t>
            </a:r>
            <a:endParaRPr sz="7200">
              <a:latin typeface="Arial"/>
              <a:cs typeface="Arial"/>
            </a:endParaRPr>
          </a:p>
        </p:txBody>
      </p:sp>
      <p:sp>
        <p:nvSpPr>
          <p:cNvPr id="12" name="object 12"/>
          <p:cNvSpPr/>
          <p:nvPr/>
        </p:nvSpPr>
        <p:spPr>
          <a:xfrm>
            <a:off x="616140" y="2223117"/>
            <a:ext cx="6051550" cy="903605"/>
          </a:xfrm>
          <a:custGeom>
            <a:avLst/>
            <a:gdLst/>
            <a:ahLst/>
            <a:cxnLst/>
            <a:rect l="l" t="t" r="r" b="b"/>
            <a:pathLst>
              <a:path w="6051550" h="903605">
                <a:moveTo>
                  <a:pt x="6051067" y="0"/>
                </a:moveTo>
                <a:lnTo>
                  <a:pt x="0" y="0"/>
                </a:lnTo>
                <a:lnTo>
                  <a:pt x="0" y="512572"/>
                </a:lnTo>
                <a:lnTo>
                  <a:pt x="385673" y="512572"/>
                </a:lnTo>
                <a:lnTo>
                  <a:pt x="385673" y="903452"/>
                </a:lnTo>
                <a:lnTo>
                  <a:pt x="5669762" y="903452"/>
                </a:lnTo>
                <a:lnTo>
                  <a:pt x="5669762" y="512572"/>
                </a:lnTo>
                <a:lnTo>
                  <a:pt x="6051067" y="512572"/>
                </a:lnTo>
                <a:lnTo>
                  <a:pt x="6051067" y="0"/>
                </a:lnTo>
                <a:close/>
              </a:path>
            </a:pathLst>
          </a:custGeom>
          <a:solidFill>
            <a:srgbClr val="384B85"/>
          </a:solidFill>
        </p:spPr>
        <p:txBody>
          <a:bodyPr wrap="square" lIns="0" tIns="0" rIns="0" bIns="0" rtlCol="0"/>
          <a:lstStyle/>
          <a:p>
            <a:endParaRPr/>
          </a:p>
        </p:txBody>
      </p:sp>
      <p:sp>
        <p:nvSpPr>
          <p:cNvPr id="13" name="object 13"/>
          <p:cNvSpPr txBox="1"/>
          <p:nvPr/>
        </p:nvSpPr>
        <p:spPr>
          <a:xfrm>
            <a:off x="691403" y="2414897"/>
            <a:ext cx="6058535" cy="882015"/>
          </a:xfrm>
          <a:prstGeom prst="rect">
            <a:avLst/>
          </a:prstGeom>
        </p:spPr>
        <p:txBody>
          <a:bodyPr vert="horz" wrap="square" lIns="0" tIns="86995" rIns="0" bIns="0" rtlCol="0">
            <a:spAutoFit/>
          </a:bodyPr>
          <a:lstStyle/>
          <a:p>
            <a:pPr marL="398145" marR="5080" indent="-386080">
              <a:lnSpc>
                <a:spcPts val="3080"/>
              </a:lnSpc>
              <a:spcBef>
                <a:spcPts val="685"/>
              </a:spcBef>
            </a:pPr>
            <a:r>
              <a:rPr sz="3000" i="1">
                <a:solidFill>
                  <a:srgbClr val="FDFDFD"/>
                </a:solidFill>
                <a:latin typeface="Arial"/>
                <a:cs typeface="Arial"/>
              </a:rPr>
              <a:t>Opas</a:t>
            </a:r>
            <a:r>
              <a:rPr sz="3000" i="1" spc="10">
                <a:solidFill>
                  <a:srgbClr val="FDFDFD"/>
                </a:solidFill>
                <a:latin typeface="Arial"/>
                <a:cs typeface="Arial"/>
              </a:rPr>
              <a:t> </a:t>
            </a:r>
            <a:r>
              <a:rPr sz="3000" i="1">
                <a:solidFill>
                  <a:srgbClr val="FDFDFD"/>
                </a:solidFill>
                <a:latin typeface="Arial"/>
                <a:cs typeface="Arial"/>
              </a:rPr>
              <a:t>osallisuuteen</a:t>
            </a:r>
            <a:r>
              <a:rPr sz="3000" i="1" spc="220">
                <a:solidFill>
                  <a:srgbClr val="FDFDFD"/>
                </a:solidFill>
                <a:latin typeface="Arial"/>
                <a:cs typeface="Arial"/>
              </a:rPr>
              <a:t> </a:t>
            </a:r>
            <a:r>
              <a:rPr sz="3000" i="1" spc="-10">
                <a:solidFill>
                  <a:srgbClr val="FDFDFD"/>
                </a:solidFill>
                <a:latin typeface="Arial"/>
                <a:cs typeface="Arial"/>
              </a:rPr>
              <a:t>Päijät-Hämeen </a:t>
            </a:r>
            <a:r>
              <a:rPr sz="3000" i="1">
                <a:solidFill>
                  <a:srgbClr val="FDFDFD"/>
                </a:solidFill>
                <a:latin typeface="Arial"/>
                <a:cs typeface="Arial"/>
              </a:rPr>
              <a:t>hyvinvointialueen</a:t>
            </a:r>
            <a:r>
              <a:rPr sz="3000" i="1" spc="135">
                <a:solidFill>
                  <a:srgbClr val="FDFDFD"/>
                </a:solidFill>
                <a:latin typeface="Arial"/>
                <a:cs typeface="Arial"/>
              </a:rPr>
              <a:t> </a:t>
            </a:r>
            <a:r>
              <a:rPr sz="3000" i="1" spc="-10">
                <a:solidFill>
                  <a:srgbClr val="FDFDFD"/>
                </a:solidFill>
                <a:latin typeface="Arial"/>
                <a:cs typeface="Arial"/>
              </a:rPr>
              <a:t>henkilöstölle</a:t>
            </a:r>
            <a:endParaRPr sz="3000">
              <a:latin typeface="Arial"/>
              <a:cs typeface="Arial"/>
            </a:endParaRPr>
          </a:p>
        </p:txBody>
      </p:sp>
      <p:sp>
        <p:nvSpPr>
          <p:cNvPr id="14" name="object 14"/>
          <p:cNvSpPr txBox="1"/>
          <p:nvPr/>
        </p:nvSpPr>
        <p:spPr>
          <a:xfrm>
            <a:off x="3157197" y="9793453"/>
            <a:ext cx="1971039" cy="628015"/>
          </a:xfrm>
          <a:prstGeom prst="rect">
            <a:avLst/>
          </a:prstGeom>
        </p:spPr>
        <p:txBody>
          <a:bodyPr vert="horz" wrap="square" lIns="0" tIns="53975" rIns="0" bIns="0" rtlCol="0">
            <a:spAutoFit/>
          </a:bodyPr>
          <a:lstStyle/>
          <a:p>
            <a:pPr marL="15240" marR="5080" indent="-3175">
              <a:lnSpc>
                <a:spcPts val="2220"/>
              </a:lnSpc>
              <a:spcBef>
                <a:spcPts val="425"/>
              </a:spcBef>
            </a:pPr>
            <a:r>
              <a:rPr sz="2100" spc="75">
                <a:solidFill>
                  <a:srgbClr val="384B83"/>
                </a:solidFill>
                <a:latin typeface="Arial"/>
                <a:cs typeface="Arial"/>
              </a:rPr>
              <a:t>Päijät-</a:t>
            </a:r>
            <a:r>
              <a:rPr sz="2100" spc="114">
                <a:solidFill>
                  <a:srgbClr val="384B83"/>
                </a:solidFill>
                <a:latin typeface="Arial"/>
                <a:cs typeface="Arial"/>
              </a:rPr>
              <a:t>Hämeen </a:t>
            </a:r>
            <a:r>
              <a:rPr sz="2100" spc="85">
                <a:solidFill>
                  <a:srgbClr val="384B83"/>
                </a:solidFill>
                <a:latin typeface="Arial"/>
                <a:cs typeface="Arial"/>
              </a:rPr>
              <a:t>hyvinvointialue</a:t>
            </a:r>
            <a:endParaRPr sz="2100">
              <a:latin typeface="Arial"/>
              <a:cs typeface="Arial"/>
            </a:endParaRPr>
          </a:p>
        </p:txBody>
      </p:sp>
      <p:pic>
        <p:nvPicPr>
          <p:cNvPr id="4" name="Kuva 3" descr="Kuva, joka sisältää kohteen kuvitus, piirros, clipart, animaatio&#10;&#10;Kuvaus luotu automaattisesti">
            <a:extLst>
              <a:ext uri="{FF2B5EF4-FFF2-40B4-BE49-F238E27FC236}">
                <a16:creationId xmlns:a16="http://schemas.microsoft.com/office/drawing/2014/main" id="{29104F60-1EF5-800B-C514-9CEC5C8D073C}"/>
              </a:ext>
            </a:extLst>
          </p:cNvPr>
          <p:cNvPicPr>
            <a:picLocks noChangeAspect="1"/>
          </p:cNvPicPr>
          <p:nvPr/>
        </p:nvPicPr>
        <p:blipFill>
          <a:blip r:embed="rId3">
            <a:clrChange>
              <a:clrFrom>
                <a:srgbClr val="BCD0EA"/>
              </a:clrFrom>
              <a:clrTo>
                <a:srgbClr val="BCD0EA">
                  <a:alpha val="0"/>
                </a:srgbClr>
              </a:clrTo>
            </a:clrChange>
          </a:blip>
          <a:stretch>
            <a:fillRect/>
          </a:stretch>
        </p:blipFill>
        <p:spPr>
          <a:xfrm>
            <a:off x="520064" y="4049020"/>
            <a:ext cx="6529071" cy="48944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 name="object 7">
            <a:extLst>
              <a:ext uri="{FF2B5EF4-FFF2-40B4-BE49-F238E27FC236}">
                <a16:creationId xmlns:a16="http://schemas.microsoft.com/office/drawing/2014/main" id="{07D58173-77D6-47DF-59E4-A84F99A9E331}"/>
              </a:ext>
            </a:extLst>
          </p:cNvPr>
          <p:cNvPicPr/>
          <p:nvPr/>
        </p:nvPicPr>
        <p:blipFill>
          <a:blip r:embed="rId2" cstate="print"/>
          <a:stretch>
            <a:fillRect/>
          </a:stretch>
        </p:blipFill>
        <p:spPr>
          <a:xfrm>
            <a:off x="0" y="-15948"/>
            <a:ext cx="7582268" cy="1321142"/>
          </a:xfrm>
          <a:prstGeom prst="rect">
            <a:avLst/>
          </a:prstGeom>
        </p:spPr>
      </p:pic>
      <p:pic>
        <p:nvPicPr>
          <p:cNvPr id="7" name="object 7"/>
          <p:cNvPicPr/>
          <p:nvPr/>
        </p:nvPicPr>
        <p:blipFill>
          <a:blip r:embed="rId2" cstate="print"/>
          <a:stretch>
            <a:fillRect/>
          </a:stretch>
        </p:blipFill>
        <p:spPr>
          <a:xfrm>
            <a:off x="0" y="9512481"/>
            <a:ext cx="7550420" cy="1163576"/>
          </a:xfrm>
          <a:prstGeom prst="rect">
            <a:avLst/>
          </a:prstGeom>
        </p:spPr>
      </p:pic>
      <p:sp>
        <p:nvSpPr>
          <p:cNvPr id="8" name="object 8"/>
          <p:cNvSpPr txBox="1"/>
          <p:nvPr/>
        </p:nvSpPr>
        <p:spPr>
          <a:xfrm>
            <a:off x="1049194" y="486567"/>
            <a:ext cx="6139125" cy="316112"/>
          </a:xfrm>
          <a:prstGeom prst="rect">
            <a:avLst/>
          </a:prstGeom>
          <a:solidFill>
            <a:srgbClr val="384B85"/>
          </a:solidFill>
        </p:spPr>
        <p:txBody>
          <a:bodyPr vert="horz" wrap="square" lIns="0" tIns="8255" rIns="0" bIns="0" rtlCol="0">
            <a:spAutoFit/>
          </a:bodyPr>
          <a:lstStyle/>
          <a:p>
            <a:pPr>
              <a:lnSpc>
                <a:spcPct val="100000"/>
              </a:lnSpc>
              <a:spcBef>
                <a:spcPts val="65"/>
              </a:spcBef>
            </a:pPr>
            <a:r>
              <a:rPr sz="2000">
                <a:solidFill>
                  <a:srgbClr val="FDFDFD"/>
                </a:solidFill>
                <a:latin typeface="Arial"/>
                <a:cs typeface="Arial"/>
              </a:rPr>
              <a:t>Hyvä</a:t>
            </a:r>
            <a:r>
              <a:rPr sz="2000" spc="175">
                <a:solidFill>
                  <a:srgbClr val="FDFDFD"/>
                </a:solidFill>
                <a:latin typeface="Arial"/>
                <a:cs typeface="Arial"/>
              </a:rPr>
              <a:t> </a:t>
            </a:r>
            <a:r>
              <a:rPr sz="2000">
                <a:solidFill>
                  <a:srgbClr val="FDFDFD"/>
                </a:solidFill>
                <a:latin typeface="Arial"/>
                <a:cs typeface="Arial"/>
              </a:rPr>
              <a:t>Päijät-Hämeen</a:t>
            </a:r>
            <a:r>
              <a:rPr sz="2000" spc="400">
                <a:solidFill>
                  <a:srgbClr val="FDFDFD"/>
                </a:solidFill>
                <a:latin typeface="Arial"/>
                <a:cs typeface="Arial"/>
              </a:rPr>
              <a:t> </a:t>
            </a:r>
            <a:r>
              <a:rPr sz="2000">
                <a:solidFill>
                  <a:srgbClr val="FDFDFD"/>
                </a:solidFill>
                <a:latin typeface="Arial"/>
                <a:cs typeface="Arial"/>
              </a:rPr>
              <a:t>hyvinvointialueen</a:t>
            </a:r>
            <a:r>
              <a:rPr sz="2000" spc="110">
                <a:solidFill>
                  <a:srgbClr val="FDFDFD"/>
                </a:solidFill>
                <a:latin typeface="Arial"/>
                <a:cs typeface="Arial"/>
              </a:rPr>
              <a:t> </a:t>
            </a:r>
            <a:r>
              <a:rPr sz="2000" spc="-10">
                <a:solidFill>
                  <a:srgbClr val="FDFDFD"/>
                </a:solidFill>
                <a:latin typeface="Arial"/>
                <a:cs typeface="Arial"/>
              </a:rPr>
              <a:t>työntekijä!</a:t>
            </a:r>
            <a:endParaRPr sz="2000">
              <a:latin typeface="Arial"/>
              <a:cs typeface="Arial"/>
            </a:endParaRPr>
          </a:p>
        </p:txBody>
      </p:sp>
      <p:sp>
        <p:nvSpPr>
          <p:cNvPr id="13" name="object 13"/>
          <p:cNvSpPr txBox="1"/>
          <p:nvPr/>
        </p:nvSpPr>
        <p:spPr>
          <a:xfrm>
            <a:off x="869252" y="7116642"/>
            <a:ext cx="2479675" cy="228268"/>
          </a:xfrm>
          <a:prstGeom prst="rect">
            <a:avLst/>
          </a:prstGeom>
        </p:spPr>
        <p:txBody>
          <a:bodyPr vert="horz" wrap="square" lIns="0" tIns="12700" rIns="0" bIns="0" rtlCol="0">
            <a:spAutoFit/>
          </a:bodyPr>
          <a:lstStyle/>
          <a:p>
            <a:pPr marL="12700" algn="l">
              <a:lnSpc>
                <a:spcPct val="100000"/>
              </a:lnSpc>
              <a:spcBef>
                <a:spcPts val="100"/>
              </a:spcBef>
            </a:pPr>
            <a:r>
              <a:rPr sz="1400">
                <a:latin typeface="Arial"/>
                <a:cs typeface="Arial"/>
              </a:rPr>
              <a:t>Antoisia</a:t>
            </a:r>
            <a:r>
              <a:rPr sz="1400" spc="405">
                <a:latin typeface="Arial"/>
                <a:cs typeface="Arial"/>
              </a:rPr>
              <a:t> </a:t>
            </a:r>
            <a:r>
              <a:rPr sz="1400">
                <a:latin typeface="Arial"/>
                <a:cs typeface="Arial"/>
              </a:rPr>
              <a:t>lukuhetkiä</a:t>
            </a:r>
            <a:r>
              <a:rPr sz="1400" spc="80">
                <a:latin typeface="Arial"/>
                <a:cs typeface="Arial"/>
              </a:rPr>
              <a:t>  </a:t>
            </a:r>
            <a:r>
              <a:rPr sz="1400" spc="-10">
                <a:latin typeface="Arial"/>
                <a:cs typeface="Arial"/>
              </a:rPr>
              <a:t>toivottaen,</a:t>
            </a:r>
            <a:endParaRPr sz="1400">
              <a:latin typeface="Arial"/>
              <a:cs typeface="Arial"/>
            </a:endParaRPr>
          </a:p>
        </p:txBody>
      </p:sp>
      <p:sp>
        <p:nvSpPr>
          <p:cNvPr id="14" name="object 14"/>
          <p:cNvSpPr txBox="1"/>
          <p:nvPr/>
        </p:nvSpPr>
        <p:spPr>
          <a:xfrm>
            <a:off x="799085" y="7440035"/>
            <a:ext cx="2620010" cy="805349"/>
          </a:xfrm>
          <a:prstGeom prst="rect">
            <a:avLst/>
          </a:prstGeom>
        </p:spPr>
        <p:txBody>
          <a:bodyPr vert="horz" wrap="square" lIns="0" tIns="12700" rIns="0" bIns="0" rtlCol="0">
            <a:spAutoFit/>
          </a:bodyPr>
          <a:lstStyle/>
          <a:p>
            <a:pPr marL="17780" algn="ctr">
              <a:lnSpc>
                <a:spcPct val="100000"/>
              </a:lnSpc>
              <a:spcBef>
                <a:spcPts val="100"/>
              </a:spcBef>
            </a:pPr>
            <a:r>
              <a:rPr lang="fi-FI" sz="2800" i="1" spc="185">
                <a:solidFill>
                  <a:srgbClr val="3A4D85"/>
                </a:solidFill>
                <a:latin typeface="Edwardian Script ITC" panose="030303020407070D0804" pitchFamily="66" charset="0"/>
                <a:cs typeface="Arial"/>
              </a:rPr>
              <a:t>Nicola Kettunen</a:t>
            </a:r>
            <a:endParaRPr sz="2800">
              <a:latin typeface="Edwardian Script ITC" panose="030303020407070D0804" pitchFamily="66" charset="0"/>
              <a:cs typeface="Arial"/>
            </a:endParaRPr>
          </a:p>
          <a:p>
            <a:pPr algn="ctr">
              <a:lnSpc>
                <a:spcPct val="100000"/>
              </a:lnSpc>
              <a:spcBef>
                <a:spcPts val="1185"/>
              </a:spcBef>
            </a:pPr>
            <a:r>
              <a:rPr sz="1400" spc="30" err="1">
                <a:latin typeface="Arial"/>
                <a:cs typeface="Arial"/>
              </a:rPr>
              <a:t>Asiakasosal</a:t>
            </a:r>
            <a:r>
              <a:rPr sz="1400" spc="-10" err="1">
                <a:latin typeface="Arial"/>
                <a:cs typeface="Arial"/>
              </a:rPr>
              <a:t>lisuuskoordinaattori</a:t>
            </a:r>
            <a:endParaRPr sz="1400">
              <a:latin typeface="Arial"/>
              <a:cs typeface="Arial"/>
            </a:endParaRPr>
          </a:p>
        </p:txBody>
      </p:sp>
      <p:pic>
        <p:nvPicPr>
          <p:cNvPr id="24" name="Kuva 23" descr="Kuva, joka sisältää kohteen jalkineet, Lapsitaide, clipart, kuvitus&#10;&#10;Kuvaus luotu automaattisesti">
            <a:extLst>
              <a:ext uri="{FF2B5EF4-FFF2-40B4-BE49-F238E27FC236}">
                <a16:creationId xmlns:a16="http://schemas.microsoft.com/office/drawing/2014/main" id="{A0321BC9-265E-9A00-082C-CE05E7C185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60800" y="6133363"/>
            <a:ext cx="3327519" cy="3326779"/>
          </a:xfrm>
          <a:prstGeom prst="rect">
            <a:avLst/>
          </a:prstGeom>
        </p:spPr>
      </p:pic>
      <p:sp>
        <p:nvSpPr>
          <p:cNvPr id="26" name="Tekstiruutu 25">
            <a:extLst>
              <a:ext uri="{FF2B5EF4-FFF2-40B4-BE49-F238E27FC236}">
                <a16:creationId xmlns:a16="http://schemas.microsoft.com/office/drawing/2014/main" id="{09863417-9BFF-73CA-CB22-9F39581E3636}"/>
              </a:ext>
            </a:extLst>
          </p:cNvPr>
          <p:cNvSpPr txBox="1"/>
          <p:nvPr/>
        </p:nvSpPr>
        <p:spPr>
          <a:xfrm>
            <a:off x="247552" y="1660191"/>
            <a:ext cx="7169554" cy="4499630"/>
          </a:xfrm>
          <a:prstGeom prst="rect">
            <a:avLst/>
          </a:prstGeom>
          <a:noFill/>
        </p:spPr>
        <p:txBody>
          <a:bodyPr wrap="square">
            <a:spAutoFit/>
          </a:bodyPr>
          <a:lstStyle/>
          <a:p>
            <a:pPr marL="12700" marR="78740" algn="l">
              <a:lnSpc>
                <a:spcPct val="119700"/>
              </a:lnSpc>
              <a:spcBef>
                <a:spcPts val="95"/>
              </a:spcBef>
            </a:pPr>
            <a:r>
              <a:rPr lang="fi-FI" sz="1200">
                <a:latin typeface="Arial"/>
                <a:cs typeface="Arial"/>
              </a:rPr>
              <a:t>Tervetuloa</a:t>
            </a:r>
            <a:r>
              <a:rPr lang="fi-FI" sz="1200" spc="180">
                <a:latin typeface="Arial"/>
                <a:cs typeface="Arial"/>
              </a:rPr>
              <a:t> </a:t>
            </a:r>
            <a:r>
              <a:rPr lang="fi-FI" sz="1200">
                <a:latin typeface="Arial"/>
                <a:cs typeface="Arial"/>
              </a:rPr>
              <a:t>matkalle</a:t>
            </a:r>
            <a:r>
              <a:rPr lang="fi-FI" sz="1200" spc="165">
                <a:latin typeface="Arial"/>
                <a:cs typeface="Arial"/>
              </a:rPr>
              <a:t> </a:t>
            </a:r>
            <a:r>
              <a:rPr lang="fi-FI" sz="1200">
                <a:latin typeface="Arial"/>
                <a:cs typeface="Arial"/>
              </a:rPr>
              <a:t>osallisuuden</a:t>
            </a:r>
            <a:r>
              <a:rPr lang="fi-FI" sz="1200" spc="185">
                <a:latin typeface="Arial"/>
                <a:cs typeface="Arial"/>
              </a:rPr>
              <a:t> </a:t>
            </a:r>
            <a:r>
              <a:rPr lang="fi-FI" sz="1200">
                <a:latin typeface="Arial"/>
                <a:cs typeface="Arial"/>
              </a:rPr>
              <a:t>maailmaan.</a:t>
            </a:r>
            <a:r>
              <a:rPr lang="fi-FI" sz="1200" spc="200">
                <a:latin typeface="Arial"/>
                <a:cs typeface="Arial"/>
              </a:rPr>
              <a:t> </a:t>
            </a:r>
            <a:r>
              <a:rPr lang="fi-FI" sz="1200">
                <a:latin typeface="Arial"/>
                <a:cs typeface="Arial"/>
              </a:rPr>
              <a:t>Tämä</a:t>
            </a:r>
            <a:r>
              <a:rPr lang="fi-FI" sz="1200" spc="165">
                <a:latin typeface="Arial"/>
                <a:cs typeface="Arial"/>
              </a:rPr>
              <a:t> </a:t>
            </a:r>
            <a:r>
              <a:rPr lang="fi-FI" sz="1200">
                <a:latin typeface="Arial"/>
                <a:cs typeface="Arial"/>
              </a:rPr>
              <a:t>opas</a:t>
            </a:r>
            <a:r>
              <a:rPr lang="fi-FI" sz="1200" spc="120">
                <a:latin typeface="Arial"/>
                <a:cs typeface="Arial"/>
              </a:rPr>
              <a:t> </a:t>
            </a:r>
            <a:r>
              <a:rPr lang="fi-FI" sz="1200">
                <a:latin typeface="Arial"/>
                <a:cs typeface="Arial"/>
              </a:rPr>
              <a:t>on</a:t>
            </a:r>
            <a:r>
              <a:rPr lang="fi-FI" sz="1200" spc="80">
                <a:latin typeface="Arial"/>
                <a:cs typeface="Arial"/>
              </a:rPr>
              <a:t> </a:t>
            </a:r>
            <a:r>
              <a:rPr lang="fi-FI" sz="1200">
                <a:latin typeface="Arial"/>
                <a:cs typeface="Arial"/>
              </a:rPr>
              <a:t>syntynyt</a:t>
            </a:r>
            <a:r>
              <a:rPr lang="fi-FI" sz="1200" spc="185">
                <a:latin typeface="Arial"/>
                <a:cs typeface="Arial"/>
              </a:rPr>
              <a:t> </a:t>
            </a:r>
            <a:r>
              <a:rPr lang="fi-FI" sz="1200">
                <a:latin typeface="Arial"/>
                <a:cs typeface="Arial"/>
              </a:rPr>
              <a:t>usean</a:t>
            </a:r>
            <a:r>
              <a:rPr lang="fi-FI" sz="1200" spc="110">
                <a:latin typeface="Arial"/>
                <a:cs typeface="Arial"/>
              </a:rPr>
              <a:t> </a:t>
            </a:r>
            <a:r>
              <a:rPr lang="fi-FI" sz="1200" spc="-10">
                <a:latin typeface="Arial"/>
                <a:cs typeface="Arial"/>
              </a:rPr>
              <a:t>asiantuntijan </a:t>
            </a:r>
            <a:r>
              <a:rPr lang="fi-FI" sz="1200">
                <a:latin typeface="Arial"/>
                <a:cs typeface="Arial"/>
              </a:rPr>
              <a:t>yhteistyönä</a:t>
            </a:r>
            <a:r>
              <a:rPr lang="fi-FI" sz="1200" spc="160">
                <a:latin typeface="Arial"/>
                <a:cs typeface="Arial"/>
              </a:rPr>
              <a:t> </a:t>
            </a:r>
            <a:r>
              <a:rPr lang="fi-FI" sz="1200">
                <a:latin typeface="Arial"/>
                <a:cs typeface="Arial"/>
              </a:rPr>
              <a:t>ja</a:t>
            </a:r>
            <a:r>
              <a:rPr lang="fi-FI" sz="1200" spc="100">
                <a:latin typeface="Arial"/>
                <a:cs typeface="Arial"/>
              </a:rPr>
              <a:t> </a:t>
            </a:r>
            <a:r>
              <a:rPr lang="fi-FI" sz="1200">
                <a:latin typeface="Arial"/>
                <a:cs typeface="Arial"/>
              </a:rPr>
              <a:t>se</a:t>
            </a:r>
            <a:r>
              <a:rPr lang="fi-FI" sz="1200" spc="70">
                <a:latin typeface="Arial"/>
                <a:cs typeface="Arial"/>
              </a:rPr>
              <a:t> </a:t>
            </a:r>
            <a:r>
              <a:rPr lang="fi-FI" sz="1200">
                <a:latin typeface="Arial"/>
                <a:cs typeface="Arial"/>
              </a:rPr>
              <a:t>on</a:t>
            </a:r>
            <a:r>
              <a:rPr lang="fi-FI" sz="1200" spc="50">
                <a:latin typeface="Arial"/>
                <a:cs typeface="Arial"/>
              </a:rPr>
              <a:t> </a:t>
            </a:r>
            <a:r>
              <a:rPr lang="fi-FI" sz="1200">
                <a:latin typeface="Arial"/>
                <a:cs typeface="Arial"/>
              </a:rPr>
              <a:t>tarkoitettu</a:t>
            </a:r>
            <a:r>
              <a:rPr lang="fi-FI" sz="1200" spc="140">
                <a:latin typeface="Arial"/>
                <a:cs typeface="Arial"/>
              </a:rPr>
              <a:t> </a:t>
            </a:r>
            <a:r>
              <a:rPr lang="fi-FI" sz="1200">
                <a:latin typeface="Arial"/>
                <a:cs typeface="Arial"/>
              </a:rPr>
              <a:t>juuri</a:t>
            </a:r>
            <a:r>
              <a:rPr lang="fi-FI" sz="1200" spc="100">
                <a:latin typeface="Arial"/>
                <a:cs typeface="Arial"/>
              </a:rPr>
              <a:t> </a:t>
            </a:r>
            <a:r>
              <a:rPr lang="fi-FI" sz="1200">
                <a:latin typeface="Arial"/>
                <a:cs typeface="Arial"/>
              </a:rPr>
              <a:t>sinulle,</a:t>
            </a:r>
            <a:r>
              <a:rPr lang="fi-FI" sz="1200" spc="130">
                <a:latin typeface="Arial"/>
                <a:cs typeface="Arial"/>
              </a:rPr>
              <a:t> </a:t>
            </a:r>
            <a:r>
              <a:rPr lang="fi-FI" sz="1200">
                <a:latin typeface="Arial"/>
                <a:cs typeface="Arial"/>
              </a:rPr>
              <a:t>joka</a:t>
            </a:r>
            <a:r>
              <a:rPr lang="fi-FI" sz="1200" spc="100">
                <a:latin typeface="Arial"/>
                <a:cs typeface="Arial"/>
              </a:rPr>
              <a:t> </a:t>
            </a:r>
            <a:r>
              <a:rPr lang="fi-FI" sz="1200">
                <a:latin typeface="Arial"/>
                <a:cs typeface="Arial"/>
              </a:rPr>
              <a:t>haluat</a:t>
            </a:r>
            <a:r>
              <a:rPr lang="fi-FI" sz="1200" spc="120">
                <a:latin typeface="Arial"/>
                <a:cs typeface="Arial"/>
              </a:rPr>
              <a:t> </a:t>
            </a:r>
            <a:r>
              <a:rPr lang="fi-FI" sz="1200">
                <a:latin typeface="Arial"/>
                <a:cs typeface="Arial"/>
              </a:rPr>
              <a:t>edistää</a:t>
            </a:r>
            <a:r>
              <a:rPr lang="fi-FI" sz="1200" spc="160">
                <a:latin typeface="Arial"/>
                <a:cs typeface="Arial"/>
              </a:rPr>
              <a:t> </a:t>
            </a:r>
            <a:r>
              <a:rPr lang="fi-FI" sz="1200">
                <a:latin typeface="Arial"/>
                <a:cs typeface="Arial"/>
              </a:rPr>
              <a:t>asiakkaan</a:t>
            </a:r>
            <a:r>
              <a:rPr lang="fi-FI" sz="1200" spc="155">
                <a:latin typeface="Arial"/>
                <a:cs typeface="Arial"/>
              </a:rPr>
              <a:t> </a:t>
            </a:r>
            <a:r>
              <a:rPr lang="fi-FI" sz="1200">
                <a:latin typeface="Arial"/>
                <a:cs typeface="Arial"/>
              </a:rPr>
              <a:t>osallisuutta</a:t>
            </a:r>
            <a:r>
              <a:rPr lang="fi-FI" sz="1200" spc="229">
                <a:latin typeface="Arial"/>
                <a:cs typeface="Arial"/>
              </a:rPr>
              <a:t> </a:t>
            </a:r>
            <a:r>
              <a:rPr lang="fi-FI" sz="1200" spc="-10">
                <a:latin typeface="Arial"/>
                <a:cs typeface="Arial"/>
              </a:rPr>
              <a:t>omiin </a:t>
            </a:r>
            <a:r>
              <a:rPr lang="fi-FI" sz="1200" spc="10">
                <a:latin typeface="Arial"/>
                <a:cs typeface="Arial"/>
              </a:rPr>
              <a:t>palveluihinsa,</a:t>
            </a:r>
            <a:r>
              <a:rPr lang="fi-FI" sz="1200" spc="25">
                <a:latin typeface="Arial"/>
                <a:cs typeface="Arial"/>
              </a:rPr>
              <a:t> </a:t>
            </a:r>
            <a:r>
              <a:rPr lang="fi-FI" sz="1200" spc="10">
                <a:latin typeface="Arial"/>
                <a:cs typeface="Arial"/>
              </a:rPr>
              <a:t>niiden</a:t>
            </a:r>
            <a:r>
              <a:rPr lang="fi-FI" sz="1200" spc="95">
                <a:latin typeface="Arial"/>
                <a:cs typeface="Arial"/>
              </a:rPr>
              <a:t> </a:t>
            </a:r>
            <a:r>
              <a:rPr lang="fi-FI" sz="1200" spc="10">
                <a:latin typeface="Arial"/>
                <a:cs typeface="Arial"/>
              </a:rPr>
              <a:t>sekä</a:t>
            </a:r>
            <a:r>
              <a:rPr lang="fi-FI" sz="1200" spc="85">
                <a:latin typeface="Arial"/>
                <a:cs typeface="Arial"/>
              </a:rPr>
              <a:t> </a:t>
            </a:r>
            <a:r>
              <a:rPr lang="fi-FI" sz="1200" spc="10">
                <a:latin typeface="Arial"/>
                <a:cs typeface="Arial"/>
              </a:rPr>
              <a:t>koko</a:t>
            </a:r>
            <a:r>
              <a:rPr lang="fi-FI" sz="1200" spc="110">
                <a:latin typeface="Arial"/>
                <a:cs typeface="Arial"/>
              </a:rPr>
              <a:t> </a:t>
            </a:r>
            <a:r>
              <a:rPr lang="fi-FI" sz="1200" spc="10">
                <a:latin typeface="Arial"/>
                <a:cs typeface="Arial"/>
              </a:rPr>
              <a:t>palvelujärjestelmän</a:t>
            </a:r>
            <a:r>
              <a:rPr lang="fi-FI" sz="1200" spc="5">
                <a:latin typeface="Arial"/>
                <a:cs typeface="Arial"/>
              </a:rPr>
              <a:t> </a:t>
            </a:r>
            <a:r>
              <a:rPr lang="fi-FI" sz="1200" spc="10">
                <a:latin typeface="Arial"/>
                <a:cs typeface="Arial"/>
              </a:rPr>
              <a:t>kehittämiseen.</a:t>
            </a:r>
            <a:r>
              <a:rPr lang="fi-FI" sz="1200" spc="20">
                <a:latin typeface="Arial"/>
                <a:cs typeface="Arial"/>
              </a:rPr>
              <a:t> </a:t>
            </a:r>
            <a:r>
              <a:rPr lang="fi-FI" sz="1200" spc="10">
                <a:latin typeface="Arial"/>
                <a:cs typeface="Arial"/>
              </a:rPr>
              <a:t>Sinulle,</a:t>
            </a:r>
            <a:r>
              <a:rPr lang="fi-FI" sz="1200" spc="110">
                <a:latin typeface="Arial"/>
                <a:cs typeface="Arial"/>
              </a:rPr>
              <a:t> </a:t>
            </a:r>
            <a:r>
              <a:rPr lang="fi-FI" sz="1200" spc="10">
                <a:latin typeface="Arial"/>
                <a:cs typeface="Arial"/>
              </a:rPr>
              <a:t>joka</a:t>
            </a:r>
            <a:r>
              <a:rPr lang="fi-FI" sz="1200" spc="114">
                <a:latin typeface="Arial"/>
                <a:cs typeface="Arial"/>
              </a:rPr>
              <a:t> </a:t>
            </a:r>
            <a:r>
              <a:rPr lang="fi-FI" sz="1200" spc="10">
                <a:latin typeface="Arial"/>
                <a:cs typeface="Arial"/>
              </a:rPr>
              <a:t>haluat</a:t>
            </a:r>
            <a:r>
              <a:rPr lang="fi-FI" sz="1200" spc="135">
                <a:latin typeface="Arial"/>
                <a:cs typeface="Arial"/>
              </a:rPr>
              <a:t> </a:t>
            </a:r>
            <a:r>
              <a:rPr lang="fi-FI" sz="1200" spc="10">
                <a:latin typeface="Arial"/>
                <a:cs typeface="Arial"/>
              </a:rPr>
              <a:t>tietää</a:t>
            </a:r>
            <a:r>
              <a:rPr lang="fi-FI" sz="1200" spc="135">
                <a:latin typeface="Arial"/>
                <a:cs typeface="Arial"/>
              </a:rPr>
              <a:t> </a:t>
            </a:r>
            <a:r>
              <a:rPr lang="fi-FI" sz="1200" spc="-10">
                <a:latin typeface="Arial"/>
                <a:cs typeface="Arial"/>
              </a:rPr>
              <a:t>miksi </a:t>
            </a:r>
            <a:r>
              <a:rPr lang="fi-FI" sz="1200">
                <a:latin typeface="Arial"/>
                <a:cs typeface="Arial"/>
              </a:rPr>
              <a:t>asiakkaan</a:t>
            </a:r>
            <a:r>
              <a:rPr lang="fi-FI" sz="1200" spc="165">
                <a:latin typeface="Arial"/>
                <a:cs typeface="Arial"/>
              </a:rPr>
              <a:t> </a:t>
            </a:r>
            <a:r>
              <a:rPr lang="fi-FI" sz="1200">
                <a:latin typeface="Arial"/>
                <a:cs typeface="Arial"/>
              </a:rPr>
              <a:t>ja</a:t>
            </a:r>
            <a:r>
              <a:rPr lang="fi-FI" sz="1200" spc="110">
                <a:latin typeface="Arial"/>
                <a:cs typeface="Arial"/>
              </a:rPr>
              <a:t> </a:t>
            </a:r>
            <a:r>
              <a:rPr lang="fi-FI" sz="1200">
                <a:latin typeface="Arial"/>
                <a:cs typeface="Arial"/>
              </a:rPr>
              <a:t>asukkaan</a:t>
            </a:r>
            <a:r>
              <a:rPr lang="fi-FI" sz="1200" spc="145">
                <a:latin typeface="Arial"/>
                <a:cs typeface="Arial"/>
              </a:rPr>
              <a:t> </a:t>
            </a:r>
            <a:r>
              <a:rPr lang="fi-FI" sz="1200">
                <a:latin typeface="Arial"/>
                <a:cs typeface="Arial"/>
              </a:rPr>
              <a:t>osallisuus</a:t>
            </a:r>
            <a:r>
              <a:rPr lang="fi-FI" sz="1200" spc="160">
                <a:latin typeface="Arial"/>
                <a:cs typeface="Arial"/>
              </a:rPr>
              <a:t> </a:t>
            </a:r>
            <a:r>
              <a:rPr lang="fi-FI" sz="1200">
                <a:latin typeface="Arial"/>
                <a:cs typeface="Arial"/>
              </a:rPr>
              <a:t>on</a:t>
            </a:r>
            <a:r>
              <a:rPr lang="fi-FI" sz="1200" spc="60">
                <a:latin typeface="Arial"/>
                <a:cs typeface="Arial"/>
              </a:rPr>
              <a:t> </a:t>
            </a:r>
            <a:r>
              <a:rPr lang="fi-FI" sz="1200">
                <a:latin typeface="Arial"/>
                <a:cs typeface="Arial"/>
              </a:rPr>
              <a:t>tärkeää.</a:t>
            </a:r>
            <a:r>
              <a:rPr lang="fi-FI" sz="1200" spc="140">
                <a:latin typeface="Arial"/>
                <a:cs typeface="Arial"/>
              </a:rPr>
              <a:t> </a:t>
            </a:r>
            <a:r>
              <a:rPr lang="fi-FI" sz="1200">
                <a:latin typeface="Arial"/>
                <a:cs typeface="Arial"/>
              </a:rPr>
              <a:t>Sinulle,</a:t>
            </a:r>
            <a:r>
              <a:rPr lang="fi-FI" sz="1200" spc="110">
                <a:latin typeface="Arial"/>
                <a:cs typeface="Arial"/>
              </a:rPr>
              <a:t> </a:t>
            </a:r>
            <a:r>
              <a:rPr lang="fi-FI" sz="1200">
                <a:latin typeface="Arial"/>
                <a:cs typeface="Arial"/>
              </a:rPr>
              <a:t>joka</a:t>
            </a:r>
            <a:r>
              <a:rPr lang="fi-FI" sz="1200" spc="114">
                <a:latin typeface="Arial"/>
                <a:cs typeface="Arial"/>
              </a:rPr>
              <a:t> </a:t>
            </a:r>
            <a:r>
              <a:rPr lang="fi-FI" sz="1200">
                <a:latin typeface="Arial"/>
                <a:cs typeface="Arial"/>
              </a:rPr>
              <a:t>haluat</a:t>
            </a:r>
            <a:r>
              <a:rPr lang="fi-FI" sz="1200" spc="135">
                <a:latin typeface="Arial"/>
                <a:cs typeface="Arial"/>
              </a:rPr>
              <a:t> </a:t>
            </a:r>
            <a:r>
              <a:rPr lang="fi-FI" sz="1200">
                <a:latin typeface="Arial"/>
                <a:cs typeface="Arial"/>
              </a:rPr>
              <a:t>löytää</a:t>
            </a:r>
            <a:r>
              <a:rPr lang="fi-FI" sz="1200" spc="155">
                <a:latin typeface="Arial"/>
                <a:cs typeface="Arial"/>
              </a:rPr>
              <a:t> </a:t>
            </a:r>
            <a:r>
              <a:rPr lang="fi-FI" sz="1200">
                <a:latin typeface="Arial"/>
                <a:cs typeface="Arial"/>
              </a:rPr>
              <a:t>erilaisia</a:t>
            </a:r>
            <a:r>
              <a:rPr lang="fi-FI" sz="1200" spc="155">
                <a:latin typeface="Arial"/>
                <a:cs typeface="Arial"/>
              </a:rPr>
              <a:t> </a:t>
            </a:r>
            <a:r>
              <a:rPr lang="fi-FI" sz="1200">
                <a:latin typeface="Arial"/>
                <a:cs typeface="Arial"/>
              </a:rPr>
              <a:t>keinoja</a:t>
            </a:r>
            <a:r>
              <a:rPr lang="fi-FI" sz="1200" spc="165">
                <a:latin typeface="Arial"/>
                <a:cs typeface="Arial"/>
              </a:rPr>
              <a:t> </a:t>
            </a:r>
            <a:r>
              <a:rPr lang="fi-FI" sz="1200" spc="-10">
                <a:latin typeface="Arial"/>
                <a:cs typeface="Arial"/>
              </a:rPr>
              <a:t>asiakkaan </a:t>
            </a:r>
            <a:r>
              <a:rPr lang="fi-FI" sz="1200">
                <a:latin typeface="Arial"/>
                <a:cs typeface="Arial"/>
              </a:rPr>
              <a:t>ja</a:t>
            </a:r>
            <a:r>
              <a:rPr lang="fi-FI" sz="1200" spc="100">
                <a:latin typeface="Arial"/>
                <a:cs typeface="Arial"/>
              </a:rPr>
              <a:t> </a:t>
            </a:r>
            <a:r>
              <a:rPr lang="fi-FI" sz="1200">
                <a:latin typeface="Arial"/>
                <a:cs typeface="Arial"/>
              </a:rPr>
              <a:t>asukkaan</a:t>
            </a:r>
            <a:r>
              <a:rPr lang="fi-FI" sz="1200" spc="165">
                <a:latin typeface="Arial"/>
                <a:cs typeface="Arial"/>
              </a:rPr>
              <a:t> </a:t>
            </a:r>
            <a:r>
              <a:rPr lang="fi-FI" sz="1200">
                <a:latin typeface="Arial"/>
                <a:cs typeface="Arial"/>
              </a:rPr>
              <a:t>äänen</a:t>
            </a:r>
            <a:r>
              <a:rPr lang="fi-FI" sz="1200" spc="80">
                <a:latin typeface="Arial"/>
                <a:cs typeface="Arial"/>
              </a:rPr>
              <a:t> </a:t>
            </a:r>
            <a:r>
              <a:rPr lang="fi-FI" sz="1200">
                <a:latin typeface="Arial"/>
                <a:cs typeface="Arial"/>
              </a:rPr>
              <a:t>kuulemiseen</a:t>
            </a:r>
            <a:r>
              <a:rPr lang="fi-FI" sz="1200" spc="200">
                <a:latin typeface="Arial"/>
                <a:cs typeface="Arial"/>
              </a:rPr>
              <a:t> </a:t>
            </a:r>
            <a:r>
              <a:rPr lang="fi-FI" sz="1200">
                <a:latin typeface="Arial"/>
                <a:cs typeface="Arial"/>
              </a:rPr>
              <a:t>ja</a:t>
            </a:r>
            <a:r>
              <a:rPr lang="fi-FI" sz="1200" spc="90">
                <a:latin typeface="Arial"/>
                <a:cs typeface="Arial"/>
              </a:rPr>
              <a:t> </a:t>
            </a:r>
            <a:r>
              <a:rPr lang="fi-FI" sz="1200" spc="-10">
                <a:latin typeface="Arial"/>
                <a:cs typeface="Arial"/>
              </a:rPr>
              <a:t>kuulumiseen.</a:t>
            </a:r>
            <a:endParaRPr lang="fi-FI" sz="1200">
              <a:latin typeface="Arial"/>
              <a:cs typeface="Arial"/>
            </a:endParaRPr>
          </a:p>
          <a:p>
            <a:pPr algn="l">
              <a:lnSpc>
                <a:spcPct val="100000"/>
              </a:lnSpc>
              <a:spcBef>
                <a:spcPts val="345"/>
              </a:spcBef>
            </a:pPr>
            <a:endParaRPr lang="fi-FI" sz="1200">
              <a:latin typeface="Arial"/>
              <a:cs typeface="Arial"/>
            </a:endParaRPr>
          </a:p>
          <a:p>
            <a:pPr marL="12700" marR="58419" indent="-635" algn="l">
              <a:lnSpc>
                <a:spcPct val="119300"/>
              </a:lnSpc>
            </a:pPr>
            <a:r>
              <a:rPr lang="fi-FI" sz="1200">
                <a:latin typeface="Arial"/>
                <a:cs typeface="Arial"/>
              </a:rPr>
              <a:t>Osallisuuden</a:t>
            </a:r>
            <a:r>
              <a:rPr lang="fi-FI" sz="1200" spc="185">
                <a:latin typeface="Arial"/>
                <a:cs typeface="Arial"/>
              </a:rPr>
              <a:t> </a:t>
            </a:r>
            <a:r>
              <a:rPr lang="fi-FI" sz="1200">
                <a:latin typeface="Arial"/>
                <a:cs typeface="Arial"/>
              </a:rPr>
              <a:t>kompassi tarjoaa</a:t>
            </a:r>
            <a:r>
              <a:rPr lang="fi-FI" sz="1200" spc="170">
                <a:latin typeface="Arial"/>
                <a:cs typeface="Arial"/>
              </a:rPr>
              <a:t> </a:t>
            </a:r>
            <a:r>
              <a:rPr lang="fi-FI" sz="1200">
                <a:latin typeface="Arial"/>
                <a:cs typeface="Arial"/>
              </a:rPr>
              <a:t>sinulle</a:t>
            </a:r>
            <a:r>
              <a:rPr lang="fi-FI" sz="1200" spc="125">
                <a:latin typeface="Arial"/>
                <a:cs typeface="Arial"/>
              </a:rPr>
              <a:t> </a:t>
            </a:r>
            <a:r>
              <a:rPr lang="fi-FI" sz="1200">
                <a:latin typeface="Arial"/>
                <a:cs typeface="Arial"/>
              </a:rPr>
              <a:t>tietoa</a:t>
            </a:r>
            <a:r>
              <a:rPr lang="fi-FI" sz="1200" spc="140">
                <a:latin typeface="Arial"/>
                <a:cs typeface="Arial"/>
              </a:rPr>
              <a:t> </a:t>
            </a:r>
            <a:r>
              <a:rPr lang="fi-FI" sz="1200">
                <a:latin typeface="Arial"/>
                <a:cs typeface="Arial"/>
              </a:rPr>
              <a:t>ja</a:t>
            </a:r>
            <a:r>
              <a:rPr lang="fi-FI" sz="1200" spc="90">
                <a:latin typeface="Arial"/>
                <a:cs typeface="Arial"/>
              </a:rPr>
              <a:t> </a:t>
            </a:r>
            <a:r>
              <a:rPr lang="fi-FI" sz="1200" spc="-10">
                <a:latin typeface="Arial"/>
                <a:cs typeface="Arial"/>
              </a:rPr>
              <a:t>työkaluja </a:t>
            </a:r>
            <a:r>
              <a:rPr lang="fi-FI" sz="1200" spc="10">
                <a:latin typeface="Arial"/>
                <a:cs typeface="Arial"/>
              </a:rPr>
              <a:t>osallisuuden</a:t>
            </a:r>
            <a:r>
              <a:rPr lang="fi-FI" sz="1200" spc="150">
                <a:latin typeface="Arial"/>
                <a:cs typeface="Arial"/>
              </a:rPr>
              <a:t> </a:t>
            </a:r>
            <a:r>
              <a:rPr lang="fi-FI" sz="1200" spc="10">
                <a:latin typeface="Arial"/>
                <a:cs typeface="Arial"/>
              </a:rPr>
              <a:t>edistämiseen</a:t>
            </a:r>
            <a:r>
              <a:rPr lang="fi-FI" sz="1200" spc="125">
                <a:latin typeface="Arial"/>
                <a:cs typeface="Arial"/>
              </a:rPr>
              <a:t> </a:t>
            </a:r>
            <a:r>
              <a:rPr lang="fi-FI" sz="1200" spc="10">
                <a:latin typeface="Arial"/>
                <a:cs typeface="Arial"/>
              </a:rPr>
              <a:t>meidän</a:t>
            </a:r>
            <a:r>
              <a:rPr lang="fi-FI" sz="1200" spc="70">
                <a:latin typeface="Arial"/>
                <a:cs typeface="Arial"/>
              </a:rPr>
              <a:t> </a:t>
            </a:r>
            <a:r>
              <a:rPr lang="fi-FI" sz="1200" spc="10">
                <a:latin typeface="Arial"/>
                <a:cs typeface="Arial"/>
              </a:rPr>
              <a:t>hyvinvointialueellamme.</a:t>
            </a:r>
            <a:r>
              <a:rPr lang="fi-FI" sz="1200" spc="-5">
                <a:latin typeface="Arial"/>
                <a:cs typeface="Arial"/>
              </a:rPr>
              <a:t> </a:t>
            </a:r>
            <a:r>
              <a:rPr lang="fi-FI" sz="1200" spc="10">
                <a:latin typeface="Arial"/>
                <a:cs typeface="Arial"/>
              </a:rPr>
              <a:t>Oppaassa</a:t>
            </a:r>
            <a:r>
              <a:rPr lang="fi-FI" sz="1200" spc="185">
                <a:latin typeface="Arial"/>
                <a:cs typeface="Arial"/>
              </a:rPr>
              <a:t> </a:t>
            </a:r>
            <a:r>
              <a:rPr lang="fi-FI" sz="1200" spc="10">
                <a:latin typeface="Arial"/>
                <a:cs typeface="Arial"/>
              </a:rPr>
              <a:t>kerrotaan</a:t>
            </a:r>
            <a:r>
              <a:rPr lang="fi-FI" sz="1200" spc="140">
                <a:latin typeface="Arial"/>
                <a:cs typeface="Arial"/>
              </a:rPr>
              <a:t> </a:t>
            </a:r>
            <a:r>
              <a:rPr lang="fi-FI" sz="1200" spc="10">
                <a:latin typeface="Arial"/>
                <a:cs typeface="Arial"/>
              </a:rPr>
              <a:t>mitä</a:t>
            </a:r>
            <a:r>
              <a:rPr lang="fi-FI" sz="1200" spc="100">
                <a:latin typeface="Arial"/>
                <a:cs typeface="Arial"/>
              </a:rPr>
              <a:t> </a:t>
            </a:r>
            <a:r>
              <a:rPr lang="fi-FI" sz="1200" spc="10">
                <a:latin typeface="Arial"/>
                <a:cs typeface="Arial"/>
              </a:rPr>
              <a:t>on</a:t>
            </a:r>
            <a:r>
              <a:rPr lang="fi-FI" sz="1200" spc="45">
                <a:latin typeface="Arial"/>
                <a:cs typeface="Arial"/>
              </a:rPr>
              <a:t> </a:t>
            </a:r>
            <a:r>
              <a:rPr lang="fi-FI" sz="1200" spc="-10">
                <a:latin typeface="Arial"/>
                <a:cs typeface="Arial"/>
              </a:rPr>
              <a:t>osallisuus </a:t>
            </a:r>
            <a:r>
              <a:rPr lang="fi-FI" sz="1200" spc="10">
                <a:latin typeface="Arial"/>
                <a:cs typeface="Arial"/>
              </a:rPr>
              <a:t>ja</a:t>
            </a:r>
            <a:r>
              <a:rPr lang="fi-FI" sz="1200" spc="40">
                <a:latin typeface="Arial"/>
                <a:cs typeface="Arial"/>
              </a:rPr>
              <a:t> </a:t>
            </a:r>
            <a:r>
              <a:rPr lang="fi-FI" sz="1200" spc="10">
                <a:latin typeface="Arial"/>
                <a:cs typeface="Arial"/>
              </a:rPr>
              <a:t>mitkä</a:t>
            </a:r>
            <a:r>
              <a:rPr lang="fi-FI" sz="1200" spc="75">
                <a:latin typeface="Arial"/>
                <a:cs typeface="Arial"/>
              </a:rPr>
              <a:t> </a:t>
            </a:r>
            <a:r>
              <a:rPr lang="fi-FI" sz="1200" spc="10">
                <a:latin typeface="Arial"/>
                <a:cs typeface="Arial"/>
              </a:rPr>
              <a:t>ovat</a:t>
            </a:r>
            <a:r>
              <a:rPr lang="fi-FI" sz="1200" spc="75">
                <a:latin typeface="Arial"/>
                <a:cs typeface="Arial"/>
              </a:rPr>
              <a:t> </a:t>
            </a:r>
            <a:r>
              <a:rPr lang="fi-FI" sz="1200" spc="10">
                <a:latin typeface="Arial"/>
                <a:cs typeface="Arial"/>
              </a:rPr>
              <a:t>asiakas-</a:t>
            </a:r>
            <a:r>
              <a:rPr lang="fi-FI" sz="1200" spc="114">
                <a:latin typeface="Arial"/>
                <a:cs typeface="Arial"/>
              </a:rPr>
              <a:t> </a:t>
            </a:r>
            <a:r>
              <a:rPr lang="fi-FI" sz="1200" spc="10">
                <a:latin typeface="Arial"/>
                <a:cs typeface="Arial"/>
              </a:rPr>
              <a:t>ja</a:t>
            </a:r>
            <a:r>
              <a:rPr lang="fi-FI" sz="1200" spc="55">
                <a:latin typeface="Arial"/>
                <a:cs typeface="Arial"/>
              </a:rPr>
              <a:t> </a:t>
            </a:r>
            <a:r>
              <a:rPr lang="fi-FI" sz="1200" spc="10">
                <a:latin typeface="Arial"/>
                <a:cs typeface="Arial"/>
              </a:rPr>
              <a:t>asukasosallisuuden</a:t>
            </a:r>
            <a:r>
              <a:rPr lang="fi-FI" sz="1200" spc="-60">
                <a:latin typeface="Arial"/>
                <a:cs typeface="Arial"/>
              </a:rPr>
              <a:t> </a:t>
            </a:r>
            <a:r>
              <a:rPr lang="fi-FI" sz="1200" spc="10">
                <a:latin typeface="Arial"/>
                <a:cs typeface="Arial"/>
              </a:rPr>
              <a:t>pääpiirteet.</a:t>
            </a:r>
            <a:r>
              <a:rPr lang="fi-FI" sz="1200" spc="135">
                <a:latin typeface="Arial"/>
                <a:cs typeface="Arial"/>
              </a:rPr>
              <a:t> </a:t>
            </a:r>
            <a:r>
              <a:rPr lang="fi-FI" sz="1200" spc="10">
                <a:latin typeface="Arial"/>
                <a:cs typeface="Arial"/>
              </a:rPr>
              <a:t>Voit</a:t>
            </a:r>
            <a:r>
              <a:rPr lang="fi-FI" sz="1200" spc="60">
                <a:latin typeface="Arial"/>
                <a:cs typeface="Arial"/>
              </a:rPr>
              <a:t> </a:t>
            </a:r>
            <a:r>
              <a:rPr lang="fi-FI" sz="1200" spc="10">
                <a:latin typeface="Arial"/>
                <a:cs typeface="Arial"/>
              </a:rPr>
              <a:t>hyödyntää</a:t>
            </a:r>
            <a:r>
              <a:rPr lang="fi-FI" sz="1200" spc="160">
                <a:latin typeface="Arial"/>
                <a:cs typeface="Arial"/>
              </a:rPr>
              <a:t> </a:t>
            </a:r>
            <a:r>
              <a:rPr lang="fi-FI" sz="1200" spc="10">
                <a:latin typeface="Arial"/>
                <a:cs typeface="Arial"/>
              </a:rPr>
              <a:t>opasta</a:t>
            </a:r>
            <a:r>
              <a:rPr lang="fi-FI" sz="1200" spc="105">
                <a:latin typeface="Arial"/>
                <a:cs typeface="Arial"/>
              </a:rPr>
              <a:t> </a:t>
            </a:r>
            <a:r>
              <a:rPr lang="fi-FI" sz="1200" spc="10">
                <a:latin typeface="Arial"/>
                <a:cs typeface="Arial"/>
              </a:rPr>
              <a:t>omassa</a:t>
            </a:r>
            <a:r>
              <a:rPr lang="fi-FI" sz="1200" spc="70">
                <a:latin typeface="Arial"/>
                <a:cs typeface="Arial"/>
              </a:rPr>
              <a:t> </a:t>
            </a:r>
            <a:r>
              <a:rPr lang="fi-FI" sz="1200" spc="-10">
                <a:latin typeface="Arial"/>
                <a:cs typeface="Arial"/>
              </a:rPr>
              <a:t>työssäsi, </a:t>
            </a:r>
            <a:r>
              <a:rPr lang="fi-FI" sz="1200" spc="10">
                <a:latin typeface="Arial"/>
                <a:cs typeface="Arial"/>
              </a:rPr>
              <a:t>työyhteisön</a:t>
            </a:r>
            <a:r>
              <a:rPr lang="fi-FI" sz="1200" spc="140">
                <a:latin typeface="Arial"/>
                <a:cs typeface="Arial"/>
              </a:rPr>
              <a:t> </a:t>
            </a:r>
            <a:r>
              <a:rPr lang="fi-FI" sz="1200" spc="10">
                <a:latin typeface="Arial"/>
                <a:cs typeface="Arial"/>
              </a:rPr>
              <a:t>toiminnan</a:t>
            </a:r>
            <a:r>
              <a:rPr lang="fi-FI" sz="1200" spc="105">
                <a:latin typeface="Arial"/>
                <a:cs typeface="Arial"/>
              </a:rPr>
              <a:t> </a:t>
            </a:r>
            <a:r>
              <a:rPr lang="fi-FI" sz="1200" spc="10">
                <a:latin typeface="Arial"/>
                <a:cs typeface="Arial"/>
              </a:rPr>
              <a:t>kehittämisessä</a:t>
            </a:r>
            <a:r>
              <a:rPr lang="fi-FI" sz="1200" spc="15">
                <a:latin typeface="Arial"/>
                <a:cs typeface="Arial"/>
              </a:rPr>
              <a:t> </a:t>
            </a:r>
            <a:r>
              <a:rPr lang="fi-FI" sz="1200" spc="10">
                <a:latin typeface="Arial"/>
                <a:cs typeface="Arial"/>
              </a:rPr>
              <a:t>sekä</a:t>
            </a:r>
            <a:r>
              <a:rPr lang="fi-FI" sz="1200" spc="90">
                <a:latin typeface="Arial"/>
                <a:cs typeface="Arial"/>
              </a:rPr>
              <a:t> </a:t>
            </a:r>
            <a:r>
              <a:rPr lang="fi-FI" sz="1200" spc="10">
                <a:latin typeface="Arial"/>
                <a:cs typeface="Arial"/>
              </a:rPr>
              <a:t>esimerkiksi</a:t>
            </a:r>
            <a:r>
              <a:rPr lang="fi-FI" sz="1200" spc="125">
                <a:latin typeface="Arial"/>
                <a:cs typeface="Arial"/>
              </a:rPr>
              <a:t> </a:t>
            </a:r>
            <a:r>
              <a:rPr lang="fi-FI" sz="1200" spc="10">
                <a:latin typeface="Arial"/>
                <a:cs typeface="Arial"/>
              </a:rPr>
              <a:t>uuden</a:t>
            </a:r>
            <a:r>
              <a:rPr lang="fi-FI" sz="1200" spc="65">
                <a:latin typeface="Arial"/>
                <a:cs typeface="Arial"/>
              </a:rPr>
              <a:t> </a:t>
            </a:r>
            <a:r>
              <a:rPr lang="fi-FI" sz="1200" spc="10">
                <a:latin typeface="Arial"/>
                <a:cs typeface="Arial"/>
              </a:rPr>
              <a:t>työntekijän</a:t>
            </a:r>
            <a:r>
              <a:rPr lang="fi-FI" sz="1200" spc="114">
                <a:latin typeface="Arial"/>
                <a:cs typeface="Arial"/>
              </a:rPr>
              <a:t> </a:t>
            </a:r>
            <a:r>
              <a:rPr lang="fi-FI" sz="1200" spc="10">
                <a:latin typeface="Arial"/>
                <a:cs typeface="Arial"/>
              </a:rPr>
              <a:t>tai</a:t>
            </a:r>
            <a:r>
              <a:rPr lang="fi-FI" sz="1200" spc="40">
                <a:latin typeface="Arial"/>
                <a:cs typeface="Arial"/>
              </a:rPr>
              <a:t> </a:t>
            </a:r>
            <a:r>
              <a:rPr lang="fi-FI" sz="1200" spc="-10">
                <a:latin typeface="Arial"/>
                <a:cs typeface="Arial"/>
              </a:rPr>
              <a:t>opiskelijan perehdyttämisessä.</a:t>
            </a:r>
            <a:endParaRPr lang="fi-FI" sz="1200">
              <a:latin typeface="Arial"/>
              <a:cs typeface="Arial"/>
            </a:endParaRPr>
          </a:p>
          <a:p>
            <a:pPr algn="l">
              <a:lnSpc>
                <a:spcPct val="100000"/>
              </a:lnSpc>
              <a:spcBef>
                <a:spcPts val="340"/>
              </a:spcBef>
            </a:pPr>
            <a:endParaRPr lang="fi-FI" sz="1200">
              <a:latin typeface="Arial"/>
              <a:cs typeface="Arial"/>
            </a:endParaRPr>
          </a:p>
          <a:p>
            <a:pPr marL="13335" marR="5080" algn="l">
              <a:lnSpc>
                <a:spcPct val="119700"/>
              </a:lnSpc>
              <a:spcBef>
                <a:spcPts val="5"/>
              </a:spcBef>
            </a:pPr>
            <a:r>
              <a:rPr lang="fi-FI" sz="1200">
                <a:latin typeface="Arial"/>
                <a:cs typeface="Arial"/>
              </a:rPr>
              <a:t>Haluamme</a:t>
            </a:r>
            <a:r>
              <a:rPr lang="fi-FI" sz="1200" spc="140">
                <a:latin typeface="Arial"/>
                <a:cs typeface="Arial"/>
              </a:rPr>
              <a:t> </a:t>
            </a:r>
            <a:r>
              <a:rPr lang="fi-FI" sz="1200">
                <a:latin typeface="Arial"/>
                <a:cs typeface="Arial"/>
              </a:rPr>
              <a:t>oppaan</a:t>
            </a:r>
            <a:r>
              <a:rPr lang="fi-FI" sz="1200" spc="114">
                <a:latin typeface="Arial"/>
                <a:cs typeface="Arial"/>
              </a:rPr>
              <a:t> </a:t>
            </a:r>
            <a:r>
              <a:rPr lang="fi-FI" sz="1200">
                <a:latin typeface="Arial"/>
                <a:cs typeface="Arial"/>
              </a:rPr>
              <a:t>avulla</a:t>
            </a:r>
            <a:r>
              <a:rPr lang="fi-FI" sz="1200" spc="110">
                <a:latin typeface="Arial"/>
                <a:cs typeface="Arial"/>
              </a:rPr>
              <a:t> </a:t>
            </a:r>
            <a:r>
              <a:rPr lang="fi-FI" sz="1200">
                <a:latin typeface="Arial"/>
                <a:cs typeface="Arial"/>
              </a:rPr>
              <a:t>levittää</a:t>
            </a:r>
            <a:r>
              <a:rPr lang="fi-FI" sz="1200" spc="140">
                <a:latin typeface="Arial"/>
                <a:cs typeface="Arial"/>
              </a:rPr>
              <a:t> </a:t>
            </a:r>
            <a:r>
              <a:rPr lang="fi-FI" sz="1200">
                <a:latin typeface="Arial"/>
                <a:cs typeface="Arial"/>
              </a:rPr>
              <a:t>hyviä</a:t>
            </a:r>
            <a:r>
              <a:rPr lang="fi-FI" sz="1200" spc="130">
                <a:latin typeface="Arial"/>
                <a:cs typeface="Arial"/>
              </a:rPr>
              <a:t> </a:t>
            </a:r>
            <a:r>
              <a:rPr lang="fi-FI" sz="1200">
                <a:latin typeface="Arial"/>
                <a:cs typeface="Arial"/>
              </a:rPr>
              <a:t>ja</a:t>
            </a:r>
            <a:r>
              <a:rPr lang="fi-FI" sz="1200" spc="90">
                <a:latin typeface="Arial"/>
                <a:cs typeface="Arial"/>
              </a:rPr>
              <a:t> </a:t>
            </a:r>
            <a:r>
              <a:rPr lang="fi-FI" sz="1200">
                <a:latin typeface="Arial"/>
                <a:cs typeface="Arial"/>
              </a:rPr>
              <a:t>toimiviksi</a:t>
            </a:r>
            <a:r>
              <a:rPr lang="fi-FI" sz="1200" spc="130">
                <a:latin typeface="Arial"/>
                <a:cs typeface="Arial"/>
              </a:rPr>
              <a:t> </a:t>
            </a:r>
            <a:r>
              <a:rPr lang="fi-FI" sz="1200">
                <a:latin typeface="Arial"/>
                <a:cs typeface="Arial"/>
              </a:rPr>
              <a:t>todettuja</a:t>
            </a:r>
            <a:r>
              <a:rPr lang="fi-FI" sz="1200" spc="165">
                <a:latin typeface="Arial"/>
                <a:cs typeface="Arial"/>
              </a:rPr>
              <a:t> </a:t>
            </a:r>
            <a:r>
              <a:rPr lang="fi-FI" sz="1200">
                <a:latin typeface="Arial"/>
                <a:cs typeface="Arial"/>
              </a:rPr>
              <a:t>käytäntöjä</a:t>
            </a:r>
            <a:r>
              <a:rPr lang="fi-FI" sz="1200" spc="200">
                <a:latin typeface="Arial"/>
                <a:cs typeface="Arial"/>
              </a:rPr>
              <a:t> </a:t>
            </a:r>
            <a:r>
              <a:rPr lang="fi-FI" sz="1200">
                <a:latin typeface="Arial"/>
                <a:cs typeface="Arial"/>
              </a:rPr>
              <a:t>ja</a:t>
            </a:r>
            <a:r>
              <a:rPr lang="fi-FI" sz="1200" spc="80">
                <a:latin typeface="Arial"/>
                <a:cs typeface="Arial"/>
              </a:rPr>
              <a:t> </a:t>
            </a:r>
            <a:r>
              <a:rPr lang="fi-FI" sz="1200">
                <a:latin typeface="Arial"/>
                <a:cs typeface="Arial"/>
              </a:rPr>
              <a:t>ideoita</a:t>
            </a:r>
            <a:r>
              <a:rPr lang="fi-FI" sz="1200" spc="135">
                <a:latin typeface="Arial"/>
                <a:cs typeface="Arial"/>
              </a:rPr>
              <a:t> </a:t>
            </a:r>
            <a:r>
              <a:rPr lang="fi-FI" sz="1200" spc="-10">
                <a:latin typeface="Arial"/>
                <a:cs typeface="Arial"/>
              </a:rPr>
              <a:t>hyvinvointialueen </a:t>
            </a:r>
            <a:r>
              <a:rPr lang="fi-FI" sz="1200" spc="10">
                <a:latin typeface="Arial"/>
                <a:cs typeface="Arial"/>
              </a:rPr>
              <a:t>asiakkaiden</a:t>
            </a:r>
            <a:r>
              <a:rPr lang="fi-FI" sz="1200" spc="155">
                <a:latin typeface="Arial"/>
                <a:cs typeface="Arial"/>
              </a:rPr>
              <a:t> </a:t>
            </a:r>
            <a:r>
              <a:rPr lang="fi-FI" sz="1200" spc="10">
                <a:latin typeface="Arial"/>
                <a:cs typeface="Arial"/>
              </a:rPr>
              <a:t>ja</a:t>
            </a:r>
            <a:r>
              <a:rPr lang="fi-FI" sz="1200" spc="90">
                <a:latin typeface="Arial"/>
                <a:cs typeface="Arial"/>
              </a:rPr>
              <a:t> </a:t>
            </a:r>
            <a:r>
              <a:rPr lang="fi-FI" sz="1200" spc="10">
                <a:latin typeface="Arial"/>
                <a:cs typeface="Arial"/>
              </a:rPr>
              <a:t>asukkaiden</a:t>
            </a:r>
            <a:r>
              <a:rPr lang="fi-FI" sz="1200" spc="120">
                <a:latin typeface="Arial"/>
                <a:cs typeface="Arial"/>
              </a:rPr>
              <a:t> </a:t>
            </a:r>
            <a:r>
              <a:rPr lang="fi-FI" sz="1200" spc="10">
                <a:latin typeface="Arial"/>
                <a:cs typeface="Arial"/>
              </a:rPr>
              <a:t>hyvinvoinnin</a:t>
            </a:r>
            <a:r>
              <a:rPr lang="fi-FI" sz="1200" spc="170">
                <a:latin typeface="Arial"/>
                <a:cs typeface="Arial"/>
              </a:rPr>
              <a:t> </a:t>
            </a:r>
            <a:r>
              <a:rPr lang="fi-FI" sz="1200" spc="10">
                <a:latin typeface="Arial"/>
                <a:cs typeface="Arial"/>
              </a:rPr>
              <a:t>ja</a:t>
            </a:r>
            <a:r>
              <a:rPr lang="fi-FI" sz="1200" spc="85">
                <a:latin typeface="Arial"/>
                <a:cs typeface="Arial"/>
              </a:rPr>
              <a:t> </a:t>
            </a:r>
            <a:r>
              <a:rPr lang="fi-FI" sz="1200" spc="10">
                <a:latin typeface="Arial"/>
                <a:cs typeface="Arial"/>
              </a:rPr>
              <a:t>turvallisuuden</a:t>
            </a:r>
            <a:r>
              <a:rPr lang="fi-FI" sz="1200" spc="-15">
                <a:latin typeface="Arial"/>
                <a:cs typeface="Arial"/>
              </a:rPr>
              <a:t> </a:t>
            </a:r>
            <a:r>
              <a:rPr lang="fi-FI" sz="1200" spc="10">
                <a:latin typeface="Arial"/>
                <a:cs typeface="Arial"/>
              </a:rPr>
              <a:t>parantamiseksi.</a:t>
            </a:r>
            <a:r>
              <a:rPr lang="fi-FI" sz="1200" spc="5">
                <a:latin typeface="Arial"/>
                <a:cs typeface="Arial"/>
              </a:rPr>
              <a:t> </a:t>
            </a:r>
            <a:r>
              <a:rPr lang="fi-FI" sz="1200" spc="10">
                <a:latin typeface="Arial"/>
                <a:cs typeface="Arial"/>
              </a:rPr>
              <a:t>Tämä</a:t>
            </a:r>
            <a:r>
              <a:rPr lang="fi-FI" sz="1200" spc="130">
                <a:latin typeface="Arial"/>
                <a:cs typeface="Arial"/>
              </a:rPr>
              <a:t> </a:t>
            </a:r>
            <a:r>
              <a:rPr lang="fi-FI" sz="1200" spc="10">
                <a:latin typeface="Arial"/>
                <a:cs typeface="Arial"/>
              </a:rPr>
              <a:t>opas</a:t>
            </a:r>
            <a:r>
              <a:rPr lang="fi-FI" sz="1200" spc="80">
                <a:latin typeface="Arial"/>
                <a:cs typeface="Arial"/>
              </a:rPr>
              <a:t> </a:t>
            </a:r>
            <a:r>
              <a:rPr lang="fi-FI" sz="1200" spc="-10">
                <a:latin typeface="Arial"/>
                <a:cs typeface="Arial"/>
              </a:rPr>
              <a:t>koostuu</a:t>
            </a:r>
            <a:r>
              <a:rPr lang="fi-FI" sz="1200" spc="500">
                <a:latin typeface="Arial"/>
                <a:cs typeface="Arial"/>
              </a:rPr>
              <a:t> </a:t>
            </a:r>
            <a:r>
              <a:rPr lang="fi-FI" sz="1200" spc="10">
                <a:latin typeface="Arial"/>
                <a:cs typeface="Arial"/>
              </a:rPr>
              <a:t>useista</a:t>
            </a:r>
            <a:r>
              <a:rPr lang="fi-FI" sz="1200" spc="125">
                <a:latin typeface="Arial"/>
                <a:cs typeface="Arial"/>
              </a:rPr>
              <a:t> </a:t>
            </a:r>
            <a:r>
              <a:rPr lang="fi-FI" sz="1200" spc="10">
                <a:latin typeface="Arial"/>
                <a:cs typeface="Arial"/>
              </a:rPr>
              <a:t>eri</a:t>
            </a:r>
            <a:r>
              <a:rPr lang="fi-FI" sz="1200" spc="25">
                <a:latin typeface="Arial"/>
                <a:cs typeface="Arial"/>
              </a:rPr>
              <a:t> </a:t>
            </a:r>
            <a:r>
              <a:rPr lang="fi-FI" sz="1200" spc="10">
                <a:latin typeface="Arial"/>
                <a:cs typeface="Arial"/>
              </a:rPr>
              <a:t>tietokorteista.</a:t>
            </a:r>
            <a:r>
              <a:rPr lang="fi-FI" sz="1200" spc="35">
                <a:latin typeface="Arial"/>
                <a:cs typeface="Arial"/>
              </a:rPr>
              <a:t> </a:t>
            </a:r>
            <a:r>
              <a:rPr lang="fi-FI" sz="1200" spc="10">
                <a:latin typeface="Arial"/>
                <a:cs typeface="Arial"/>
              </a:rPr>
              <a:t>Voit</a:t>
            </a:r>
            <a:r>
              <a:rPr lang="fi-FI" sz="1200" spc="75">
                <a:latin typeface="Arial"/>
                <a:cs typeface="Arial"/>
              </a:rPr>
              <a:t> </a:t>
            </a:r>
            <a:r>
              <a:rPr lang="fi-FI" sz="1200" spc="10">
                <a:latin typeface="Arial"/>
                <a:cs typeface="Arial"/>
              </a:rPr>
              <a:t>lukea</a:t>
            </a:r>
            <a:r>
              <a:rPr lang="fi-FI" sz="1200" spc="110">
                <a:latin typeface="Arial"/>
                <a:cs typeface="Arial"/>
              </a:rPr>
              <a:t> </a:t>
            </a:r>
            <a:r>
              <a:rPr lang="fi-FI" sz="1200" spc="10">
                <a:latin typeface="Arial"/>
                <a:cs typeface="Arial"/>
              </a:rPr>
              <a:t>oppaan</a:t>
            </a:r>
            <a:r>
              <a:rPr lang="fi-FI" sz="1200" spc="75">
                <a:latin typeface="Arial"/>
                <a:cs typeface="Arial"/>
              </a:rPr>
              <a:t> </a:t>
            </a:r>
            <a:r>
              <a:rPr lang="fi-FI" sz="1200" spc="10">
                <a:latin typeface="Arial"/>
                <a:cs typeface="Arial"/>
              </a:rPr>
              <a:t>kokonaisuudessaan</a:t>
            </a:r>
            <a:r>
              <a:rPr lang="fi-FI" sz="1200" spc="-45">
                <a:latin typeface="Arial"/>
                <a:cs typeface="Arial"/>
              </a:rPr>
              <a:t> </a:t>
            </a:r>
            <a:r>
              <a:rPr lang="fi-FI" sz="1200" spc="10">
                <a:latin typeface="Arial"/>
                <a:cs typeface="Arial"/>
              </a:rPr>
              <a:t>tai</a:t>
            </a:r>
            <a:r>
              <a:rPr lang="fi-FI" sz="1200" spc="50">
                <a:latin typeface="Arial"/>
                <a:cs typeface="Arial"/>
              </a:rPr>
              <a:t> </a:t>
            </a:r>
            <a:r>
              <a:rPr lang="fi-FI" sz="1200" spc="10">
                <a:latin typeface="Arial"/>
                <a:cs typeface="Arial"/>
              </a:rPr>
              <a:t>etsiä</a:t>
            </a:r>
            <a:r>
              <a:rPr lang="fi-FI" sz="1200" spc="100">
                <a:latin typeface="Arial"/>
                <a:cs typeface="Arial"/>
              </a:rPr>
              <a:t> </a:t>
            </a:r>
            <a:r>
              <a:rPr lang="fi-FI" sz="1200" spc="10">
                <a:latin typeface="Arial"/>
                <a:cs typeface="Arial"/>
              </a:rPr>
              <a:t>sieltä</a:t>
            </a:r>
            <a:r>
              <a:rPr lang="fi-FI" sz="1200" spc="80">
                <a:latin typeface="Arial"/>
                <a:cs typeface="Arial"/>
              </a:rPr>
              <a:t> </a:t>
            </a:r>
            <a:r>
              <a:rPr lang="fi-FI" sz="1200" spc="10">
                <a:latin typeface="Arial"/>
                <a:cs typeface="Arial"/>
              </a:rPr>
              <a:t>juuri</a:t>
            </a:r>
            <a:r>
              <a:rPr lang="fi-FI" sz="1200" spc="75">
                <a:latin typeface="Arial"/>
                <a:cs typeface="Arial"/>
              </a:rPr>
              <a:t> </a:t>
            </a:r>
            <a:r>
              <a:rPr lang="fi-FI" sz="1200" spc="10">
                <a:latin typeface="Arial"/>
                <a:cs typeface="Arial"/>
              </a:rPr>
              <a:t>sinun</a:t>
            </a:r>
            <a:r>
              <a:rPr lang="fi-FI" sz="1200" spc="55">
                <a:latin typeface="Arial"/>
                <a:cs typeface="Arial"/>
              </a:rPr>
              <a:t> </a:t>
            </a:r>
            <a:r>
              <a:rPr lang="fi-FI" sz="1200" spc="-10">
                <a:latin typeface="Arial"/>
                <a:cs typeface="Arial"/>
              </a:rPr>
              <a:t>tarpeisiisi </a:t>
            </a:r>
            <a:r>
              <a:rPr lang="fi-FI" sz="1200">
                <a:latin typeface="Arial"/>
                <a:cs typeface="Arial"/>
              </a:rPr>
              <a:t>sopivan</a:t>
            </a:r>
            <a:r>
              <a:rPr lang="fi-FI" sz="1200" spc="114">
                <a:latin typeface="Arial"/>
                <a:cs typeface="Arial"/>
              </a:rPr>
              <a:t> </a:t>
            </a:r>
            <a:r>
              <a:rPr lang="fi-FI" sz="1200">
                <a:latin typeface="Arial"/>
                <a:cs typeface="Arial"/>
              </a:rPr>
              <a:t>tietokortin</a:t>
            </a:r>
            <a:r>
              <a:rPr lang="fi-FI" sz="1200" spc="175">
                <a:latin typeface="Arial"/>
                <a:cs typeface="Arial"/>
              </a:rPr>
              <a:t> </a:t>
            </a:r>
            <a:r>
              <a:rPr lang="fi-FI" sz="1200">
                <a:latin typeface="Arial"/>
                <a:cs typeface="Arial"/>
              </a:rPr>
              <a:t>ja</a:t>
            </a:r>
            <a:r>
              <a:rPr lang="fi-FI" sz="1200" spc="100">
                <a:latin typeface="Arial"/>
                <a:cs typeface="Arial"/>
              </a:rPr>
              <a:t> </a:t>
            </a:r>
            <a:r>
              <a:rPr lang="fi-FI" sz="1200">
                <a:latin typeface="Arial"/>
                <a:cs typeface="Arial"/>
              </a:rPr>
              <a:t>tulostaa</a:t>
            </a:r>
            <a:r>
              <a:rPr lang="fi-FI" sz="1200" spc="190">
                <a:latin typeface="Arial"/>
                <a:cs typeface="Arial"/>
              </a:rPr>
              <a:t> </a:t>
            </a:r>
            <a:r>
              <a:rPr lang="fi-FI" sz="1200">
                <a:latin typeface="Arial"/>
                <a:cs typeface="Arial"/>
              </a:rPr>
              <a:t>sen</a:t>
            </a:r>
            <a:r>
              <a:rPr lang="fi-FI" sz="1200" spc="75">
                <a:latin typeface="Arial"/>
                <a:cs typeface="Arial"/>
              </a:rPr>
              <a:t> </a:t>
            </a:r>
            <a:r>
              <a:rPr lang="fi-FI" sz="1200">
                <a:latin typeface="Arial"/>
                <a:cs typeface="Arial"/>
              </a:rPr>
              <a:t>vaikkapa</a:t>
            </a:r>
            <a:r>
              <a:rPr lang="fi-FI" sz="1200" spc="200">
                <a:latin typeface="Arial"/>
                <a:cs typeface="Arial"/>
              </a:rPr>
              <a:t> </a:t>
            </a:r>
            <a:r>
              <a:rPr lang="fi-FI" sz="1200">
                <a:latin typeface="Arial"/>
                <a:cs typeface="Arial"/>
              </a:rPr>
              <a:t>työhuoneesi</a:t>
            </a:r>
            <a:r>
              <a:rPr lang="fi-FI" sz="1200" spc="170">
                <a:latin typeface="Arial"/>
                <a:cs typeface="Arial"/>
              </a:rPr>
              <a:t> </a:t>
            </a:r>
            <a:r>
              <a:rPr lang="fi-FI" sz="1200">
                <a:latin typeface="Arial"/>
                <a:cs typeface="Arial"/>
              </a:rPr>
              <a:t>seinälle.</a:t>
            </a:r>
            <a:r>
              <a:rPr lang="fi-FI" sz="1200" spc="145">
                <a:latin typeface="Arial"/>
                <a:cs typeface="Arial"/>
              </a:rPr>
              <a:t> </a:t>
            </a:r>
            <a:r>
              <a:rPr lang="fi-FI" sz="1200">
                <a:latin typeface="Arial"/>
                <a:cs typeface="Arial"/>
              </a:rPr>
              <a:t>Useaan</a:t>
            </a:r>
            <a:r>
              <a:rPr lang="fi-FI" sz="1200" spc="110">
                <a:latin typeface="Arial"/>
                <a:cs typeface="Arial"/>
              </a:rPr>
              <a:t> </a:t>
            </a:r>
            <a:r>
              <a:rPr lang="fi-FI" sz="1200">
                <a:latin typeface="Arial"/>
                <a:cs typeface="Arial"/>
              </a:rPr>
              <a:t>korttiin</a:t>
            </a:r>
            <a:r>
              <a:rPr lang="fi-FI" sz="1200" spc="100">
                <a:latin typeface="Arial"/>
                <a:cs typeface="Arial"/>
              </a:rPr>
              <a:t> </a:t>
            </a:r>
            <a:r>
              <a:rPr lang="fi-FI" sz="1200">
                <a:latin typeface="Arial"/>
                <a:cs typeface="Arial"/>
              </a:rPr>
              <a:t>on</a:t>
            </a:r>
            <a:r>
              <a:rPr lang="fi-FI" sz="1200" spc="45">
                <a:latin typeface="Arial"/>
                <a:cs typeface="Arial"/>
              </a:rPr>
              <a:t> </a:t>
            </a:r>
            <a:r>
              <a:rPr lang="fi-FI" sz="1200" spc="-10">
                <a:latin typeface="Arial"/>
                <a:cs typeface="Arial"/>
              </a:rPr>
              <a:t>kerätty </a:t>
            </a:r>
            <a:r>
              <a:rPr lang="fi-FI" sz="1200">
                <a:latin typeface="Arial"/>
                <a:cs typeface="Arial"/>
              </a:rPr>
              <a:t>tsekkauslista</a:t>
            </a:r>
            <a:r>
              <a:rPr lang="fi-FI" sz="1200" spc="295">
                <a:latin typeface="Arial"/>
                <a:cs typeface="Arial"/>
              </a:rPr>
              <a:t> </a:t>
            </a:r>
            <a:r>
              <a:rPr lang="fi-FI" sz="1200">
                <a:latin typeface="Arial"/>
                <a:cs typeface="Arial"/>
              </a:rPr>
              <a:t>osallisuuden</a:t>
            </a:r>
            <a:r>
              <a:rPr lang="fi-FI" sz="1200" spc="204">
                <a:latin typeface="Arial"/>
                <a:cs typeface="Arial"/>
              </a:rPr>
              <a:t> </a:t>
            </a:r>
            <a:r>
              <a:rPr lang="fi-FI" sz="1200">
                <a:latin typeface="Arial"/>
                <a:cs typeface="Arial"/>
              </a:rPr>
              <a:t>edistämisen</a:t>
            </a:r>
            <a:r>
              <a:rPr lang="fi-FI" sz="1200" spc="185">
                <a:latin typeface="Arial"/>
                <a:cs typeface="Arial"/>
              </a:rPr>
              <a:t> </a:t>
            </a:r>
            <a:r>
              <a:rPr lang="fi-FI" sz="1200">
                <a:latin typeface="Arial"/>
                <a:cs typeface="Arial"/>
              </a:rPr>
              <a:t>ja</a:t>
            </a:r>
            <a:r>
              <a:rPr lang="fi-FI" sz="1200" spc="125">
                <a:latin typeface="Arial"/>
                <a:cs typeface="Arial"/>
              </a:rPr>
              <a:t> </a:t>
            </a:r>
            <a:r>
              <a:rPr lang="fi-FI" sz="1200">
                <a:latin typeface="Arial"/>
                <a:cs typeface="Arial"/>
              </a:rPr>
              <a:t>toiminnan aloittamisen</a:t>
            </a:r>
            <a:r>
              <a:rPr lang="fi-FI" sz="1200" spc="165">
                <a:latin typeface="Arial"/>
                <a:cs typeface="Arial"/>
              </a:rPr>
              <a:t> h</a:t>
            </a:r>
            <a:r>
              <a:rPr lang="fi-FI" sz="1200" spc="-10">
                <a:latin typeface="Arial"/>
                <a:cs typeface="Arial"/>
              </a:rPr>
              <a:t>elpottamiseksi.</a:t>
            </a:r>
          </a:p>
          <a:p>
            <a:pPr marL="13335" marR="5080" algn="l">
              <a:lnSpc>
                <a:spcPct val="119700"/>
              </a:lnSpc>
              <a:spcBef>
                <a:spcPts val="5"/>
              </a:spcBef>
            </a:pPr>
            <a:endParaRPr lang="fi-FI" sz="1200" spc="-10">
              <a:latin typeface="Arial"/>
              <a:cs typeface="Arial"/>
            </a:endParaRPr>
          </a:p>
          <a:p>
            <a:pPr marL="13335" marR="5080" algn="l">
              <a:lnSpc>
                <a:spcPct val="119700"/>
              </a:lnSpc>
              <a:spcBef>
                <a:spcPts val="5"/>
              </a:spcBef>
            </a:pPr>
            <a:r>
              <a:rPr lang="fi-FI" sz="1200" b="0" i="0">
                <a:solidFill>
                  <a:srgbClr val="000000"/>
                </a:solidFill>
                <a:effectLst/>
              </a:rPr>
              <a:t>Kuten keinot ja menetelmät osallisuuden lisäämiseksi, myös tämä opas elää ja päivittyy koko ajan. Ole rohkeasti yhteydessä, mikäli haluat jakaa oman toimintasi hyväksi koettuja keinoja ja menetelmiä myös muiden luettavaksi ja kokeiltavaksi! Tehdään yhdessä uusi tietokortti ja lisätään se oppaaseen.</a:t>
            </a:r>
            <a:endParaRPr lang="fi-FI" sz="1200">
              <a:latin typeface="Arial"/>
              <a:cs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6925" y="-138322"/>
            <a:ext cx="1541272" cy="10957703"/>
            <a:chOff x="0" y="0"/>
            <a:chExt cx="764621" cy="5436091"/>
          </a:xfrm>
        </p:grpSpPr>
        <p:sp>
          <p:nvSpPr>
            <p:cNvPr id="3" name="Freeform 3"/>
            <p:cNvSpPr/>
            <p:nvPr/>
          </p:nvSpPr>
          <p:spPr>
            <a:xfrm>
              <a:off x="0" y="0"/>
              <a:ext cx="764621" cy="5436091"/>
            </a:xfrm>
            <a:custGeom>
              <a:avLst/>
              <a:gdLst/>
              <a:ahLst/>
              <a:cxnLst/>
              <a:rect l="l" t="t" r="r" b="b"/>
              <a:pathLst>
                <a:path w="764621" h="5436091">
                  <a:moveTo>
                    <a:pt x="0" y="0"/>
                  </a:moveTo>
                  <a:lnTo>
                    <a:pt x="764621" y="0"/>
                  </a:lnTo>
                  <a:lnTo>
                    <a:pt x="764621" y="5436091"/>
                  </a:lnTo>
                  <a:lnTo>
                    <a:pt x="0" y="5436091"/>
                  </a:lnTo>
                  <a:close/>
                </a:path>
              </a:pathLst>
            </a:custGeom>
            <a:solidFill>
              <a:srgbClr val="394B85"/>
            </a:solidFill>
          </p:spPr>
          <p:txBody>
            <a:bodyPr/>
            <a:lstStyle/>
            <a:p>
              <a:endParaRPr lang="fi-FI"/>
            </a:p>
          </p:txBody>
        </p:sp>
      </p:grpSp>
      <p:sp>
        <p:nvSpPr>
          <p:cNvPr id="4" name="AutoShape 4"/>
          <p:cNvSpPr/>
          <p:nvPr/>
        </p:nvSpPr>
        <p:spPr>
          <a:xfrm>
            <a:off x="1542844" y="9824037"/>
            <a:ext cx="4251744" cy="0"/>
          </a:xfrm>
          <a:prstGeom prst="line">
            <a:avLst/>
          </a:prstGeom>
          <a:ln w="9525" cap="rnd">
            <a:solidFill>
              <a:srgbClr val="325A73"/>
            </a:solidFill>
            <a:prstDash val="solid"/>
            <a:headEnd type="none" w="sm" len="sm"/>
            <a:tailEnd type="none" w="sm" len="sm"/>
          </a:ln>
        </p:spPr>
        <p:txBody>
          <a:bodyPr/>
          <a:lstStyle/>
          <a:p>
            <a:endParaRPr lang="fi-FI"/>
          </a:p>
        </p:txBody>
      </p:sp>
      <p:sp>
        <p:nvSpPr>
          <p:cNvPr id="5" name="Freeform 5"/>
          <p:cNvSpPr/>
          <p:nvPr/>
        </p:nvSpPr>
        <p:spPr>
          <a:xfrm>
            <a:off x="4917280" y="8302757"/>
            <a:ext cx="2443963" cy="2138468"/>
          </a:xfrm>
          <a:custGeom>
            <a:avLst/>
            <a:gdLst/>
            <a:ahLst/>
            <a:cxnLst/>
            <a:rect l="l" t="t" r="r" b="b"/>
            <a:pathLst>
              <a:path w="2442513" h="2137199">
                <a:moveTo>
                  <a:pt x="0" y="0"/>
                </a:moveTo>
                <a:lnTo>
                  <a:pt x="2442512" y="0"/>
                </a:lnTo>
                <a:lnTo>
                  <a:pt x="2442512" y="2137199"/>
                </a:lnTo>
                <a:lnTo>
                  <a:pt x="0" y="2137199"/>
                </a:lnTo>
                <a:lnTo>
                  <a:pt x="0" y="0"/>
                </a:lnTo>
                <a:close/>
              </a:path>
            </a:pathLst>
          </a:custGeom>
          <a:blipFill>
            <a:blip r:embed="rId2"/>
            <a:stretch>
              <a:fillRect/>
            </a:stretch>
          </a:blipFill>
        </p:spPr>
        <p:txBody>
          <a:bodyPr/>
          <a:lstStyle/>
          <a:p>
            <a:endParaRPr lang="fi-FI"/>
          </a:p>
        </p:txBody>
      </p:sp>
      <p:sp>
        <p:nvSpPr>
          <p:cNvPr id="6" name="TextBox 6"/>
          <p:cNvSpPr txBox="1"/>
          <p:nvPr/>
        </p:nvSpPr>
        <p:spPr>
          <a:xfrm>
            <a:off x="1998437" y="4898453"/>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Asiakaspalaute</a:t>
            </a:r>
          </a:p>
        </p:txBody>
      </p:sp>
      <p:sp>
        <p:nvSpPr>
          <p:cNvPr id="7" name="TextBox 7"/>
          <p:cNvSpPr txBox="1"/>
          <p:nvPr/>
        </p:nvSpPr>
        <p:spPr>
          <a:xfrm>
            <a:off x="1998440" y="1504089"/>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Osallisuus  </a:t>
            </a:r>
          </a:p>
        </p:txBody>
      </p:sp>
      <p:sp>
        <p:nvSpPr>
          <p:cNvPr id="8" name="TextBox 8"/>
          <p:cNvSpPr txBox="1"/>
          <p:nvPr/>
        </p:nvSpPr>
        <p:spPr>
          <a:xfrm>
            <a:off x="1998440" y="1973287"/>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Asiakasosallisuus</a:t>
            </a:r>
          </a:p>
        </p:txBody>
      </p:sp>
      <p:sp>
        <p:nvSpPr>
          <p:cNvPr id="9" name="TextBox 9"/>
          <p:cNvSpPr txBox="1"/>
          <p:nvPr/>
        </p:nvSpPr>
        <p:spPr>
          <a:xfrm>
            <a:off x="1998440" y="2380148"/>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Asukasosallisuus</a:t>
            </a:r>
          </a:p>
        </p:txBody>
      </p:sp>
      <p:sp>
        <p:nvSpPr>
          <p:cNvPr id="10" name="TextBox 10"/>
          <p:cNvSpPr txBox="1"/>
          <p:nvPr/>
        </p:nvSpPr>
        <p:spPr>
          <a:xfrm>
            <a:off x="1998439" y="2779996"/>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Itsemääräämisoikeus</a:t>
            </a:r>
          </a:p>
        </p:txBody>
      </p:sp>
      <p:sp>
        <p:nvSpPr>
          <p:cNvPr id="11" name="TextBox 11"/>
          <p:cNvSpPr txBox="1"/>
          <p:nvPr/>
        </p:nvSpPr>
        <p:spPr>
          <a:xfrm>
            <a:off x="1998438" y="3165622"/>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Lapsen osallisuuden laatukriteerit</a:t>
            </a:r>
          </a:p>
        </p:txBody>
      </p:sp>
      <p:sp>
        <p:nvSpPr>
          <p:cNvPr id="12" name="TextBox 12"/>
          <p:cNvSpPr txBox="1"/>
          <p:nvPr/>
        </p:nvSpPr>
        <p:spPr>
          <a:xfrm>
            <a:off x="1998436" y="5307540"/>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Osallisuutta tukeva kirjaaminen</a:t>
            </a:r>
          </a:p>
        </p:txBody>
      </p:sp>
      <p:sp>
        <p:nvSpPr>
          <p:cNvPr id="13" name="TextBox 13"/>
          <p:cNvSpPr txBox="1"/>
          <p:nvPr/>
        </p:nvSpPr>
        <p:spPr>
          <a:xfrm>
            <a:off x="1998437" y="4478940"/>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Kokemustiedon kerääminen</a:t>
            </a:r>
          </a:p>
        </p:txBody>
      </p:sp>
      <p:sp>
        <p:nvSpPr>
          <p:cNvPr id="14" name="TextBox 14"/>
          <p:cNvSpPr txBox="1"/>
          <p:nvPr/>
        </p:nvSpPr>
        <p:spPr>
          <a:xfrm>
            <a:off x="1998438" y="3614256"/>
            <a:ext cx="5202090" cy="817375"/>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Osallisuuden kokemuksen mittaaminen ja vahvistaminen</a:t>
            </a:r>
          </a:p>
        </p:txBody>
      </p:sp>
      <p:sp>
        <p:nvSpPr>
          <p:cNvPr id="15" name="TextBox 15"/>
          <p:cNvSpPr txBox="1"/>
          <p:nvPr/>
        </p:nvSpPr>
        <p:spPr>
          <a:xfrm>
            <a:off x="2028859" y="5698149"/>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Kokemusosaajat</a:t>
            </a:r>
          </a:p>
        </p:txBody>
      </p:sp>
      <p:sp>
        <p:nvSpPr>
          <p:cNvPr id="16" name="TextBox 16"/>
          <p:cNvSpPr txBox="1"/>
          <p:nvPr/>
        </p:nvSpPr>
        <p:spPr>
          <a:xfrm>
            <a:off x="2028858" y="6079248"/>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OLKA Lahti</a:t>
            </a:r>
          </a:p>
        </p:txBody>
      </p:sp>
      <p:sp>
        <p:nvSpPr>
          <p:cNvPr id="17" name="TextBox 17"/>
          <p:cNvSpPr txBox="1"/>
          <p:nvPr/>
        </p:nvSpPr>
        <p:spPr>
          <a:xfrm>
            <a:off x="1424347" y="464207"/>
            <a:ext cx="5818398" cy="668400"/>
          </a:xfrm>
          <a:prstGeom prst="rect">
            <a:avLst/>
          </a:prstGeom>
        </p:spPr>
        <p:txBody>
          <a:bodyPr lIns="0" tIns="0" rIns="0" bIns="0" rtlCol="0" anchor="t">
            <a:spAutoFit/>
          </a:bodyPr>
          <a:lstStyle/>
          <a:p>
            <a:pPr algn="l">
              <a:lnSpc>
                <a:spcPts val="5743"/>
              </a:lnSpc>
            </a:pPr>
            <a:r>
              <a:rPr lang="en-US" sz="4102">
                <a:solidFill>
                  <a:srgbClr val="000000"/>
                </a:solidFill>
                <a:latin typeface="Arial"/>
                <a:ea typeface="Arial"/>
                <a:cs typeface="Arial"/>
                <a:sym typeface="Arial"/>
              </a:rPr>
              <a:t>TUTUSTU SISÄLTÖÖN</a:t>
            </a:r>
          </a:p>
        </p:txBody>
      </p:sp>
      <p:sp>
        <p:nvSpPr>
          <p:cNvPr id="18" name="TextBox 18"/>
          <p:cNvSpPr txBox="1"/>
          <p:nvPr/>
        </p:nvSpPr>
        <p:spPr>
          <a:xfrm>
            <a:off x="1998434" y="6408843"/>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Asiakasraati</a:t>
            </a:r>
          </a:p>
        </p:txBody>
      </p:sp>
      <p:sp>
        <p:nvSpPr>
          <p:cNvPr id="19" name="TextBox 19"/>
          <p:cNvSpPr txBox="1"/>
          <p:nvPr/>
        </p:nvSpPr>
        <p:spPr>
          <a:xfrm>
            <a:off x="1997613" y="7108118"/>
            <a:ext cx="4297273" cy="816890"/>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Asiakastilaisuus</a:t>
            </a:r>
          </a:p>
          <a:p>
            <a:pPr algn="l">
              <a:lnSpc>
                <a:spcPts val="3433"/>
              </a:lnSpc>
            </a:pPr>
            <a:endParaRPr lang="en-US" sz="1845">
              <a:solidFill>
                <a:srgbClr val="000000"/>
              </a:solidFill>
              <a:latin typeface="Arial"/>
              <a:ea typeface="Arial"/>
              <a:cs typeface="Arial"/>
              <a:sym typeface="Arial"/>
            </a:endParaRPr>
          </a:p>
        </p:txBody>
      </p:sp>
      <p:sp>
        <p:nvSpPr>
          <p:cNvPr id="20" name="TextBox 20"/>
          <p:cNvSpPr txBox="1"/>
          <p:nvPr/>
        </p:nvSpPr>
        <p:spPr>
          <a:xfrm>
            <a:off x="1997615" y="6778523"/>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Asukaskokous</a:t>
            </a:r>
          </a:p>
        </p:txBody>
      </p:sp>
      <p:sp>
        <p:nvSpPr>
          <p:cNvPr id="21" name="TextBox 21"/>
          <p:cNvSpPr txBox="1"/>
          <p:nvPr/>
        </p:nvSpPr>
        <p:spPr>
          <a:xfrm>
            <a:off x="1998435" y="9250216"/>
            <a:ext cx="4297273" cy="381099"/>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LEAN</a:t>
            </a:r>
          </a:p>
        </p:txBody>
      </p:sp>
      <p:sp>
        <p:nvSpPr>
          <p:cNvPr id="22" name="TextBox 22"/>
          <p:cNvSpPr txBox="1"/>
          <p:nvPr/>
        </p:nvSpPr>
        <p:spPr>
          <a:xfrm>
            <a:off x="1997613" y="7497776"/>
            <a:ext cx="4297273" cy="1688924"/>
          </a:xfrm>
          <a:prstGeom prst="rect">
            <a:avLst/>
          </a:prstGeom>
        </p:spPr>
        <p:txBody>
          <a:bodyPr lIns="0" tIns="0" rIns="0" bIns="0" rtlCol="0" anchor="t">
            <a:spAutoFit/>
          </a:bodyPr>
          <a:lstStyle/>
          <a:p>
            <a:pPr algn="l">
              <a:lnSpc>
                <a:spcPts val="3433"/>
              </a:lnSpc>
            </a:pPr>
            <a:r>
              <a:rPr lang="en-US" sz="1845">
                <a:solidFill>
                  <a:srgbClr val="000000"/>
                </a:solidFill>
                <a:latin typeface="Arial"/>
                <a:ea typeface="Arial"/>
                <a:cs typeface="Arial"/>
                <a:sym typeface="Arial"/>
              </a:rPr>
              <a:t>Kohtaamisen kahvila</a:t>
            </a:r>
          </a:p>
          <a:p>
            <a:pPr algn="l">
              <a:lnSpc>
                <a:spcPts val="3433"/>
              </a:lnSpc>
            </a:pPr>
            <a:r>
              <a:rPr lang="en-US" sz="1800"/>
              <a:t>Pikapalaute kohtaamisen ja kuulluksi tulemisen kokemuksesta</a:t>
            </a:r>
            <a:endParaRPr lang="en-US" sz="1845">
              <a:solidFill>
                <a:srgbClr val="000000"/>
              </a:solidFill>
              <a:latin typeface="Arial"/>
              <a:ea typeface="Arial"/>
              <a:cs typeface="Arial"/>
              <a:sym typeface="Arial"/>
            </a:endParaRPr>
          </a:p>
          <a:p>
            <a:pPr algn="l">
              <a:lnSpc>
                <a:spcPts val="3433"/>
              </a:lnSpc>
            </a:pPr>
            <a:r>
              <a:rPr lang="en-US" sz="1845">
                <a:solidFill>
                  <a:srgbClr val="000000"/>
                </a:solidFill>
                <a:latin typeface="Arial"/>
                <a:ea typeface="Arial"/>
                <a:cs typeface="Arial"/>
                <a:sym typeface="Arial"/>
              </a:rPr>
              <a:t>Yhteiskehittäminen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28698" y="3300680"/>
            <a:ext cx="1277650" cy="1277650"/>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E72D"/>
            </a:solidFill>
          </p:spPr>
          <p:txBody>
            <a:bodyPr/>
            <a:lstStyle/>
            <a:p>
              <a:endParaRPr lang="fi-FI"/>
            </a:p>
          </p:txBody>
        </p:sp>
        <p:sp>
          <p:nvSpPr>
            <p:cNvPr id="4" name="TextBox 4"/>
            <p:cNvSpPr txBox="1"/>
            <p:nvPr/>
          </p:nvSpPr>
          <p:spPr>
            <a:xfrm>
              <a:off x="76200" y="66675"/>
              <a:ext cx="660400" cy="669925"/>
            </a:xfrm>
            <a:prstGeom prst="rect">
              <a:avLst/>
            </a:prstGeom>
          </p:spPr>
          <p:txBody>
            <a:bodyPr lIns="27280" tIns="27280" rIns="27280" bIns="2728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052"/>
                </a:lnSpc>
                <a:spcBef>
                  <a:spcPct val="0"/>
                </a:spcBef>
              </a:pPr>
              <a:endParaRPr sz="1803"/>
            </a:p>
          </p:txBody>
        </p:sp>
      </p:grpSp>
      <p:grpSp>
        <p:nvGrpSpPr>
          <p:cNvPr id="5" name="Group 5"/>
          <p:cNvGrpSpPr/>
          <p:nvPr/>
        </p:nvGrpSpPr>
        <p:grpSpPr>
          <a:xfrm>
            <a:off x="700864" y="5109928"/>
            <a:ext cx="1277650" cy="1277650"/>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E72D"/>
            </a:solidFill>
          </p:spPr>
          <p:txBody>
            <a:bodyPr/>
            <a:lstStyle/>
            <a:p>
              <a:endParaRPr lang="fi-FI"/>
            </a:p>
          </p:txBody>
        </p:sp>
        <p:sp>
          <p:nvSpPr>
            <p:cNvPr id="7" name="TextBox 7"/>
            <p:cNvSpPr txBox="1"/>
            <p:nvPr/>
          </p:nvSpPr>
          <p:spPr>
            <a:xfrm>
              <a:off x="76200" y="66675"/>
              <a:ext cx="660400" cy="669925"/>
            </a:xfrm>
            <a:prstGeom prst="rect">
              <a:avLst/>
            </a:prstGeom>
          </p:spPr>
          <p:txBody>
            <a:bodyPr lIns="27280" tIns="27280" rIns="27280" bIns="2728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052"/>
                </a:lnSpc>
                <a:spcBef>
                  <a:spcPct val="0"/>
                </a:spcBef>
              </a:pPr>
              <a:endParaRPr sz="1803"/>
            </a:p>
          </p:txBody>
        </p:sp>
      </p:grpSp>
      <p:grpSp>
        <p:nvGrpSpPr>
          <p:cNvPr id="8" name="Group 8"/>
          <p:cNvGrpSpPr/>
          <p:nvPr/>
        </p:nvGrpSpPr>
        <p:grpSpPr>
          <a:xfrm>
            <a:off x="716303" y="6974115"/>
            <a:ext cx="1277650" cy="1277650"/>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E72D"/>
            </a:solidFill>
          </p:spPr>
          <p:txBody>
            <a:bodyPr/>
            <a:lstStyle/>
            <a:p>
              <a:endParaRPr lang="fi-FI"/>
            </a:p>
          </p:txBody>
        </p:sp>
        <p:sp>
          <p:nvSpPr>
            <p:cNvPr id="10" name="TextBox 10"/>
            <p:cNvSpPr txBox="1"/>
            <p:nvPr/>
          </p:nvSpPr>
          <p:spPr>
            <a:xfrm>
              <a:off x="76200" y="66675"/>
              <a:ext cx="660400" cy="669925"/>
            </a:xfrm>
            <a:prstGeom prst="rect">
              <a:avLst/>
            </a:prstGeom>
          </p:spPr>
          <p:txBody>
            <a:bodyPr lIns="27280" tIns="27280" rIns="27280" bIns="2728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052"/>
                </a:lnSpc>
                <a:spcBef>
                  <a:spcPct val="0"/>
                </a:spcBef>
              </a:pPr>
              <a:endParaRPr sz="1803"/>
            </a:p>
          </p:txBody>
        </p:sp>
      </p:grpSp>
      <p:grpSp>
        <p:nvGrpSpPr>
          <p:cNvPr id="11" name="Group 11"/>
          <p:cNvGrpSpPr/>
          <p:nvPr/>
        </p:nvGrpSpPr>
        <p:grpSpPr>
          <a:xfrm>
            <a:off x="1329919" y="2977316"/>
            <a:ext cx="840356" cy="1902960"/>
            <a:chOff x="0" y="0"/>
            <a:chExt cx="1119810" cy="2535776"/>
          </a:xfrm>
        </p:grpSpPr>
        <p:sp>
          <p:nvSpPr>
            <p:cNvPr id="12" name="Freeform 12"/>
            <p:cNvSpPr/>
            <p:nvPr/>
          </p:nvSpPr>
          <p:spPr>
            <a:xfrm rot="-10800000">
              <a:off x="0" y="1267888"/>
              <a:ext cx="1119810" cy="1267888"/>
            </a:xfrm>
            <a:custGeom>
              <a:avLst/>
              <a:gdLst/>
              <a:ahLst/>
              <a:cxnLst/>
              <a:rect l="l" t="t" r="r" b="b"/>
              <a:pathLst>
                <a:path w="1119810" h="1267888">
                  <a:moveTo>
                    <a:pt x="0" y="0"/>
                  </a:moveTo>
                  <a:lnTo>
                    <a:pt x="1119810" y="0"/>
                  </a:lnTo>
                  <a:lnTo>
                    <a:pt x="1119810" y="1267887"/>
                  </a:lnTo>
                  <a:lnTo>
                    <a:pt x="0" y="1267887"/>
                  </a:lnTo>
                  <a:lnTo>
                    <a:pt x="0" y="0"/>
                  </a:lnTo>
                  <a:close/>
                </a:path>
              </a:pathLst>
            </a:custGeom>
            <a:blipFill>
              <a:blip r:embed="rId2">
                <a:extLst>
                  <a:ext uri="{96DAC541-7B7A-43D3-8B79-37D633B846F1}">
                    <asvg:svgBlip xmlns:asvg="http://schemas.microsoft.com/office/drawing/2016/SVG/main" r:embed="rId3"/>
                  </a:ext>
                </a:extLst>
              </a:blip>
              <a:stretch>
                <a:fillRect r="-178783" b="-36791"/>
              </a:stretch>
            </a:blipFill>
          </p:spPr>
          <p:txBody>
            <a:bodyPr/>
            <a:lstStyle/>
            <a:p>
              <a:endParaRPr lang="fi-FI"/>
            </a:p>
          </p:txBody>
        </p:sp>
        <p:sp>
          <p:nvSpPr>
            <p:cNvPr id="13" name="Freeform 13"/>
            <p:cNvSpPr/>
            <p:nvPr/>
          </p:nvSpPr>
          <p:spPr>
            <a:xfrm rot="-10800000" flipV="1">
              <a:off x="0" y="0"/>
              <a:ext cx="1119810" cy="1267888"/>
            </a:xfrm>
            <a:custGeom>
              <a:avLst/>
              <a:gdLst/>
              <a:ahLst/>
              <a:cxnLst/>
              <a:rect l="l" t="t" r="r" b="b"/>
              <a:pathLst>
                <a:path w="1119810" h="1267888">
                  <a:moveTo>
                    <a:pt x="0" y="1267888"/>
                  </a:moveTo>
                  <a:lnTo>
                    <a:pt x="1119810" y="1267888"/>
                  </a:lnTo>
                  <a:lnTo>
                    <a:pt x="1119810" y="0"/>
                  </a:lnTo>
                  <a:lnTo>
                    <a:pt x="0" y="0"/>
                  </a:lnTo>
                  <a:lnTo>
                    <a:pt x="0" y="1267888"/>
                  </a:lnTo>
                  <a:close/>
                </a:path>
              </a:pathLst>
            </a:custGeom>
            <a:blipFill>
              <a:blip r:embed="rId2">
                <a:extLst>
                  <a:ext uri="{96DAC541-7B7A-43D3-8B79-37D633B846F1}">
                    <asvg:svgBlip xmlns:asvg="http://schemas.microsoft.com/office/drawing/2016/SVG/main" r:embed="rId3"/>
                  </a:ext>
                </a:extLst>
              </a:blip>
              <a:stretch>
                <a:fillRect r="-178783" b="-36791"/>
              </a:stretch>
            </a:blipFill>
          </p:spPr>
          <p:txBody>
            <a:bodyPr/>
            <a:lstStyle/>
            <a:p>
              <a:endParaRPr lang="fi-FI"/>
            </a:p>
          </p:txBody>
        </p:sp>
      </p:grpSp>
      <p:grpSp>
        <p:nvGrpSpPr>
          <p:cNvPr id="14" name="Group 14"/>
          <p:cNvGrpSpPr/>
          <p:nvPr/>
        </p:nvGrpSpPr>
        <p:grpSpPr>
          <a:xfrm rot="-10800000">
            <a:off x="550877" y="4805399"/>
            <a:ext cx="840356" cy="1902960"/>
            <a:chOff x="0" y="0"/>
            <a:chExt cx="1119810" cy="2535776"/>
          </a:xfrm>
        </p:grpSpPr>
        <p:sp>
          <p:nvSpPr>
            <p:cNvPr id="15" name="Freeform 15"/>
            <p:cNvSpPr/>
            <p:nvPr/>
          </p:nvSpPr>
          <p:spPr>
            <a:xfrm rot="-10800000">
              <a:off x="0" y="1267888"/>
              <a:ext cx="1119810" cy="1267888"/>
            </a:xfrm>
            <a:custGeom>
              <a:avLst/>
              <a:gdLst/>
              <a:ahLst/>
              <a:cxnLst/>
              <a:rect l="l" t="t" r="r" b="b"/>
              <a:pathLst>
                <a:path w="1119810" h="1267888">
                  <a:moveTo>
                    <a:pt x="0" y="0"/>
                  </a:moveTo>
                  <a:lnTo>
                    <a:pt x="1119810" y="0"/>
                  </a:lnTo>
                  <a:lnTo>
                    <a:pt x="1119810" y="1267887"/>
                  </a:lnTo>
                  <a:lnTo>
                    <a:pt x="0" y="1267887"/>
                  </a:lnTo>
                  <a:lnTo>
                    <a:pt x="0" y="0"/>
                  </a:lnTo>
                  <a:close/>
                </a:path>
              </a:pathLst>
            </a:custGeom>
            <a:blipFill>
              <a:blip r:embed="rId2">
                <a:extLst>
                  <a:ext uri="{96DAC541-7B7A-43D3-8B79-37D633B846F1}">
                    <asvg:svgBlip xmlns:asvg="http://schemas.microsoft.com/office/drawing/2016/SVG/main" r:embed="rId3"/>
                  </a:ext>
                </a:extLst>
              </a:blip>
              <a:stretch>
                <a:fillRect r="-178783" b="-36791"/>
              </a:stretch>
            </a:blipFill>
          </p:spPr>
          <p:txBody>
            <a:bodyPr/>
            <a:lstStyle/>
            <a:p>
              <a:endParaRPr lang="fi-FI"/>
            </a:p>
          </p:txBody>
        </p:sp>
        <p:sp>
          <p:nvSpPr>
            <p:cNvPr id="16" name="Freeform 16"/>
            <p:cNvSpPr/>
            <p:nvPr/>
          </p:nvSpPr>
          <p:spPr>
            <a:xfrm rot="-10800000" flipV="1">
              <a:off x="0" y="0"/>
              <a:ext cx="1119810" cy="1267888"/>
            </a:xfrm>
            <a:custGeom>
              <a:avLst/>
              <a:gdLst/>
              <a:ahLst/>
              <a:cxnLst/>
              <a:rect l="l" t="t" r="r" b="b"/>
              <a:pathLst>
                <a:path w="1119810" h="1267888">
                  <a:moveTo>
                    <a:pt x="0" y="1267888"/>
                  </a:moveTo>
                  <a:lnTo>
                    <a:pt x="1119810" y="1267888"/>
                  </a:lnTo>
                  <a:lnTo>
                    <a:pt x="1119810" y="0"/>
                  </a:lnTo>
                  <a:lnTo>
                    <a:pt x="0" y="0"/>
                  </a:lnTo>
                  <a:lnTo>
                    <a:pt x="0" y="1267888"/>
                  </a:lnTo>
                  <a:close/>
                </a:path>
              </a:pathLst>
            </a:custGeom>
            <a:blipFill>
              <a:blip r:embed="rId2">
                <a:extLst>
                  <a:ext uri="{96DAC541-7B7A-43D3-8B79-37D633B846F1}">
                    <asvg:svgBlip xmlns:asvg="http://schemas.microsoft.com/office/drawing/2016/SVG/main" r:embed="rId3"/>
                  </a:ext>
                </a:extLst>
              </a:blip>
              <a:stretch>
                <a:fillRect r="-178783" b="-36791"/>
              </a:stretch>
            </a:blipFill>
          </p:spPr>
          <p:txBody>
            <a:bodyPr/>
            <a:lstStyle/>
            <a:p>
              <a:endParaRPr lang="fi-FI"/>
            </a:p>
          </p:txBody>
        </p:sp>
      </p:grpSp>
      <p:grpSp>
        <p:nvGrpSpPr>
          <p:cNvPr id="17" name="Group 17"/>
          <p:cNvGrpSpPr/>
          <p:nvPr/>
        </p:nvGrpSpPr>
        <p:grpSpPr>
          <a:xfrm>
            <a:off x="1272950" y="6666118"/>
            <a:ext cx="840356" cy="1902960"/>
            <a:chOff x="0" y="0"/>
            <a:chExt cx="1119810" cy="2535776"/>
          </a:xfrm>
        </p:grpSpPr>
        <p:sp>
          <p:nvSpPr>
            <p:cNvPr id="18" name="Freeform 18"/>
            <p:cNvSpPr/>
            <p:nvPr/>
          </p:nvSpPr>
          <p:spPr>
            <a:xfrm rot="-10800000">
              <a:off x="0" y="1267888"/>
              <a:ext cx="1119810" cy="1267888"/>
            </a:xfrm>
            <a:custGeom>
              <a:avLst/>
              <a:gdLst/>
              <a:ahLst/>
              <a:cxnLst/>
              <a:rect l="l" t="t" r="r" b="b"/>
              <a:pathLst>
                <a:path w="1119810" h="1267888">
                  <a:moveTo>
                    <a:pt x="0" y="0"/>
                  </a:moveTo>
                  <a:lnTo>
                    <a:pt x="1119810" y="0"/>
                  </a:lnTo>
                  <a:lnTo>
                    <a:pt x="1119810" y="1267887"/>
                  </a:lnTo>
                  <a:lnTo>
                    <a:pt x="0" y="1267887"/>
                  </a:lnTo>
                  <a:lnTo>
                    <a:pt x="0" y="0"/>
                  </a:lnTo>
                  <a:close/>
                </a:path>
              </a:pathLst>
            </a:custGeom>
            <a:blipFill>
              <a:blip r:embed="rId2">
                <a:extLst>
                  <a:ext uri="{96DAC541-7B7A-43D3-8B79-37D633B846F1}">
                    <asvg:svgBlip xmlns:asvg="http://schemas.microsoft.com/office/drawing/2016/SVG/main" r:embed="rId3"/>
                  </a:ext>
                </a:extLst>
              </a:blip>
              <a:stretch>
                <a:fillRect r="-178783" b="-36791"/>
              </a:stretch>
            </a:blipFill>
          </p:spPr>
          <p:txBody>
            <a:bodyPr/>
            <a:lstStyle/>
            <a:p>
              <a:endParaRPr lang="fi-FI"/>
            </a:p>
          </p:txBody>
        </p:sp>
        <p:sp>
          <p:nvSpPr>
            <p:cNvPr id="19" name="Freeform 19"/>
            <p:cNvSpPr/>
            <p:nvPr/>
          </p:nvSpPr>
          <p:spPr>
            <a:xfrm rot="-10800000" flipV="1">
              <a:off x="0" y="0"/>
              <a:ext cx="1119810" cy="1267888"/>
            </a:xfrm>
            <a:custGeom>
              <a:avLst/>
              <a:gdLst/>
              <a:ahLst/>
              <a:cxnLst/>
              <a:rect l="l" t="t" r="r" b="b"/>
              <a:pathLst>
                <a:path w="1119810" h="1267888">
                  <a:moveTo>
                    <a:pt x="0" y="1267888"/>
                  </a:moveTo>
                  <a:lnTo>
                    <a:pt x="1119810" y="1267888"/>
                  </a:lnTo>
                  <a:lnTo>
                    <a:pt x="1119810" y="0"/>
                  </a:lnTo>
                  <a:lnTo>
                    <a:pt x="0" y="0"/>
                  </a:lnTo>
                  <a:lnTo>
                    <a:pt x="0" y="1267888"/>
                  </a:lnTo>
                  <a:close/>
                </a:path>
              </a:pathLst>
            </a:custGeom>
            <a:blipFill>
              <a:blip r:embed="rId2">
                <a:extLst>
                  <a:ext uri="{96DAC541-7B7A-43D3-8B79-37D633B846F1}">
                    <asvg:svgBlip xmlns:asvg="http://schemas.microsoft.com/office/drawing/2016/SVG/main" r:embed="rId3"/>
                  </a:ext>
                </a:extLst>
              </a:blip>
              <a:stretch>
                <a:fillRect r="-178783" b="-36791"/>
              </a:stretch>
            </a:blipFill>
          </p:spPr>
          <p:txBody>
            <a:bodyPr/>
            <a:lstStyle/>
            <a:p>
              <a:endParaRPr lang="fi-FI"/>
            </a:p>
          </p:txBody>
        </p:sp>
      </p:grpSp>
      <p:sp>
        <p:nvSpPr>
          <p:cNvPr id="20" name="Freeform 20"/>
          <p:cNvSpPr/>
          <p:nvPr/>
        </p:nvSpPr>
        <p:spPr>
          <a:xfrm>
            <a:off x="152181" y="6616314"/>
            <a:ext cx="1841771" cy="1841771"/>
          </a:xfrm>
          <a:custGeom>
            <a:avLst/>
            <a:gdLst/>
            <a:ahLst/>
            <a:cxnLst/>
            <a:rect l="l" t="t" r="r" b="b"/>
            <a:pathLst>
              <a:path w="1840678" h="1840678">
                <a:moveTo>
                  <a:pt x="0" y="0"/>
                </a:moveTo>
                <a:lnTo>
                  <a:pt x="1840679" y="0"/>
                </a:lnTo>
                <a:lnTo>
                  <a:pt x="1840679" y="1840678"/>
                </a:lnTo>
                <a:lnTo>
                  <a:pt x="0" y="1840678"/>
                </a:lnTo>
                <a:lnTo>
                  <a:pt x="0" y="0"/>
                </a:lnTo>
                <a:close/>
              </a:path>
            </a:pathLst>
          </a:custGeom>
          <a:blipFill>
            <a:blip r:embed="rId4"/>
            <a:stretch>
              <a:fillRect/>
            </a:stretch>
          </a:blipFill>
        </p:spPr>
        <p:txBody>
          <a:bodyPr/>
          <a:lstStyle/>
          <a:p>
            <a:endParaRPr lang="fi-FI"/>
          </a:p>
        </p:txBody>
      </p:sp>
      <p:sp>
        <p:nvSpPr>
          <p:cNvPr id="21" name="Freeform 21"/>
          <p:cNvSpPr/>
          <p:nvPr/>
        </p:nvSpPr>
        <p:spPr>
          <a:xfrm>
            <a:off x="409772" y="3251359"/>
            <a:ext cx="1703534" cy="1277650"/>
          </a:xfrm>
          <a:custGeom>
            <a:avLst/>
            <a:gdLst/>
            <a:ahLst/>
            <a:cxnLst/>
            <a:rect l="l" t="t" r="r" b="b"/>
            <a:pathLst>
              <a:path w="1702523" h="1276892">
                <a:moveTo>
                  <a:pt x="0" y="0"/>
                </a:moveTo>
                <a:lnTo>
                  <a:pt x="1702523" y="0"/>
                </a:lnTo>
                <a:lnTo>
                  <a:pt x="1702523" y="1276892"/>
                </a:lnTo>
                <a:lnTo>
                  <a:pt x="0" y="1276892"/>
                </a:lnTo>
                <a:lnTo>
                  <a:pt x="0" y="0"/>
                </a:lnTo>
                <a:close/>
              </a:path>
            </a:pathLst>
          </a:custGeom>
          <a:blipFill>
            <a:blip r:embed="rId5"/>
            <a:stretch>
              <a:fillRect/>
            </a:stretch>
          </a:blipFill>
        </p:spPr>
        <p:txBody>
          <a:bodyPr/>
          <a:lstStyle/>
          <a:p>
            <a:endParaRPr lang="fi-FI"/>
          </a:p>
        </p:txBody>
      </p:sp>
      <p:sp>
        <p:nvSpPr>
          <p:cNvPr id="22" name="Freeform 22"/>
          <p:cNvSpPr/>
          <p:nvPr/>
        </p:nvSpPr>
        <p:spPr>
          <a:xfrm>
            <a:off x="700864" y="4837484"/>
            <a:ext cx="1868608" cy="1309739"/>
          </a:xfrm>
          <a:custGeom>
            <a:avLst/>
            <a:gdLst/>
            <a:ahLst/>
            <a:cxnLst/>
            <a:rect l="l" t="t" r="r" b="b"/>
            <a:pathLst>
              <a:path w="1867499" h="1308962">
                <a:moveTo>
                  <a:pt x="0" y="0"/>
                </a:moveTo>
                <a:lnTo>
                  <a:pt x="1867499" y="0"/>
                </a:lnTo>
                <a:lnTo>
                  <a:pt x="1867499" y="1308962"/>
                </a:lnTo>
                <a:lnTo>
                  <a:pt x="0" y="1308962"/>
                </a:lnTo>
                <a:lnTo>
                  <a:pt x="0" y="0"/>
                </a:lnTo>
                <a:close/>
              </a:path>
            </a:pathLst>
          </a:custGeom>
          <a:blipFill>
            <a:blip r:embed="rId6"/>
            <a:stretch>
              <a:fillRect t="-3471" b="-3471"/>
            </a:stretch>
          </a:blipFill>
        </p:spPr>
        <p:txBody>
          <a:bodyPr/>
          <a:lstStyle/>
          <a:p>
            <a:endParaRPr lang="fi-FI"/>
          </a:p>
        </p:txBody>
      </p:sp>
      <p:grpSp>
        <p:nvGrpSpPr>
          <p:cNvPr id="23" name="Group 23"/>
          <p:cNvGrpSpPr/>
          <p:nvPr/>
        </p:nvGrpSpPr>
        <p:grpSpPr>
          <a:xfrm>
            <a:off x="4107" y="860637"/>
            <a:ext cx="7560987" cy="1935596"/>
            <a:chOff x="0" y="0"/>
            <a:chExt cx="2847623" cy="693262"/>
          </a:xfrm>
        </p:grpSpPr>
        <p:sp>
          <p:nvSpPr>
            <p:cNvPr id="24" name="Freeform 24"/>
            <p:cNvSpPr/>
            <p:nvPr/>
          </p:nvSpPr>
          <p:spPr>
            <a:xfrm>
              <a:off x="0" y="0"/>
              <a:ext cx="2847623" cy="693262"/>
            </a:xfrm>
            <a:custGeom>
              <a:avLst/>
              <a:gdLst/>
              <a:ahLst/>
              <a:cxnLst/>
              <a:rect l="l" t="t" r="r" b="b"/>
              <a:pathLst>
                <a:path w="2847623" h="693262">
                  <a:moveTo>
                    <a:pt x="0" y="0"/>
                  </a:moveTo>
                  <a:lnTo>
                    <a:pt x="2847623" y="0"/>
                  </a:lnTo>
                  <a:lnTo>
                    <a:pt x="2847623" y="693262"/>
                  </a:lnTo>
                  <a:lnTo>
                    <a:pt x="0" y="693262"/>
                  </a:lnTo>
                  <a:close/>
                </a:path>
              </a:pathLst>
            </a:custGeom>
            <a:solidFill>
              <a:srgbClr val="394B85"/>
            </a:solidFill>
          </p:spPr>
          <p:txBody>
            <a:bodyPr/>
            <a:lstStyle/>
            <a:p>
              <a:endParaRPr lang="fi-FI"/>
            </a:p>
          </p:txBody>
        </p:sp>
        <p:sp>
          <p:nvSpPr>
            <p:cNvPr id="25" name="TextBox 25"/>
            <p:cNvSpPr txBox="1"/>
            <p:nvPr/>
          </p:nvSpPr>
          <p:spPr>
            <a:xfrm>
              <a:off x="0" y="-19050"/>
              <a:ext cx="2847623" cy="712312"/>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67"/>
                </a:lnSpc>
              </a:pPr>
              <a:endParaRPr sz="1803"/>
            </a:p>
          </p:txBody>
        </p:sp>
      </p:grpSp>
      <p:sp>
        <p:nvSpPr>
          <p:cNvPr id="26" name="TextBox 26"/>
          <p:cNvSpPr txBox="1"/>
          <p:nvPr/>
        </p:nvSpPr>
        <p:spPr>
          <a:xfrm>
            <a:off x="550877" y="1164011"/>
            <a:ext cx="6402376" cy="136479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01"/>
              </a:lnSpc>
            </a:pPr>
            <a:r>
              <a:rPr lang="en-US" sz="1201" err="1">
                <a:solidFill>
                  <a:srgbClr val="FFFFFF"/>
                </a:solidFill>
                <a:latin typeface="Arial"/>
                <a:ea typeface="Arial"/>
                <a:cs typeface="Arial"/>
                <a:sym typeface="Arial"/>
              </a:rPr>
              <a:t>Osallisuus</a:t>
            </a:r>
            <a:r>
              <a:rPr lang="en-US" sz="1201">
                <a:solidFill>
                  <a:srgbClr val="FFFFFF"/>
                </a:solidFill>
                <a:latin typeface="Arial"/>
                <a:ea typeface="Arial"/>
                <a:cs typeface="Arial"/>
                <a:sym typeface="Arial"/>
              </a:rPr>
              <a:t> on </a:t>
            </a:r>
            <a:r>
              <a:rPr lang="en-US" sz="1201" err="1">
                <a:solidFill>
                  <a:srgbClr val="FFFFFF"/>
                </a:solidFill>
                <a:latin typeface="Arial"/>
                <a:ea typeface="Arial"/>
                <a:cs typeface="Arial"/>
                <a:sym typeface="Arial"/>
              </a:rPr>
              <a:t>tunne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joka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syntyy</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kun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ihminen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kokee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kuuluvansa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johonkin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Osallisuus</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ilmenee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esimerkiksi</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luottamuksena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yhdenvertaisuutena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arvostuksena</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mahdollisuutena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vaikuttaa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omassa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yhteisössään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Osallisuus</a:t>
            </a:r>
            <a:r>
              <a:rPr lang="en-US" sz="1201">
                <a:solidFill>
                  <a:srgbClr val="FFFFFF"/>
                </a:solidFill>
                <a:latin typeface="Arial"/>
                <a:ea typeface="Arial"/>
                <a:cs typeface="Arial"/>
                <a:sym typeface="Arial"/>
              </a:rPr>
              <a:t> on </a:t>
            </a:r>
            <a:r>
              <a:rPr lang="en-US" sz="1201" err="1">
                <a:solidFill>
                  <a:srgbClr val="FFFFFF"/>
                </a:solidFill>
                <a:latin typeface="Arial"/>
                <a:ea typeface="Arial"/>
                <a:cs typeface="Arial"/>
                <a:sym typeface="Arial"/>
              </a:rPr>
              <a:t>jotain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joka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koskee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meitä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kaikkia</a:t>
            </a:r>
            <a:r>
              <a:rPr lang="en-US" sz="1201">
                <a:solidFill>
                  <a:srgbClr val="FFFFFF"/>
                </a:solidFill>
                <a:latin typeface="Arial"/>
                <a:ea typeface="Arial"/>
                <a:cs typeface="Arial"/>
                <a:sym typeface="Arial"/>
              </a:rPr>
              <a:t>. Se on </a:t>
            </a:r>
            <a:r>
              <a:rPr lang="en-US" sz="1201" err="1">
                <a:solidFill>
                  <a:srgbClr val="FFFFFF"/>
                </a:solidFill>
                <a:latin typeface="Arial"/>
                <a:ea typeface="Arial"/>
                <a:cs typeface="Arial"/>
                <a:sym typeface="Arial"/>
              </a:rPr>
              <a:t>kuulumista</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kuulluksi</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tulemista</a:t>
            </a:r>
            <a:r>
              <a:rPr lang="en-US" sz="1201">
                <a:solidFill>
                  <a:srgbClr val="FFFFFF"/>
                </a:solidFill>
                <a:latin typeface="Arial"/>
                <a:ea typeface="Arial"/>
                <a:cs typeface="Arial"/>
                <a:sym typeface="Arial"/>
              </a:rPr>
              <a:t> ja se </a:t>
            </a:r>
            <a:r>
              <a:rPr lang="en-US" sz="1201" err="1">
                <a:solidFill>
                  <a:srgbClr val="FFFFFF"/>
                </a:solidFill>
                <a:latin typeface="Arial"/>
                <a:ea typeface="Arial"/>
                <a:cs typeface="Arial"/>
                <a:sym typeface="Arial"/>
              </a:rPr>
              <a:t>rakentuu</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vuorovaikutuksessa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Osallisuus</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koostuu</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kolmesta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kokonaisuudesta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autonomiasta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demokratiasta</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yhteisöllisyydestä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Näiden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kaikkien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kolmen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tulee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toteutua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jotta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voidaan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puhua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osallisuuden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toteutumisesta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Autonomia</a:t>
            </a:r>
            <a:r>
              <a:rPr lang="en-US" sz="1201">
                <a:solidFill>
                  <a:srgbClr val="FFFFFF"/>
                </a:solidFill>
                <a:latin typeface="Arial"/>
                <a:ea typeface="Arial"/>
                <a:cs typeface="Arial"/>
                <a:sym typeface="Arial"/>
              </a:rPr>
              <a:t> on </a:t>
            </a:r>
            <a:r>
              <a:rPr lang="en-US" sz="1201" err="1">
                <a:solidFill>
                  <a:srgbClr val="FFFFFF"/>
                </a:solidFill>
                <a:latin typeface="Arial"/>
                <a:ea typeface="Arial"/>
                <a:cs typeface="Arial"/>
                <a:sym typeface="Arial"/>
              </a:rPr>
              <a:t>mahdollisimman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suurta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itsenäisyyttä</a:t>
            </a:r>
            <a:r>
              <a:rPr lang="en-US" sz="1201">
                <a:solidFill>
                  <a:srgbClr val="FFFFFF"/>
                </a:solidFill>
                <a:latin typeface="Arial"/>
                <a:ea typeface="Arial"/>
                <a:cs typeface="Arial"/>
                <a:sym typeface="Arial"/>
              </a:rPr>
              <a:t>.</a:t>
            </a:r>
          </a:p>
        </p:txBody>
      </p:sp>
      <p:sp>
        <p:nvSpPr>
          <p:cNvPr id="27" name="TextBox 27"/>
          <p:cNvSpPr txBox="1"/>
          <p:nvPr/>
        </p:nvSpPr>
        <p:spPr>
          <a:xfrm>
            <a:off x="0" y="453128"/>
            <a:ext cx="7565093" cy="37234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62"/>
              </a:lnSpc>
            </a:pPr>
            <a:r>
              <a:rPr lang="en-US" sz="2800">
                <a:solidFill>
                  <a:srgbClr val="394B85"/>
                </a:solidFill>
                <a:latin typeface="Arial"/>
                <a:ea typeface="Arial"/>
                <a:cs typeface="Arial"/>
                <a:sym typeface="Arial"/>
              </a:rPr>
              <a:t>OSALLISUUS</a:t>
            </a:r>
          </a:p>
        </p:txBody>
      </p:sp>
      <p:sp>
        <p:nvSpPr>
          <p:cNvPr id="28" name="TextBox 28"/>
          <p:cNvSpPr txBox="1"/>
          <p:nvPr/>
        </p:nvSpPr>
        <p:spPr>
          <a:xfrm>
            <a:off x="2677921" y="3658917"/>
            <a:ext cx="3522518" cy="75648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04"/>
              </a:lnSpc>
            </a:pPr>
            <a:r>
              <a:rPr lang="en-US" sz="1203">
                <a:solidFill>
                  <a:srgbClr val="000000"/>
                </a:solidFill>
                <a:latin typeface="Arial"/>
                <a:ea typeface="Arial"/>
                <a:cs typeface="Arial"/>
                <a:sym typeface="Arial"/>
              </a:rPr>
              <a:t>Mahdollisuus elää omannäköistä elämää; mahdollisuus määritellä, mihin toimintaan tai palveluun osallistuu</a:t>
            </a:r>
          </a:p>
          <a:p>
            <a:pPr algn="l">
              <a:lnSpc>
                <a:spcPts val="1504"/>
              </a:lnSpc>
            </a:pPr>
            <a:endParaRPr lang="en-US" sz="1203">
              <a:solidFill>
                <a:srgbClr val="000000"/>
              </a:solidFill>
              <a:latin typeface="Arial"/>
              <a:ea typeface="Arial"/>
              <a:cs typeface="Arial"/>
              <a:sym typeface="Arial"/>
            </a:endParaRPr>
          </a:p>
        </p:txBody>
      </p:sp>
      <p:sp>
        <p:nvSpPr>
          <p:cNvPr id="29" name="TextBox 29"/>
          <p:cNvSpPr txBox="1"/>
          <p:nvPr/>
        </p:nvSpPr>
        <p:spPr>
          <a:xfrm>
            <a:off x="2677921" y="3399605"/>
            <a:ext cx="3595768" cy="19351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41"/>
              </a:lnSpc>
            </a:pPr>
            <a:r>
              <a:rPr lang="en-US" sz="1401" b="1">
                <a:solidFill>
                  <a:srgbClr val="404040"/>
                </a:solidFill>
                <a:latin typeface="Arial Bold"/>
                <a:ea typeface="Arial Bold"/>
                <a:cs typeface="Arial Bold"/>
                <a:sym typeface="Arial Bold"/>
              </a:rPr>
              <a:t>Osallisuus omassa elämässä</a:t>
            </a:r>
          </a:p>
        </p:txBody>
      </p:sp>
      <p:sp>
        <p:nvSpPr>
          <p:cNvPr id="30" name="TextBox 30"/>
          <p:cNvSpPr txBox="1"/>
          <p:nvPr/>
        </p:nvSpPr>
        <p:spPr>
          <a:xfrm>
            <a:off x="2677922" y="5530477"/>
            <a:ext cx="3866604" cy="56412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04"/>
              </a:lnSpc>
            </a:pPr>
            <a:r>
              <a:rPr lang="en-US" sz="1203">
                <a:solidFill>
                  <a:srgbClr val="000000"/>
                </a:solidFill>
                <a:latin typeface="Arial"/>
                <a:ea typeface="Arial"/>
                <a:cs typeface="Arial"/>
                <a:sym typeface="Arial"/>
              </a:rPr>
              <a:t>Mahdollisuus kuulua itselle tärkeisiin ryhmiin ja yhteisöihin sekä vaikuttaa itselleen tärkeisiin asioihin; mahdollisuus saada tukea vaikuttamiseen</a:t>
            </a:r>
          </a:p>
        </p:txBody>
      </p:sp>
      <p:sp>
        <p:nvSpPr>
          <p:cNvPr id="31" name="TextBox 31"/>
          <p:cNvSpPr txBox="1"/>
          <p:nvPr/>
        </p:nvSpPr>
        <p:spPr>
          <a:xfrm>
            <a:off x="2677922" y="5074275"/>
            <a:ext cx="3376799" cy="38587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41"/>
              </a:lnSpc>
            </a:pPr>
            <a:r>
              <a:rPr lang="en-US" sz="1401" b="1">
                <a:solidFill>
                  <a:srgbClr val="404040"/>
                </a:solidFill>
                <a:latin typeface="Arial Bold"/>
                <a:ea typeface="Arial Bold"/>
                <a:cs typeface="Arial Bold"/>
                <a:sym typeface="Arial Bold"/>
              </a:rPr>
              <a:t>Osallisuus  yhteisöissä ja vaikuttamisen prosesseissa</a:t>
            </a:r>
          </a:p>
        </p:txBody>
      </p:sp>
      <p:sp>
        <p:nvSpPr>
          <p:cNvPr id="32" name="TextBox 32"/>
          <p:cNvSpPr txBox="1"/>
          <p:nvPr/>
        </p:nvSpPr>
        <p:spPr>
          <a:xfrm>
            <a:off x="2677922" y="7180606"/>
            <a:ext cx="4358870" cy="98354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04"/>
              </a:lnSpc>
            </a:pPr>
            <a:r>
              <a:rPr lang="en-US" sz="1203">
                <a:solidFill>
                  <a:srgbClr val="000000"/>
                </a:solidFill>
                <a:latin typeface="Arial"/>
                <a:ea typeface="Arial"/>
                <a:cs typeface="Arial"/>
                <a:sym typeface="Arial"/>
              </a:rPr>
              <a:t>Mahdollisuus yhdessä tekemiseen; mahdollisuus päästä nauttimaan yhteisestä hyvästä ja osallistua yhteisen hyvän tuottamiseen ja jakamiseen. Yhteinen hyvä on toimintaa ja arvoja, josta seuraa arvostusta, kiitosta ja yhteyksiä muihin ihmisiin.</a:t>
            </a:r>
          </a:p>
        </p:txBody>
      </p:sp>
      <p:sp>
        <p:nvSpPr>
          <p:cNvPr id="33" name="TextBox 33"/>
          <p:cNvSpPr txBox="1"/>
          <p:nvPr/>
        </p:nvSpPr>
        <p:spPr>
          <a:xfrm>
            <a:off x="2677921" y="6919032"/>
            <a:ext cx="3595768" cy="19351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41"/>
              </a:lnSpc>
            </a:pPr>
            <a:r>
              <a:rPr lang="en-US" sz="1401" b="1">
                <a:solidFill>
                  <a:srgbClr val="404040"/>
                </a:solidFill>
                <a:latin typeface="Arial Bold"/>
                <a:ea typeface="Arial Bold"/>
                <a:cs typeface="Arial Bold"/>
                <a:sym typeface="Arial Bold"/>
              </a:rPr>
              <a:t>Osallisuus  yhteisestä hyvästä</a:t>
            </a:r>
          </a:p>
        </p:txBody>
      </p:sp>
      <p:sp>
        <p:nvSpPr>
          <p:cNvPr id="34" name="TextBox 34"/>
          <p:cNvSpPr txBox="1"/>
          <p:nvPr/>
        </p:nvSpPr>
        <p:spPr>
          <a:xfrm>
            <a:off x="1193482" y="8676016"/>
            <a:ext cx="5843310" cy="117417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01"/>
              </a:lnSpc>
            </a:pPr>
            <a:r>
              <a:rPr lang="en-US" sz="1201">
                <a:solidFill>
                  <a:srgbClr val="404040"/>
                </a:solidFill>
                <a:latin typeface="Arial"/>
                <a:ea typeface="Arial"/>
                <a:cs typeface="Arial"/>
                <a:sym typeface="Arial"/>
              </a:rPr>
              <a:t>Osallisuuden edistäminen on huomioitava monitasoisesti niin kulttuurissa ja käytännöissä kuin rakenteissa ja strategiatasollakin. Yhteiskunnan palveluilla, kuten sosiaali- ja terveyspalveluilla sekä työllisyyspalveluilla on tärkeä rooli osallisuuden edistämisessä. Myös muut toimijat eri tasoilla ovat tärkeitä osallisuuden vahvistamisessa, kuten koulut, työpaikat, järjestöt, harrastusseurat, seurakunnat ja yhdistykset.</a:t>
            </a:r>
          </a:p>
        </p:txBody>
      </p:sp>
      <p:sp>
        <p:nvSpPr>
          <p:cNvPr id="35" name="TextBox 35"/>
          <p:cNvSpPr txBox="1"/>
          <p:nvPr/>
        </p:nvSpPr>
        <p:spPr>
          <a:xfrm>
            <a:off x="336282" y="9933868"/>
            <a:ext cx="7418610" cy="50104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321"/>
              </a:lnSpc>
            </a:pPr>
            <a:r>
              <a:rPr lang="en-US" sz="1201" err="1">
                <a:solidFill>
                  <a:srgbClr val="000000"/>
                </a:solidFill>
                <a:latin typeface="Arial" panose="020B0604020202020204" pitchFamily="34" charset="0"/>
                <a:ea typeface="Public Sans"/>
                <a:cs typeface="Arial" panose="020B0604020202020204" pitchFamily="34" charset="0"/>
                <a:sym typeface="Public Sans"/>
              </a:rPr>
              <a:t>Lähde</a:t>
            </a:r>
            <a:r>
              <a:rPr lang="en-US" sz="1201">
                <a:solidFill>
                  <a:srgbClr val="000000"/>
                </a:solidFill>
                <a:latin typeface="Arial" panose="020B0604020202020204" pitchFamily="34" charset="0"/>
                <a:ea typeface="Public Sans"/>
                <a:cs typeface="Arial" panose="020B0604020202020204" pitchFamily="34" charset="0"/>
                <a:sym typeface="Public Sans"/>
              </a:rPr>
              <a:t> </a:t>
            </a:r>
            <a:r>
              <a:rPr lang="en-US" sz="1201" u="sng">
                <a:solidFill>
                  <a:srgbClr val="000000"/>
                </a:solidFill>
                <a:latin typeface="Arial" panose="020B0604020202020204" pitchFamily="34" charset="0"/>
                <a:ea typeface="Public Sans"/>
                <a:cs typeface="Arial" panose="020B0604020202020204" pitchFamily="34" charset="0"/>
                <a:sym typeface="Public Sans"/>
                <a:hlinkClick r:id="rId7" tooltip="https://thl.fi/aiheet/hyvinvoinnin-ja-terveyden-edistamisen-johtaminen/osallisuuden-edistaminen/heikoimmassa-asemassa-olevien-osallisuus/osallisuuden-osa-alueet-ja-osallisuuden-edistamisen-periaatteet"/>
              </a:rPr>
              <a:t>THL </a:t>
            </a:r>
          </a:p>
          <a:p>
            <a:pPr algn="ctr">
              <a:lnSpc>
                <a:spcPts val="1321"/>
              </a:lnSpc>
            </a:pPr>
            <a:endParaRPr lang="en-US" sz="1201" u="sng">
              <a:solidFill>
                <a:srgbClr val="000000"/>
              </a:solidFill>
              <a:latin typeface="Public Sans"/>
              <a:ea typeface="Public Sans"/>
              <a:cs typeface="Public Sans"/>
              <a:sym typeface="Public Sans"/>
              <a:hlinkClick r:id="rId7" tooltip="https://thl.fi/aiheet/hyvinvoinnin-ja-terveyden-edistamisen-johtaminen/osallisuuden-edistaminen/heikoimmassa-asemassa-olevien-osallisuus/osallisuuden-osa-alueet-ja-osallisuuden-edistamisen-periaatteet"/>
            </a:endParaRPr>
          </a:p>
          <a:p>
            <a:pPr algn="l">
              <a:lnSpc>
                <a:spcPts val="1321"/>
              </a:lnSpc>
              <a:spcBef>
                <a:spcPct val="0"/>
              </a:spcBef>
            </a:pPr>
            <a:endParaRPr lang="en-US" sz="1201" u="sng">
              <a:solidFill>
                <a:srgbClr val="000000"/>
              </a:solidFill>
              <a:latin typeface="Public Sans"/>
              <a:ea typeface="Public Sans"/>
              <a:cs typeface="Public Sans"/>
              <a:sym typeface="Public Sans"/>
              <a:hlinkClick r:id="rId7" tooltip="https://thl.fi/aiheet/hyvinvoinnin-ja-terveyden-edistamisen-johtaminen/osallisuuden-edistaminen/heikoimmassa-asemassa-olevien-osallisuus/osallisuuden-osa-alueet-ja-osallisuuden-edistamisen-periaatteet"/>
            </a:endParaRPr>
          </a:p>
        </p:txBody>
      </p:sp>
    </p:spTree>
    <p:extLst>
      <p:ext uri="{BB962C8B-B14F-4D97-AF65-F5344CB8AC3E}">
        <p14:creationId xmlns:p14="http://schemas.microsoft.com/office/powerpoint/2010/main" val="3240200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81772" y="1976263"/>
            <a:ext cx="5934164" cy="7181453"/>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995"/>
              </a:lnSpc>
              <a:spcBef>
                <a:spcPct val="0"/>
              </a:spcBef>
            </a:pPr>
            <a:endParaRPr sz="1803"/>
          </a:p>
          <a:p>
            <a:pPr algn="l">
              <a:lnSpc>
                <a:spcPts val="1995"/>
              </a:lnSpc>
              <a:spcBef>
                <a:spcPct val="0"/>
              </a:spcBef>
            </a:pPr>
            <a:endParaRPr sz="1803"/>
          </a:p>
          <a:p>
            <a:pPr algn="l">
              <a:lnSpc>
                <a:spcPts val="1995"/>
              </a:lnSpc>
              <a:spcBef>
                <a:spcPct val="0"/>
              </a:spcBef>
            </a:pPr>
            <a:r>
              <a:rPr lang="en-US" sz="1814" err="1">
                <a:solidFill>
                  <a:srgbClr val="000000"/>
                </a:solidFill>
                <a:latin typeface="Arial"/>
                <a:ea typeface="Arial"/>
                <a:cs typeface="Arial"/>
                <a:sym typeface="Arial"/>
              </a:rPr>
              <a:t>Ihminen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voi</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osallistua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toimintaan</a:t>
            </a:r>
            <a:r>
              <a:rPr lang="en-US" sz="1814">
                <a:solidFill>
                  <a:srgbClr val="000000"/>
                </a:solidFill>
                <a:latin typeface="Arial"/>
                <a:ea typeface="Arial"/>
                <a:cs typeface="Arial"/>
                <a:sym typeface="Arial"/>
              </a:rPr>
              <a:t> tai </a:t>
            </a:r>
            <a:r>
              <a:rPr lang="en-US" sz="1814" err="1">
                <a:solidFill>
                  <a:srgbClr val="000000"/>
                </a:solidFill>
                <a:latin typeface="Arial"/>
                <a:ea typeface="Arial"/>
                <a:cs typeface="Arial"/>
                <a:sym typeface="Arial"/>
              </a:rPr>
              <a:t>palveluun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omaehtoisesti</a:t>
            </a:r>
            <a:r>
              <a:rPr lang="en-US" sz="1814">
                <a:solidFill>
                  <a:srgbClr val="000000"/>
                </a:solidFill>
                <a:latin typeface="Arial"/>
                <a:ea typeface="Arial"/>
                <a:cs typeface="Arial"/>
                <a:sym typeface="Arial"/>
              </a:rPr>
              <a:t>.</a:t>
            </a:r>
          </a:p>
          <a:p>
            <a:pPr algn="l">
              <a:lnSpc>
                <a:spcPts val="1995"/>
              </a:lnSpc>
              <a:spcBef>
                <a:spcPct val="0"/>
              </a:spcBef>
            </a:pPr>
            <a:endParaRPr lang="en-US" sz="1814">
              <a:solidFill>
                <a:srgbClr val="000000"/>
              </a:solidFill>
              <a:latin typeface="Arial"/>
              <a:ea typeface="Arial"/>
              <a:cs typeface="Arial"/>
              <a:sym typeface="Arial"/>
            </a:endParaRPr>
          </a:p>
          <a:p>
            <a:pPr algn="l">
              <a:lnSpc>
                <a:spcPts val="1995"/>
              </a:lnSpc>
              <a:spcBef>
                <a:spcPct val="0"/>
              </a:spcBef>
            </a:pPr>
            <a:r>
              <a:rPr lang="en-US" sz="1814" err="1">
                <a:solidFill>
                  <a:srgbClr val="000000"/>
                </a:solidFill>
                <a:latin typeface="Arial"/>
                <a:ea typeface="Arial"/>
                <a:cs typeface="Arial"/>
                <a:sym typeface="Arial"/>
              </a:rPr>
              <a:t>Osallistujan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kanssa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etsitään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yksilöllisiä</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ratkaisuja</a:t>
            </a:r>
            <a:r>
              <a:rPr lang="en-US" sz="1814">
                <a:solidFill>
                  <a:srgbClr val="000000"/>
                </a:solidFill>
                <a:latin typeface="Arial"/>
                <a:ea typeface="Arial"/>
                <a:cs typeface="Arial"/>
                <a:sym typeface="Arial"/>
              </a:rPr>
              <a:t>.</a:t>
            </a:r>
          </a:p>
          <a:p>
            <a:pPr algn="l">
              <a:lnSpc>
                <a:spcPts val="1995"/>
              </a:lnSpc>
              <a:spcBef>
                <a:spcPct val="0"/>
              </a:spcBef>
            </a:pPr>
            <a:endParaRPr lang="en-US" sz="1814">
              <a:solidFill>
                <a:srgbClr val="000000"/>
              </a:solidFill>
              <a:latin typeface="Arial"/>
              <a:ea typeface="Arial"/>
              <a:cs typeface="Arial"/>
              <a:sym typeface="Arial"/>
            </a:endParaRPr>
          </a:p>
          <a:p>
            <a:pPr algn="l">
              <a:lnSpc>
                <a:spcPts val="1995"/>
              </a:lnSpc>
              <a:spcBef>
                <a:spcPct val="0"/>
              </a:spcBef>
            </a:pPr>
            <a:r>
              <a:rPr lang="en-US" sz="1814" err="1">
                <a:solidFill>
                  <a:srgbClr val="000000"/>
                </a:solidFill>
                <a:latin typeface="Arial"/>
                <a:ea typeface="Arial"/>
                <a:cs typeface="Arial"/>
                <a:sym typeface="Arial"/>
              </a:rPr>
              <a:t>Osallistuja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kohdataan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kunnioittaen</a:t>
            </a:r>
            <a:r>
              <a:rPr lang="en-US" sz="1814">
                <a:solidFill>
                  <a:srgbClr val="000000"/>
                </a:solidFill>
                <a:latin typeface="Arial"/>
                <a:ea typeface="Arial"/>
                <a:cs typeface="Arial"/>
                <a:sym typeface="Arial"/>
              </a:rPr>
              <a:t> ja </a:t>
            </a:r>
            <a:r>
              <a:rPr lang="en-US" sz="1814" err="1">
                <a:solidFill>
                  <a:srgbClr val="000000"/>
                </a:solidFill>
                <a:latin typeface="Arial"/>
                <a:ea typeface="Arial"/>
                <a:cs typeface="Arial"/>
                <a:sym typeface="Arial"/>
              </a:rPr>
              <a:t>kategorisoimatta</a:t>
            </a:r>
            <a:r>
              <a:rPr lang="en-US" sz="1814">
                <a:solidFill>
                  <a:srgbClr val="000000"/>
                </a:solidFill>
                <a:latin typeface="Arial"/>
                <a:ea typeface="Arial"/>
                <a:cs typeface="Arial"/>
                <a:sym typeface="Arial"/>
              </a:rPr>
              <a:t>.</a:t>
            </a:r>
          </a:p>
          <a:p>
            <a:pPr algn="l">
              <a:lnSpc>
                <a:spcPts val="1995"/>
              </a:lnSpc>
              <a:spcBef>
                <a:spcPct val="0"/>
              </a:spcBef>
            </a:pPr>
            <a:endParaRPr lang="en-US" sz="1814">
              <a:solidFill>
                <a:srgbClr val="000000"/>
              </a:solidFill>
              <a:latin typeface="Arial"/>
              <a:ea typeface="Arial"/>
              <a:cs typeface="Arial"/>
              <a:sym typeface="Arial"/>
            </a:endParaRPr>
          </a:p>
          <a:p>
            <a:pPr algn="l">
              <a:lnSpc>
                <a:spcPts val="1995"/>
              </a:lnSpc>
              <a:spcBef>
                <a:spcPct val="0"/>
              </a:spcBef>
            </a:pPr>
            <a:r>
              <a:rPr lang="en-US" sz="1814" err="1">
                <a:solidFill>
                  <a:srgbClr val="000000"/>
                </a:solidFill>
                <a:latin typeface="Arial"/>
                <a:ea typeface="Arial"/>
                <a:cs typeface="Arial"/>
                <a:sym typeface="Arial"/>
              </a:rPr>
              <a:t>Yksin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jääneet</a:t>
            </a:r>
            <a:r>
              <a:rPr lang="en-US" sz="1814">
                <a:solidFill>
                  <a:srgbClr val="000000"/>
                </a:solidFill>
                <a:latin typeface="Arial"/>
                <a:ea typeface="Arial"/>
                <a:cs typeface="Arial"/>
                <a:sym typeface="Arial"/>
              </a:rPr>
              <a:t> ja </a:t>
            </a:r>
            <a:r>
              <a:rPr lang="en-US" sz="1814" err="1">
                <a:solidFill>
                  <a:srgbClr val="000000"/>
                </a:solidFill>
                <a:latin typeface="Arial"/>
                <a:ea typeface="Arial"/>
                <a:cs typeface="Arial"/>
                <a:sym typeface="Arial"/>
              </a:rPr>
              <a:t>omiin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oloihinsa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päätyneet</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löydetään</a:t>
            </a:r>
            <a:r>
              <a:rPr lang="en-US" sz="1814">
                <a:solidFill>
                  <a:srgbClr val="000000"/>
                </a:solidFill>
                <a:latin typeface="Arial"/>
                <a:ea typeface="Arial"/>
                <a:cs typeface="Arial"/>
                <a:sym typeface="Arial"/>
              </a:rPr>
              <a:t> ja</a:t>
            </a:r>
          </a:p>
          <a:p>
            <a:pPr algn="l">
              <a:lnSpc>
                <a:spcPts val="1995"/>
              </a:lnSpc>
              <a:spcBef>
                <a:spcPct val="0"/>
              </a:spcBef>
            </a:pP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saadaan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mukaan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toimintaan</a:t>
            </a:r>
            <a:r>
              <a:rPr lang="en-US" sz="1814">
                <a:solidFill>
                  <a:srgbClr val="000000"/>
                </a:solidFill>
                <a:latin typeface="Arial"/>
                <a:ea typeface="Arial"/>
                <a:cs typeface="Arial"/>
                <a:sym typeface="Arial"/>
              </a:rPr>
              <a:t>.</a:t>
            </a:r>
          </a:p>
          <a:p>
            <a:pPr algn="l">
              <a:lnSpc>
                <a:spcPts val="1995"/>
              </a:lnSpc>
              <a:spcBef>
                <a:spcPct val="0"/>
              </a:spcBef>
            </a:pPr>
            <a:endParaRPr lang="en-US" sz="1814">
              <a:solidFill>
                <a:srgbClr val="000000"/>
              </a:solidFill>
              <a:latin typeface="Arial"/>
              <a:ea typeface="Arial"/>
              <a:cs typeface="Arial"/>
              <a:sym typeface="Arial"/>
            </a:endParaRPr>
          </a:p>
          <a:p>
            <a:pPr algn="l">
              <a:lnSpc>
                <a:spcPts val="1995"/>
              </a:lnSpc>
              <a:spcBef>
                <a:spcPct val="0"/>
              </a:spcBef>
            </a:pPr>
            <a:r>
              <a:rPr lang="en-US" sz="1814" err="1">
                <a:solidFill>
                  <a:srgbClr val="000000"/>
                </a:solidFill>
                <a:latin typeface="Arial"/>
                <a:ea typeface="Arial"/>
                <a:cs typeface="Arial"/>
                <a:sym typeface="Arial"/>
              </a:rPr>
              <a:t>Toimintaa</a:t>
            </a:r>
            <a:r>
              <a:rPr lang="en-US" sz="1814">
                <a:solidFill>
                  <a:srgbClr val="000000"/>
                </a:solidFill>
                <a:latin typeface="Arial"/>
                <a:ea typeface="Arial"/>
                <a:cs typeface="Arial"/>
                <a:sym typeface="Arial"/>
              </a:rPr>
              <a:t> tai </a:t>
            </a:r>
            <a:r>
              <a:rPr lang="en-US" sz="1814" err="1">
                <a:solidFill>
                  <a:srgbClr val="000000"/>
                </a:solidFill>
                <a:latin typeface="Arial"/>
                <a:ea typeface="Arial"/>
                <a:cs typeface="Arial"/>
                <a:sym typeface="Arial"/>
              </a:rPr>
              <a:t>palvelua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kehitetään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yhdessä</a:t>
            </a:r>
            <a:endParaRPr lang="en-US" sz="1814">
              <a:solidFill>
                <a:srgbClr val="000000"/>
              </a:solidFill>
              <a:latin typeface="Arial"/>
              <a:ea typeface="Arial"/>
              <a:cs typeface="Arial"/>
              <a:sym typeface="Arial"/>
            </a:endParaRPr>
          </a:p>
          <a:p>
            <a:pPr algn="l">
              <a:lnSpc>
                <a:spcPts val="1995"/>
              </a:lnSpc>
              <a:spcBef>
                <a:spcPct val="0"/>
              </a:spcBef>
            </a:pPr>
            <a:endParaRPr lang="en-US" sz="1814">
              <a:solidFill>
                <a:srgbClr val="000000"/>
              </a:solidFill>
              <a:latin typeface="Arial"/>
              <a:ea typeface="Arial"/>
              <a:cs typeface="Arial"/>
              <a:sym typeface="Arial"/>
            </a:endParaRPr>
          </a:p>
          <a:p>
            <a:pPr algn="l">
              <a:lnSpc>
                <a:spcPts val="1995"/>
              </a:lnSpc>
              <a:spcBef>
                <a:spcPct val="0"/>
              </a:spcBef>
            </a:pPr>
            <a:r>
              <a:rPr lang="en-US" sz="1814" err="1">
                <a:solidFill>
                  <a:srgbClr val="000000"/>
                </a:solidFill>
                <a:latin typeface="Arial"/>
                <a:ea typeface="Arial"/>
                <a:cs typeface="Arial"/>
                <a:sym typeface="Arial"/>
              </a:rPr>
              <a:t>Toiminta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vahvistaa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osallistujan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vaikuttamismahdollisuuksia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myös</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toiminnan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ulkopuolella</a:t>
            </a:r>
            <a:r>
              <a:rPr lang="en-US" sz="1814">
                <a:solidFill>
                  <a:srgbClr val="000000"/>
                </a:solidFill>
                <a:latin typeface="Arial"/>
                <a:ea typeface="Arial"/>
                <a:cs typeface="Arial"/>
                <a:sym typeface="Arial"/>
              </a:rPr>
              <a:t>.</a:t>
            </a:r>
          </a:p>
          <a:p>
            <a:pPr algn="l">
              <a:lnSpc>
                <a:spcPts val="1995"/>
              </a:lnSpc>
              <a:spcBef>
                <a:spcPct val="0"/>
              </a:spcBef>
            </a:pPr>
            <a:endParaRPr lang="en-US" sz="1814">
              <a:solidFill>
                <a:srgbClr val="000000"/>
              </a:solidFill>
              <a:latin typeface="Arial"/>
              <a:ea typeface="Arial"/>
              <a:cs typeface="Arial"/>
              <a:sym typeface="Arial"/>
            </a:endParaRPr>
          </a:p>
          <a:p>
            <a:pPr algn="l">
              <a:lnSpc>
                <a:spcPts val="1995"/>
              </a:lnSpc>
              <a:spcBef>
                <a:spcPct val="0"/>
              </a:spcBef>
            </a:pPr>
            <a:r>
              <a:rPr lang="en-US" sz="1814" err="1">
                <a:solidFill>
                  <a:srgbClr val="000000"/>
                </a:solidFill>
                <a:latin typeface="Arial"/>
                <a:ea typeface="Arial"/>
                <a:cs typeface="Arial"/>
                <a:sym typeface="Arial"/>
              </a:rPr>
              <a:t>Ihminen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pääsee</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osaksi</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itselleen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tärkeää</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yhteisöä</a:t>
            </a:r>
            <a:r>
              <a:rPr lang="en-US" sz="1814">
                <a:solidFill>
                  <a:srgbClr val="000000"/>
                </a:solidFill>
                <a:latin typeface="Arial"/>
                <a:ea typeface="Arial"/>
                <a:cs typeface="Arial"/>
                <a:sym typeface="Arial"/>
              </a:rPr>
              <a:t>.</a:t>
            </a:r>
          </a:p>
          <a:p>
            <a:pPr algn="l">
              <a:lnSpc>
                <a:spcPts val="1995"/>
              </a:lnSpc>
              <a:spcBef>
                <a:spcPct val="0"/>
              </a:spcBef>
            </a:pPr>
            <a:endParaRPr lang="en-US" sz="1814">
              <a:solidFill>
                <a:srgbClr val="000000"/>
              </a:solidFill>
              <a:latin typeface="Arial"/>
              <a:ea typeface="Arial"/>
              <a:cs typeface="Arial"/>
              <a:sym typeface="Arial"/>
            </a:endParaRPr>
          </a:p>
          <a:p>
            <a:pPr algn="l">
              <a:lnSpc>
                <a:spcPts val="1995"/>
              </a:lnSpc>
              <a:spcBef>
                <a:spcPct val="0"/>
              </a:spcBef>
            </a:pPr>
            <a:r>
              <a:rPr lang="en-US" sz="1814" err="1">
                <a:solidFill>
                  <a:srgbClr val="000000"/>
                </a:solidFill>
                <a:latin typeface="Arial"/>
                <a:ea typeface="Arial"/>
                <a:cs typeface="Arial"/>
                <a:sym typeface="Arial"/>
              </a:rPr>
              <a:t>Ihminen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pääsee</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nauttimaan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yhteisestä</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hyvästä</a:t>
            </a:r>
            <a:r>
              <a:rPr lang="en-US" sz="1814">
                <a:solidFill>
                  <a:srgbClr val="000000"/>
                </a:solidFill>
                <a:latin typeface="Arial"/>
                <a:ea typeface="Arial"/>
                <a:cs typeface="Arial"/>
                <a:sym typeface="Arial"/>
              </a:rPr>
              <a:t> ja </a:t>
            </a:r>
            <a:r>
              <a:rPr lang="en-US" sz="1814" err="1">
                <a:solidFill>
                  <a:srgbClr val="000000"/>
                </a:solidFill>
                <a:latin typeface="Arial"/>
                <a:ea typeface="Arial"/>
                <a:cs typeface="Arial"/>
                <a:sym typeface="Arial"/>
              </a:rPr>
              <a:t>voi</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osallistua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sen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tuottamiseen</a:t>
            </a:r>
            <a:r>
              <a:rPr lang="en-US" sz="1814">
                <a:solidFill>
                  <a:srgbClr val="000000"/>
                </a:solidFill>
                <a:latin typeface="Arial"/>
                <a:ea typeface="Arial"/>
                <a:cs typeface="Arial"/>
                <a:sym typeface="Arial"/>
              </a:rPr>
              <a:t> ja </a:t>
            </a:r>
            <a:r>
              <a:rPr lang="en-US" sz="1814" err="1">
                <a:solidFill>
                  <a:srgbClr val="000000"/>
                </a:solidFill>
                <a:latin typeface="Arial"/>
                <a:ea typeface="Arial"/>
                <a:cs typeface="Arial"/>
                <a:sym typeface="Arial"/>
              </a:rPr>
              <a:t>jakamiseen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tasavertaisena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muiden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kanssa</a:t>
            </a:r>
            <a:r>
              <a:rPr lang="en-US" sz="1814">
                <a:solidFill>
                  <a:srgbClr val="000000"/>
                </a:solidFill>
                <a:latin typeface="Arial"/>
                <a:ea typeface="Arial"/>
                <a:cs typeface="Arial"/>
                <a:sym typeface="Arial"/>
              </a:rPr>
              <a:t>.</a:t>
            </a:r>
          </a:p>
          <a:p>
            <a:pPr algn="l">
              <a:lnSpc>
                <a:spcPts val="1995"/>
              </a:lnSpc>
              <a:spcBef>
                <a:spcPct val="0"/>
              </a:spcBef>
            </a:pPr>
            <a:endParaRPr lang="en-US" sz="1814">
              <a:solidFill>
                <a:srgbClr val="000000"/>
              </a:solidFill>
              <a:latin typeface="Arial"/>
              <a:ea typeface="Arial"/>
              <a:cs typeface="Arial"/>
              <a:sym typeface="Arial"/>
            </a:endParaRPr>
          </a:p>
          <a:p>
            <a:pPr algn="l">
              <a:lnSpc>
                <a:spcPts val="1995"/>
              </a:lnSpc>
              <a:spcBef>
                <a:spcPct val="0"/>
              </a:spcBef>
            </a:pPr>
            <a:r>
              <a:rPr lang="en-US" sz="1814" err="1">
                <a:solidFill>
                  <a:srgbClr val="000000"/>
                </a:solidFill>
                <a:latin typeface="Arial"/>
                <a:ea typeface="Arial"/>
                <a:cs typeface="Arial"/>
                <a:sym typeface="Arial"/>
              </a:rPr>
              <a:t>Ihminen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saa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arvostusta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kiitosta</a:t>
            </a:r>
            <a:r>
              <a:rPr lang="en-US" sz="1814">
                <a:solidFill>
                  <a:srgbClr val="000000"/>
                </a:solidFill>
                <a:latin typeface="Arial"/>
                <a:ea typeface="Arial"/>
                <a:cs typeface="Arial"/>
                <a:sym typeface="Arial"/>
              </a:rPr>
              <a:t> ja </a:t>
            </a:r>
            <a:r>
              <a:rPr lang="en-US" sz="1814" err="1">
                <a:solidFill>
                  <a:srgbClr val="000000"/>
                </a:solidFill>
                <a:latin typeface="Arial"/>
                <a:ea typeface="Arial"/>
                <a:cs typeface="Arial"/>
                <a:sym typeface="Arial"/>
              </a:rPr>
              <a:t>yhteyksiä</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muihin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ihmisiin</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Yhteiskuntaryhmät</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kohtaavat</a:t>
            </a:r>
            <a:r>
              <a:rPr lang="en-US" sz="1814">
                <a:solidFill>
                  <a:srgbClr val="000000"/>
                </a:solidFill>
                <a:latin typeface="Arial"/>
                <a:ea typeface="Arial"/>
                <a:cs typeface="Arial"/>
                <a:sym typeface="Arial"/>
              </a:rPr>
              <a:t>.</a:t>
            </a:r>
          </a:p>
          <a:p>
            <a:pPr algn="l">
              <a:lnSpc>
                <a:spcPts val="1995"/>
              </a:lnSpc>
              <a:spcBef>
                <a:spcPct val="0"/>
              </a:spcBef>
            </a:pPr>
            <a:endParaRPr lang="en-US" sz="1814">
              <a:solidFill>
                <a:srgbClr val="000000"/>
              </a:solidFill>
              <a:latin typeface="Arial"/>
              <a:ea typeface="Arial"/>
              <a:cs typeface="Arial"/>
              <a:sym typeface="Arial"/>
            </a:endParaRPr>
          </a:p>
          <a:p>
            <a:pPr algn="l">
              <a:lnSpc>
                <a:spcPts val="1995"/>
              </a:lnSpc>
              <a:spcBef>
                <a:spcPct val="0"/>
              </a:spcBef>
            </a:pPr>
            <a:r>
              <a:rPr lang="en-US" sz="1814" err="1">
                <a:solidFill>
                  <a:srgbClr val="000000"/>
                </a:solidFill>
                <a:latin typeface="Arial"/>
                <a:ea typeface="Arial"/>
                <a:cs typeface="Arial"/>
                <a:sym typeface="Arial"/>
              </a:rPr>
              <a:t>Osallisuutta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edistävät</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keinot</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juurtuvat</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osaksi</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jatkuvaa</a:t>
            </a:r>
            <a:r>
              <a:rPr lang="en-US" sz="1814">
                <a:solidFill>
                  <a:srgbClr val="000000"/>
                </a:solidFill>
                <a:latin typeface="Arial"/>
                <a:ea typeface="Arial"/>
                <a:cs typeface="Arial"/>
                <a:sym typeface="Arial"/>
              </a:rPr>
              <a:t> </a:t>
            </a:r>
            <a:r>
              <a:rPr lang="en-US" sz="1814" err="1">
                <a:solidFill>
                  <a:srgbClr val="000000"/>
                </a:solidFill>
                <a:latin typeface="Arial"/>
                <a:ea typeface="Arial"/>
                <a:cs typeface="Arial"/>
                <a:sym typeface="Arial"/>
              </a:rPr>
              <a:t>toimintaa</a:t>
            </a:r>
            <a:r>
              <a:rPr lang="en-US" sz="1814">
                <a:solidFill>
                  <a:srgbClr val="000000"/>
                </a:solidFill>
                <a:latin typeface="Arial"/>
                <a:ea typeface="Arial"/>
                <a:cs typeface="Arial"/>
                <a:sym typeface="Arial"/>
              </a:rPr>
              <a:t>. </a:t>
            </a:r>
          </a:p>
        </p:txBody>
      </p:sp>
      <p:sp>
        <p:nvSpPr>
          <p:cNvPr id="3" name="Freeform 3"/>
          <p:cNvSpPr/>
          <p:nvPr/>
        </p:nvSpPr>
        <p:spPr>
          <a:xfrm rot="5400000">
            <a:off x="-2702117" y="5652993"/>
            <a:ext cx="6862072" cy="63272"/>
          </a:xfrm>
          <a:custGeom>
            <a:avLst/>
            <a:gdLst/>
            <a:ahLst/>
            <a:cxnLst/>
            <a:rect l="l" t="t" r="r" b="b"/>
            <a:pathLst>
              <a:path w="6858000" h="120969">
                <a:moveTo>
                  <a:pt x="0" y="0"/>
                </a:moveTo>
                <a:lnTo>
                  <a:pt x="6858000" y="0"/>
                </a:lnTo>
                <a:lnTo>
                  <a:pt x="6858000" y="120969"/>
                </a:lnTo>
                <a:lnTo>
                  <a:pt x="0" y="12096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grpSp>
        <p:nvGrpSpPr>
          <p:cNvPr id="4" name="Group 4"/>
          <p:cNvGrpSpPr/>
          <p:nvPr/>
        </p:nvGrpSpPr>
        <p:grpSpPr>
          <a:xfrm>
            <a:off x="4107" y="1"/>
            <a:ext cx="7560987" cy="1818282"/>
            <a:chOff x="0" y="0"/>
            <a:chExt cx="2847623" cy="655904"/>
          </a:xfrm>
        </p:grpSpPr>
        <p:sp>
          <p:nvSpPr>
            <p:cNvPr id="5" name="Freeform 5"/>
            <p:cNvSpPr/>
            <p:nvPr/>
          </p:nvSpPr>
          <p:spPr>
            <a:xfrm>
              <a:off x="0" y="0"/>
              <a:ext cx="2847623" cy="655904"/>
            </a:xfrm>
            <a:custGeom>
              <a:avLst/>
              <a:gdLst/>
              <a:ahLst/>
              <a:cxnLst/>
              <a:rect l="l" t="t" r="r" b="b"/>
              <a:pathLst>
                <a:path w="2847623" h="655904">
                  <a:moveTo>
                    <a:pt x="0" y="0"/>
                  </a:moveTo>
                  <a:lnTo>
                    <a:pt x="2847623" y="0"/>
                  </a:lnTo>
                  <a:lnTo>
                    <a:pt x="2847623" y="655904"/>
                  </a:lnTo>
                  <a:lnTo>
                    <a:pt x="0" y="655904"/>
                  </a:lnTo>
                  <a:close/>
                </a:path>
              </a:pathLst>
            </a:custGeom>
            <a:solidFill>
              <a:srgbClr val="739DD2">
                <a:alpha val="40000"/>
              </a:srgbClr>
            </a:solidFill>
          </p:spPr>
          <p:txBody>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endParaRPr lang="fi-FI" sz="1803"/>
            </a:p>
          </p:txBody>
        </p:sp>
        <p:sp>
          <p:nvSpPr>
            <p:cNvPr id="6" name="TextBox 6"/>
            <p:cNvSpPr txBox="1"/>
            <p:nvPr/>
          </p:nvSpPr>
          <p:spPr>
            <a:xfrm>
              <a:off x="0" y="-19050"/>
              <a:ext cx="2847623" cy="674954"/>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67"/>
                </a:lnSpc>
              </a:pPr>
              <a:endParaRPr sz="1803"/>
            </a:p>
          </p:txBody>
        </p:sp>
      </p:grpSp>
      <p:grpSp>
        <p:nvGrpSpPr>
          <p:cNvPr id="7" name="Group 7"/>
          <p:cNvGrpSpPr/>
          <p:nvPr/>
        </p:nvGrpSpPr>
        <p:grpSpPr>
          <a:xfrm>
            <a:off x="5870748" y="384756"/>
            <a:ext cx="1159502" cy="1159502"/>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E72D"/>
            </a:solidFill>
          </p:spPr>
          <p:txBody>
            <a:bodyPr/>
            <a:lstStyle/>
            <a:p>
              <a:endParaRPr lang="fi-FI"/>
            </a:p>
          </p:txBody>
        </p:sp>
        <p:sp>
          <p:nvSpPr>
            <p:cNvPr id="9" name="TextBox 9"/>
            <p:cNvSpPr txBox="1"/>
            <p:nvPr/>
          </p:nvSpPr>
          <p:spPr>
            <a:xfrm>
              <a:off x="76200" y="66675"/>
              <a:ext cx="660400" cy="669925"/>
            </a:xfrm>
            <a:prstGeom prst="rect">
              <a:avLst/>
            </a:prstGeom>
          </p:spPr>
          <p:txBody>
            <a:bodyPr lIns="27280" tIns="27280" rIns="27280" bIns="2728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052"/>
                </a:lnSpc>
                <a:spcBef>
                  <a:spcPct val="0"/>
                </a:spcBef>
              </a:pPr>
              <a:endParaRPr sz="1803"/>
            </a:p>
          </p:txBody>
        </p:sp>
      </p:grpSp>
      <p:grpSp>
        <p:nvGrpSpPr>
          <p:cNvPr id="10" name="Group 10"/>
          <p:cNvGrpSpPr/>
          <p:nvPr/>
        </p:nvGrpSpPr>
        <p:grpSpPr>
          <a:xfrm>
            <a:off x="6416372" y="91295"/>
            <a:ext cx="762646" cy="1726988"/>
            <a:chOff x="0" y="0"/>
            <a:chExt cx="1016257" cy="2301284"/>
          </a:xfrm>
        </p:grpSpPr>
        <p:sp>
          <p:nvSpPr>
            <p:cNvPr id="11" name="Freeform 11"/>
            <p:cNvSpPr/>
            <p:nvPr/>
          </p:nvSpPr>
          <p:spPr>
            <a:xfrm rot="-10800000">
              <a:off x="0" y="1150642"/>
              <a:ext cx="1016257" cy="1150642"/>
            </a:xfrm>
            <a:custGeom>
              <a:avLst/>
              <a:gdLst/>
              <a:ahLst/>
              <a:cxnLst/>
              <a:rect l="l" t="t" r="r" b="b"/>
              <a:pathLst>
                <a:path w="1016257" h="1150642">
                  <a:moveTo>
                    <a:pt x="0" y="0"/>
                  </a:moveTo>
                  <a:lnTo>
                    <a:pt x="1016257" y="0"/>
                  </a:lnTo>
                  <a:lnTo>
                    <a:pt x="1016257" y="1150642"/>
                  </a:lnTo>
                  <a:lnTo>
                    <a:pt x="0" y="1150642"/>
                  </a:lnTo>
                  <a:lnTo>
                    <a:pt x="0" y="0"/>
                  </a:lnTo>
                  <a:close/>
                </a:path>
              </a:pathLst>
            </a:custGeom>
            <a:blipFill>
              <a:blip r:embed="rId4">
                <a:extLst>
                  <a:ext uri="{96DAC541-7B7A-43D3-8B79-37D633B846F1}">
                    <asvg:svgBlip xmlns:asvg="http://schemas.microsoft.com/office/drawing/2016/SVG/main" r:embed="rId5"/>
                  </a:ext>
                </a:extLst>
              </a:blip>
              <a:stretch>
                <a:fillRect r="-178783" b="-36791"/>
              </a:stretch>
            </a:blipFill>
          </p:spPr>
          <p:txBody>
            <a:bodyPr/>
            <a:lstStyle/>
            <a:p>
              <a:endParaRPr lang="fi-FI"/>
            </a:p>
          </p:txBody>
        </p:sp>
        <p:sp>
          <p:nvSpPr>
            <p:cNvPr id="12" name="Freeform 12"/>
            <p:cNvSpPr/>
            <p:nvPr/>
          </p:nvSpPr>
          <p:spPr>
            <a:xfrm rot="-10800000" flipV="1">
              <a:off x="0" y="0"/>
              <a:ext cx="1016257" cy="1150642"/>
            </a:xfrm>
            <a:custGeom>
              <a:avLst/>
              <a:gdLst/>
              <a:ahLst/>
              <a:cxnLst/>
              <a:rect l="l" t="t" r="r" b="b"/>
              <a:pathLst>
                <a:path w="1016257" h="1150642">
                  <a:moveTo>
                    <a:pt x="0" y="1150642"/>
                  </a:moveTo>
                  <a:lnTo>
                    <a:pt x="1016257" y="1150642"/>
                  </a:lnTo>
                  <a:lnTo>
                    <a:pt x="1016257" y="0"/>
                  </a:lnTo>
                  <a:lnTo>
                    <a:pt x="0" y="0"/>
                  </a:lnTo>
                  <a:lnTo>
                    <a:pt x="0" y="1150642"/>
                  </a:lnTo>
                  <a:close/>
                </a:path>
              </a:pathLst>
            </a:custGeom>
            <a:blipFill>
              <a:blip r:embed="rId4">
                <a:extLst>
                  <a:ext uri="{96DAC541-7B7A-43D3-8B79-37D633B846F1}">
                    <asvg:svgBlip xmlns:asvg="http://schemas.microsoft.com/office/drawing/2016/SVG/main" r:embed="rId5"/>
                  </a:ext>
                </a:extLst>
              </a:blip>
              <a:stretch>
                <a:fillRect r="-178783" b="-36791"/>
              </a:stretch>
            </a:blipFill>
          </p:spPr>
          <p:txBody>
            <a:bodyPr/>
            <a:lstStyle/>
            <a:p>
              <a:endParaRPr lang="fi-FI"/>
            </a:p>
          </p:txBody>
        </p:sp>
      </p:grpSp>
      <p:sp>
        <p:nvSpPr>
          <p:cNvPr id="13" name="Freeform 13"/>
          <p:cNvSpPr/>
          <p:nvPr/>
        </p:nvSpPr>
        <p:spPr>
          <a:xfrm>
            <a:off x="6010835" y="515036"/>
            <a:ext cx="879331" cy="898943"/>
          </a:xfrm>
          <a:custGeom>
            <a:avLst/>
            <a:gdLst/>
            <a:ahLst/>
            <a:cxnLst/>
            <a:rect l="l" t="t" r="r" b="b"/>
            <a:pathLst>
              <a:path w="878809" h="898410">
                <a:moveTo>
                  <a:pt x="0" y="0"/>
                </a:moveTo>
                <a:lnTo>
                  <a:pt x="878808" y="0"/>
                </a:lnTo>
                <a:lnTo>
                  <a:pt x="878808" y="898410"/>
                </a:lnTo>
                <a:lnTo>
                  <a:pt x="0" y="89841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fi-FI"/>
          </a:p>
        </p:txBody>
      </p:sp>
      <p:grpSp>
        <p:nvGrpSpPr>
          <p:cNvPr id="14" name="Group 14"/>
          <p:cNvGrpSpPr/>
          <p:nvPr/>
        </p:nvGrpSpPr>
        <p:grpSpPr>
          <a:xfrm>
            <a:off x="2457913" y="9865317"/>
            <a:ext cx="2679242" cy="579483"/>
            <a:chOff x="29800" y="2879"/>
            <a:chExt cx="3570200" cy="772186"/>
          </a:xfrm>
        </p:grpSpPr>
        <p:grpSp>
          <p:nvGrpSpPr>
            <p:cNvPr id="15" name="Group 15"/>
            <p:cNvGrpSpPr>
              <a:grpSpLocks noChangeAspect="1"/>
            </p:cNvGrpSpPr>
            <p:nvPr/>
          </p:nvGrpSpPr>
          <p:grpSpPr>
            <a:xfrm>
              <a:off x="29800" y="29799"/>
              <a:ext cx="717628" cy="718344"/>
              <a:chOff x="63500" y="63500"/>
              <a:chExt cx="1529207" cy="1530731"/>
            </a:xfrm>
          </p:grpSpPr>
          <p:sp>
            <p:nvSpPr>
              <p:cNvPr id="16" name="Freeform 16"/>
              <p:cNvSpPr/>
              <p:nvPr/>
            </p:nvSpPr>
            <p:spPr>
              <a:xfrm>
                <a:off x="494792" y="494665"/>
                <a:ext cx="1097915" cy="1099566"/>
              </a:xfrm>
              <a:custGeom>
                <a:avLst/>
                <a:gdLst/>
                <a:ahLst/>
                <a:cxnLst/>
                <a:rect l="l" t="t" r="r" b="b"/>
                <a:pathLst>
                  <a:path w="1097915"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endParaRPr lang="fi-FI"/>
              </a:p>
            </p:txBody>
          </p:sp>
          <p:sp>
            <p:nvSpPr>
              <p:cNvPr id="17" name="Freeform 17"/>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endParaRPr lang="fi-FI"/>
              </a:p>
            </p:txBody>
          </p:sp>
        </p:grpSp>
        <p:sp>
          <p:nvSpPr>
            <p:cNvPr id="18" name="Freeform 18"/>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fi-FI"/>
            </a:p>
          </p:txBody>
        </p:sp>
      </p:grpSp>
      <p:sp>
        <p:nvSpPr>
          <p:cNvPr id="19" name="TextBox 19"/>
          <p:cNvSpPr txBox="1"/>
          <p:nvPr/>
        </p:nvSpPr>
        <p:spPr>
          <a:xfrm>
            <a:off x="697284" y="631458"/>
            <a:ext cx="4917202" cy="91280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319"/>
              </a:lnSpc>
              <a:spcBef>
                <a:spcPct val="0"/>
              </a:spcBef>
            </a:pPr>
            <a:r>
              <a:rPr lang="en-US" sz="2108">
                <a:latin typeface="Arial"/>
                <a:ea typeface="Arial"/>
                <a:cs typeface="Arial"/>
                <a:sym typeface="Arial"/>
              </a:rPr>
              <a:t>Kun </a:t>
            </a:r>
            <a:r>
              <a:rPr lang="en-US" sz="2108" err="1">
                <a:latin typeface="Arial"/>
                <a:ea typeface="Arial"/>
                <a:cs typeface="Arial"/>
                <a:sym typeface="Arial"/>
              </a:rPr>
              <a:t>halutaan</a:t>
            </a:r>
            <a:r>
              <a:rPr lang="en-US" sz="2108">
                <a:latin typeface="Arial"/>
                <a:ea typeface="Arial"/>
                <a:cs typeface="Arial"/>
                <a:sym typeface="Arial"/>
              </a:rPr>
              <a:t> </a:t>
            </a:r>
            <a:r>
              <a:rPr lang="en-US" sz="2108" err="1">
                <a:latin typeface="Arial"/>
                <a:ea typeface="Arial"/>
                <a:cs typeface="Arial"/>
                <a:sym typeface="Arial"/>
              </a:rPr>
              <a:t>edistää</a:t>
            </a:r>
            <a:r>
              <a:rPr lang="en-US" sz="2108">
                <a:latin typeface="Arial"/>
                <a:ea typeface="Arial"/>
                <a:cs typeface="Arial"/>
                <a:sym typeface="Arial"/>
              </a:rPr>
              <a:t> </a:t>
            </a:r>
            <a:r>
              <a:rPr lang="en-US" sz="2108" err="1">
                <a:latin typeface="Arial"/>
                <a:ea typeface="Arial"/>
                <a:cs typeface="Arial"/>
                <a:sym typeface="Arial"/>
              </a:rPr>
              <a:t>kaikkien</a:t>
            </a:r>
            <a:r>
              <a:rPr lang="en-US" sz="2108">
                <a:latin typeface="Arial"/>
                <a:ea typeface="Arial"/>
                <a:cs typeface="Arial"/>
                <a:sym typeface="Arial"/>
              </a:rPr>
              <a:t> </a:t>
            </a:r>
            <a:r>
              <a:rPr lang="en-US" sz="2108" err="1">
                <a:latin typeface="Arial"/>
                <a:ea typeface="Arial"/>
                <a:cs typeface="Arial"/>
                <a:sym typeface="Arial"/>
              </a:rPr>
              <a:t>osallisuutta</a:t>
            </a:r>
            <a:r>
              <a:rPr lang="en-US" sz="2108">
                <a:latin typeface="Arial"/>
                <a:ea typeface="Arial"/>
                <a:cs typeface="Arial"/>
                <a:sym typeface="Arial"/>
              </a:rPr>
              <a:t>, </a:t>
            </a:r>
            <a:r>
              <a:rPr lang="en-US" sz="2108" err="1">
                <a:latin typeface="Arial"/>
                <a:ea typeface="Arial"/>
                <a:cs typeface="Arial"/>
                <a:sym typeface="Arial"/>
              </a:rPr>
              <a:t>tulisi</a:t>
            </a:r>
            <a:r>
              <a:rPr lang="en-US" sz="2108">
                <a:latin typeface="Arial"/>
                <a:ea typeface="Arial"/>
                <a:cs typeface="Arial"/>
                <a:sym typeface="Arial"/>
              </a:rPr>
              <a:t> </a:t>
            </a:r>
            <a:r>
              <a:rPr lang="en-US" sz="2108" err="1">
                <a:latin typeface="Arial"/>
                <a:ea typeface="Arial"/>
                <a:cs typeface="Arial"/>
                <a:sym typeface="Arial"/>
              </a:rPr>
              <a:t>noudattaa</a:t>
            </a:r>
            <a:r>
              <a:rPr lang="en-US" sz="2108">
                <a:latin typeface="Arial"/>
                <a:ea typeface="Arial"/>
                <a:cs typeface="Arial"/>
                <a:sym typeface="Arial"/>
              </a:rPr>
              <a:t> </a:t>
            </a:r>
            <a:r>
              <a:rPr lang="en-US" sz="2108" err="1">
                <a:latin typeface="Arial"/>
                <a:ea typeface="Arial"/>
                <a:cs typeface="Arial"/>
                <a:sym typeface="Arial"/>
              </a:rPr>
              <a:t>näitä</a:t>
            </a:r>
            <a:r>
              <a:rPr lang="en-US" sz="2108">
                <a:latin typeface="Arial"/>
                <a:ea typeface="Arial"/>
                <a:cs typeface="Arial"/>
                <a:sym typeface="Arial"/>
              </a:rPr>
              <a:t> </a:t>
            </a:r>
            <a:r>
              <a:rPr lang="en-US" sz="2108" b="1" err="1">
                <a:solidFill>
                  <a:srgbClr val="394B85"/>
                </a:solidFill>
                <a:latin typeface="Arial Bold"/>
                <a:ea typeface="Arial Bold"/>
                <a:cs typeface="Arial Bold"/>
                <a:sym typeface="Arial Bold"/>
              </a:rPr>
              <a:t>osallisuuden</a:t>
            </a:r>
            <a:r>
              <a:rPr lang="en-US" sz="2108" b="1">
                <a:solidFill>
                  <a:srgbClr val="394B85"/>
                </a:solidFill>
                <a:latin typeface="Arial Bold"/>
                <a:ea typeface="Arial Bold"/>
                <a:cs typeface="Arial Bold"/>
                <a:sym typeface="Arial Bold"/>
              </a:rPr>
              <a:t> </a:t>
            </a:r>
            <a:r>
              <a:rPr lang="en-US" sz="2108" b="1" err="1">
                <a:solidFill>
                  <a:srgbClr val="394B85"/>
                </a:solidFill>
                <a:latin typeface="Arial Bold"/>
                <a:ea typeface="Arial Bold"/>
                <a:cs typeface="Arial Bold"/>
                <a:sym typeface="Arial Bold"/>
              </a:rPr>
              <a:t>edistämisen</a:t>
            </a:r>
            <a:r>
              <a:rPr lang="en-US" sz="2108" b="1">
                <a:solidFill>
                  <a:srgbClr val="394B85"/>
                </a:solidFill>
                <a:latin typeface="Arial Bold"/>
                <a:ea typeface="Arial Bold"/>
                <a:cs typeface="Arial Bold"/>
                <a:sym typeface="Arial Bold"/>
              </a:rPr>
              <a:t> </a:t>
            </a:r>
            <a:r>
              <a:rPr lang="en-US" sz="2108" b="1" err="1">
                <a:solidFill>
                  <a:srgbClr val="394B85"/>
                </a:solidFill>
                <a:latin typeface="Arial Bold"/>
                <a:ea typeface="Arial Bold"/>
                <a:cs typeface="Arial Bold"/>
                <a:sym typeface="Arial Bold"/>
              </a:rPr>
              <a:t>periaatteita</a:t>
            </a:r>
            <a:r>
              <a:rPr lang="en-US" sz="2108">
                <a:solidFill>
                  <a:srgbClr val="FFFFFF"/>
                </a:solidFill>
                <a:latin typeface="Arial"/>
                <a:ea typeface="Arial"/>
                <a:cs typeface="Arial"/>
                <a:sym typeface="Arial"/>
              </a:rPr>
              <a:t>:</a:t>
            </a:r>
          </a:p>
        </p:txBody>
      </p:sp>
      <p:sp>
        <p:nvSpPr>
          <p:cNvPr id="20" name="TextBox 20"/>
          <p:cNvSpPr txBox="1"/>
          <p:nvPr/>
        </p:nvSpPr>
        <p:spPr>
          <a:xfrm>
            <a:off x="234814" y="9267508"/>
            <a:ext cx="7418610" cy="33911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321"/>
              </a:lnSpc>
            </a:pPr>
            <a:r>
              <a:rPr lang="en-US" sz="1201" err="1">
                <a:solidFill>
                  <a:srgbClr val="000000"/>
                </a:solidFill>
                <a:latin typeface="Arial" panose="020B0604020202020204" pitchFamily="34" charset="0"/>
                <a:ea typeface="Public Sans"/>
                <a:cs typeface="Arial" panose="020B0604020202020204" pitchFamily="34" charset="0"/>
                <a:sym typeface="Public Sans"/>
              </a:rPr>
              <a:t>Lähde</a:t>
            </a:r>
            <a:r>
              <a:rPr lang="en-US" sz="1201">
                <a:solidFill>
                  <a:srgbClr val="000000"/>
                </a:solidFill>
                <a:latin typeface="Public Sans"/>
                <a:ea typeface="Public Sans"/>
                <a:cs typeface="Public Sans"/>
                <a:sym typeface="Public Sans"/>
              </a:rPr>
              <a:t> </a:t>
            </a:r>
            <a:r>
              <a:rPr lang="en-US" sz="1201" u="sng">
                <a:solidFill>
                  <a:srgbClr val="000000"/>
                </a:solidFill>
                <a:latin typeface="Public Sans"/>
                <a:ea typeface="Public Sans"/>
                <a:cs typeface="Public Sans"/>
                <a:sym typeface="Public Sans"/>
                <a:hlinkClick r:id="rId10" tooltip="https://thl.fi/aiheet/hyvinvoinnin-ja-terveyden-edistamisen-johtaminen/osallisuuden-edistaminen/heikoimmassa-asemassa-olevien-osallisuus/osallisuuden-osa-alueet-ja-osallisuuden-edistamisen-periaatteet"/>
              </a:rPr>
              <a:t>THL</a:t>
            </a:r>
            <a:r>
              <a:rPr lang="en-US" sz="1201">
                <a:solidFill>
                  <a:srgbClr val="000000"/>
                </a:solidFill>
                <a:latin typeface="Public Sans"/>
                <a:ea typeface="Public Sans"/>
                <a:cs typeface="Public Sans"/>
                <a:sym typeface="Public Sans"/>
              </a:rPr>
              <a:t> </a:t>
            </a:r>
          </a:p>
          <a:p>
            <a:pPr algn="l">
              <a:lnSpc>
                <a:spcPts val="1321"/>
              </a:lnSpc>
              <a:spcBef>
                <a:spcPct val="0"/>
              </a:spcBef>
            </a:pPr>
            <a:endParaRPr lang="en-US" sz="1201">
              <a:solidFill>
                <a:srgbClr val="000000"/>
              </a:solidFill>
              <a:latin typeface="Public Sans"/>
              <a:ea typeface="Public Sans"/>
              <a:cs typeface="Public Sans"/>
              <a:sym typeface="Public Sans"/>
            </a:endParaRPr>
          </a:p>
        </p:txBody>
      </p:sp>
    </p:spTree>
    <p:extLst>
      <p:ext uri="{BB962C8B-B14F-4D97-AF65-F5344CB8AC3E}">
        <p14:creationId xmlns:p14="http://schemas.microsoft.com/office/powerpoint/2010/main" val="3707992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 name="Suorakulmio 56">
            <a:extLst>
              <a:ext uri="{FF2B5EF4-FFF2-40B4-BE49-F238E27FC236}">
                <a16:creationId xmlns:a16="http://schemas.microsoft.com/office/drawing/2014/main" id="{26D3D782-00F7-884C-3DC7-49B0BDAF9EA6}"/>
              </a:ext>
            </a:extLst>
          </p:cNvPr>
          <p:cNvSpPr/>
          <p:nvPr/>
        </p:nvSpPr>
        <p:spPr>
          <a:xfrm>
            <a:off x="-3996" y="9083674"/>
            <a:ext cx="7569200" cy="1616075"/>
          </a:xfrm>
          <a:prstGeom prst="rect">
            <a:avLst/>
          </a:prstGeom>
          <a:solidFill>
            <a:srgbClr val="394B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53" name="Suorakulmio 52">
            <a:extLst>
              <a:ext uri="{FF2B5EF4-FFF2-40B4-BE49-F238E27FC236}">
                <a16:creationId xmlns:a16="http://schemas.microsoft.com/office/drawing/2014/main" id="{16820F45-3ACB-9D70-F40F-7694D62740F4}"/>
              </a:ext>
            </a:extLst>
          </p:cNvPr>
          <p:cNvSpPr/>
          <p:nvPr/>
        </p:nvSpPr>
        <p:spPr>
          <a:xfrm>
            <a:off x="-3996" y="854075"/>
            <a:ext cx="7569200" cy="3276600"/>
          </a:xfrm>
          <a:prstGeom prst="rect">
            <a:avLst/>
          </a:prstGeom>
          <a:solidFill>
            <a:srgbClr val="394B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5" name="object 5"/>
          <p:cNvSpPr txBox="1"/>
          <p:nvPr/>
        </p:nvSpPr>
        <p:spPr>
          <a:xfrm>
            <a:off x="-3996" y="390828"/>
            <a:ext cx="7569200" cy="443711"/>
          </a:xfrm>
          <a:prstGeom prst="rect">
            <a:avLst/>
          </a:prstGeom>
        </p:spPr>
        <p:txBody>
          <a:bodyPr vert="horz" wrap="square" lIns="0" tIns="12700" rIns="0" bIns="0" rtlCol="0">
            <a:spAutoFit/>
          </a:bodyPr>
          <a:lstStyle/>
          <a:p>
            <a:pPr marL="12700" algn="ctr">
              <a:lnSpc>
                <a:spcPct val="100000"/>
              </a:lnSpc>
              <a:spcBef>
                <a:spcPts val="100"/>
              </a:spcBef>
            </a:pPr>
            <a:r>
              <a:rPr sz="2800" spc="-10">
                <a:solidFill>
                  <a:srgbClr val="384B85"/>
                </a:solidFill>
                <a:latin typeface="Arial"/>
                <a:cs typeface="Arial"/>
              </a:rPr>
              <a:t>ASIAKASOSALLISUUS</a:t>
            </a:r>
            <a:endParaRPr sz="2800">
              <a:latin typeface="Arial"/>
              <a:cs typeface="Arial"/>
            </a:endParaRPr>
          </a:p>
        </p:txBody>
      </p:sp>
      <p:sp>
        <p:nvSpPr>
          <p:cNvPr id="46" name="object 46"/>
          <p:cNvSpPr txBox="1"/>
          <p:nvPr/>
        </p:nvSpPr>
        <p:spPr>
          <a:xfrm>
            <a:off x="4143007" y="5069612"/>
            <a:ext cx="3060700" cy="2695575"/>
          </a:xfrm>
          <a:prstGeom prst="rect">
            <a:avLst/>
          </a:prstGeom>
        </p:spPr>
        <p:txBody>
          <a:bodyPr vert="horz" wrap="square" lIns="0" tIns="12700" rIns="0" bIns="0" rtlCol="0">
            <a:spAutoFit/>
          </a:bodyPr>
          <a:lstStyle/>
          <a:p>
            <a:pPr marL="12700" marR="5080">
              <a:lnSpc>
                <a:spcPct val="108900"/>
              </a:lnSpc>
              <a:spcBef>
                <a:spcPts val="100"/>
              </a:spcBef>
            </a:pPr>
            <a:r>
              <a:rPr sz="1150">
                <a:latin typeface="Arial"/>
                <a:cs typeface="Arial"/>
              </a:rPr>
              <a:t>Talon</a:t>
            </a:r>
            <a:r>
              <a:rPr sz="1150" spc="95">
                <a:latin typeface="Arial"/>
                <a:cs typeface="Arial"/>
              </a:rPr>
              <a:t> </a:t>
            </a:r>
            <a:r>
              <a:rPr sz="1150">
                <a:latin typeface="Arial"/>
                <a:cs typeface="Arial"/>
              </a:rPr>
              <a:t>kivijalkana</a:t>
            </a:r>
            <a:r>
              <a:rPr sz="1150" spc="250">
                <a:latin typeface="Arial"/>
                <a:cs typeface="Arial"/>
              </a:rPr>
              <a:t> </a:t>
            </a:r>
            <a:r>
              <a:rPr sz="1150">
                <a:latin typeface="Arial"/>
                <a:cs typeface="Arial"/>
              </a:rPr>
              <a:t>on</a:t>
            </a:r>
            <a:r>
              <a:rPr sz="1150" spc="65">
                <a:latin typeface="Arial"/>
                <a:cs typeface="Arial"/>
              </a:rPr>
              <a:t> </a:t>
            </a:r>
            <a:r>
              <a:rPr sz="1150">
                <a:latin typeface="Arial"/>
                <a:cs typeface="Arial"/>
              </a:rPr>
              <a:t>asiakkaan</a:t>
            </a:r>
            <a:r>
              <a:rPr sz="1150" spc="180">
                <a:latin typeface="Arial"/>
                <a:cs typeface="Arial"/>
              </a:rPr>
              <a:t> </a:t>
            </a:r>
            <a:r>
              <a:rPr sz="1150" spc="-10">
                <a:latin typeface="Arial"/>
                <a:cs typeface="Arial"/>
              </a:rPr>
              <a:t>osallisuus </a:t>
            </a:r>
            <a:r>
              <a:rPr sz="1150">
                <a:latin typeface="Arial"/>
                <a:cs typeface="Arial"/>
              </a:rPr>
              <a:t>omaan</a:t>
            </a:r>
            <a:r>
              <a:rPr sz="1150" spc="110">
                <a:latin typeface="Arial"/>
                <a:cs typeface="Arial"/>
              </a:rPr>
              <a:t> </a:t>
            </a:r>
            <a:r>
              <a:rPr sz="1150">
                <a:latin typeface="Arial"/>
                <a:cs typeface="Arial"/>
              </a:rPr>
              <a:t>palveluun.</a:t>
            </a:r>
            <a:r>
              <a:rPr sz="1150" spc="170">
                <a:latin typeface="Arial"/>
                <a:cs typeface="Arial"/>
              </a:rPr>
              <a:t> </a:t>
            </a:r>
            <a:r>
              <a:rPr sz="1150">
                <a:latin typeface="Arial"/>
                <a:cs typeface="Arial"/>
              </a:rPr>
              <a:t>Muita</a:t>
            </a:r>
            <a:r>
              <a:rPr sz="1150" spc="145">
                <a:latin typeface="Arial"/>
                <a:cs typeface="Arial"/>
              </a:rPr>
              <a:t> </a:t>
            </a:r>
            <a:r>
              <a:rPr sz="1150" spc="-10">
                <a:latin typeface="Arial"/>
                <a:cs typeface="Arial"/>
              </a:rPr>
              <a:t>asiakasosallisuuden </a:t>
            </a:r>
            <a:r>
              <a:rPr sz="1150">
                <a:latin typeface="Arial"/>
                <a:cs typeface="Arial"/>
              </a:rPr>
              <a:t>tasoja</a:t>
            </a:r>
            <a:r>
              <a:rPr sz="1150" spc="160">
                <a:latin typeface="Arial"/>
                <a:cs typeface="Arial"/>
              </a:rPr>
              <a:t> </a:t>
            </a:r>
            <a:r>
              <a:rPr sz="1150">
                <a:latin typeface="Arial"/>
                <a:cs typeface="Arial"/>
              </a:rPr>
              <a:t>ovat</a:t>
            </a:r>
            <a:r>
              <a:rPr sz="1150" spc="125">
                <a:latin typeface="Arial"/>
                <a:cs typeface="Arial"/>
              </a:rPr>
              <a:t> </a:t>
            </a:r>
            <a:r>
              <a:rPr sz="1150">
                <a:latin typeface="Arial"/>
                <a:cs typeface="Arial"/>
              </a:rPr>
              <a:t>palaute,</a:t>
            </a:r>
            <a:r>
              <a:rPr sz="1150" spc="150">
                <a:latin typeface="Arial"/>
                <a:cs typeface="Arial"/>
              </a:rPr>
              <a:t> </a:t>
            </a:r>
            <a:r>
              <a:rPr sz="1150">
                <a:latin typeface="Arial"/>
                <a:cs typeface="Arial"/>
              </a:rPr>
              <a:t>vuoropuhelu,</a:t>
            </a:r>
            <a:r>
              <a:rPr sz="1150" spc="155">
                <a:latin typeface="Arial"/>
                <a:cs typeface="Arial"/>
              </a:rPr>
              <a:t> </a:t>
            </a:r>
            <a:r>
              <a:rPr sz="1150" spc="-10">
                <a:latin typeface="Arial"/>
                <a:cs typeface="Arial"/>
              </a:rPr>
              <a:t>palvelujen </a:t>
            </a:r>
            <a:r>
              <a:rPr sz="1150">
                <a:latin typeface="Arial"/>
                <a:cs typeface="Arial"/>
              </a:rPr>
              <a:t>kehittäminen</a:t>
            </a:r>
            <a:r>
              <a:rPr sz="1150" spc="204">
                <a:latin typeface="Arial"/>
                <a:cs typeface="Arial"/>
              </a:rPr>
              <a:t> </a:t>
            </a:r>
            <a:r>
              <a:rPr sz="1150">
                <a:latin typeface="Arial"/>
                <a:cs typeface="Arial"/>
              </a:rPr>
              <a:t>ja</a:t>
            </a:r>
            <a:r>
              <a:rPr sz="1150" spc="110">
                <a:latin typeface="Arial"/>
                <a:cs typeface="Arial"/>
              </a:rPr>
              <a:t> </a:t>
            </a:r>
            <a:r>
              <a:rPr sz="1150">
                <a:latin typeface="Arial"/>
                <a:cs typeface="Arial"/>
              </a:rPr>
              <a:t>palvelujen</a:t>
            </a:r>
            <a:r>
              <a:rPr sz="1150" spc="170">
                <a:latin typeface="Arial"/>
                <a:cs typeface="Arial"/>
              </a:rPr>
              <a:t> </a:t>
            </a:r>
            <a:r>
              <a:rPr sz="1150" spc="-10">
                <a:latin typeface="Arial"/>
                <a:cs typeface="Arial"/>
              </a:rPr>
              <a:t>tuottaminen </a:t>
            </a:r>
            <a:r>
              <a:rPr sz="1150">
                <a:latin typeface="Arial"/>
                <a:cs typeface="Arial"/>
              </a:rPr>
              <a:t>asiakkaiden</a:t>
            </a:r>
            <a:r>
              <a:rPr sz="1150" spc="175">
                <a:latin typeface="Arial"/>
                <a:cs typeface="Arial"/>
              </a:rPr>
              <a:t> </a:t>
            </a:r>
            <a:r>
              <a:rPr sz="1150">
                <a:latin typeface="Arial"/>
                <a:cs typeface="Arial"/>
              </a:rPr>
              <a:t>kanssa.</a:t>
            </a:r>
            <a:r>
              <a:rPr sz="1150" spc="150">
                <a:latin typeface="Arial"/>
                <a:cs typeface="Arial"/>
              </a:rPr>
              <a:t> </a:t>
            </a:r>
            <a:r>
              <a:rPr sz="1150">
                <a:latin typeface="Arial"/>
                <a:cs typeface="Arial"/>
              </a:rPr>
              <a:t>Talon</a:t>
            </a:r>
            <a:r>
              <a:rPr sz="1150" spc="120">
                <a:latin typeface="Arial"/>
                <a:cs typeface="Arial"/>
              </a:rPr>
              <a:t> </a:t>
            </a:r>
            <a:r>
              <a:rPr sz="1150">
                <a:latin typeface="Arial"/>
                <a:cs typeface="Arial"/>
              </a:rPr>
              <a:t>vintillä</a:t>
            </a:r>
            <a:r>
              <a:rPr sz="1150" spc="180">
                <a:latin typeface="Arial"/>
                <a:cs typeface="Arial"/>
              </a:rPr>
              <a:t> </a:t>
            </a:r>
            <a:r>
              <a:rPr sz="1150" spc="-25">
                <a:latin typeface="Arial"/>
                <a:cs typeface="Arial"/>
              </a:rPr>
              <a:t>on</a:t>
            </a:r>
            <a:r>
              <a:rPr sz="1150" spc="500">
                <a:latin typeface="Arial"/>
                <a:cs typeface="Arial"/>
              </a:rPr>
              <a:t> </a:t>
            </a:r>
            <a:r>
              <a:rPr sz="1150" spc="10">
                <a:latin typeface="Arial"/>
                <a:cs typeface="Arial"/>
              </a:rPr>
              <a:t>strategia</a:t>
            </a:r>
            <a:r>
              <a:rPr sz="1150" spc="125">
                <a:latin typeface="Arial"/>
                <a:cs typeface="Arial"/>
              </a:rPr>
              <a:t> </a:t>
            </a:r>
            <a:r>
              <a:rPr sz="1150" spc="10">
                <a:latin typeface="Arial"/>
                <a:cs typeface="Arial"/>
              </a:rPr>
              <a:t>ja</a:t>
            </a:r>
            <a:r>
              <a:rPr sz="1150" spc="60">
                <a:latin typeface="Arial"/>
                <a:cs typeface="Arial"/>
              </a:rPr>
              <a:t> </a:t>
            </a:r>
            <a:r>
              <a:rPr sz="1150" spc="10">
                <a:latin typeface="Arial"/>
                <a:cs typeface="Arial"/>
              </a:rPr>
              <a:t>toimintaohjelma,</a:t>
            </a:r>
            <a:r>
              <a:rPr sz="1150">
                <a:latin typeface="Arial"/>
                <a:cs typeface="Arial"/>
              </a:rPr>
              <a:t> </a:t>
            </a:r>
            <a:r>
              <a:rPr sz="1150" spc="10">
                <a:latin typeface="Arial"/>
                <a:cs typeface="Arial"/>
              </a:rPr>
              <a:t>joka</a:t>
            </a:r>
            <a:r>
              <a:rPr sz="1150" spc="70">
                <a:latin typeface="Arial"/>
                <a:cs typeface="Arial"/>
              </a:rPr>
              <a:t> </a:t>
            </a:r>
            <a:r>
              <a:rPr sz="1150" spc="-10">
                <a:latin typeface="Arial"/>
                <a:cs typeface="Arial"/>
              </a:rPr>
              <a:t>tuottaa </a:t>
            </a:r>
            <a:r>
              <a:rPr sz="1150">
                <a:latin typeface="Arial"/>
                <a:cs typeface="Arial"/>
              </a:rPr>
              <a:t>yhteisen</a:t>
            </a:r>
            <a:r>
              <a:rPr sz="1150" spc="135">
                <a:latin typeface="Arial"/>
                <a:cs typeface="Arial"/>
              </a:rPr>
              <a:t> </a:t>
            </a:r>
            <a:r>
              <a:rPr sz="1150">
                <a:latin typeface="Arial"/>
                <a:cs typeface="Arial"/>
              </a:rPr>
              <a:t>arvopohjan</a:t>
            </a:r>
            <a:r>
              <a:rPr sz="1150" spc="175">
                <a:latin typeface="Arial"/>
                <a:cs typeface="Arial"/>
              </a:rPr>
              <a:t> </a:t>
            </a:r>
            <a:r>
              <a:rPr sz="1150">
                <a:latin typeface="Arial"/>
                <a:cs typeface="Arial"/>
              </a:rPr>
              <a:t>ja</a:t>
            </a:r>
            <a:r>
              <a:rPr sz="1150" spc="95">
                <a:latin typeface="Arial"/>
                <a:cs typeface="Arial"/>
              </a:rPr>
              <a:t> </a:t>
            </a:r>
            <a:r>
              <a:rPr sz="1150">
                <a:latin typeface="Arial"/>
                <a:cs typeface="Arial"/>
              </a:rPr>
              <a:t>nivoo</a:t>
            </a:r>
            <a:r>
              <a:rPr sz="1150" spc="130">
                <a:latin typeface="Arial"/>
                <a:cs typeface="Arial"/>
              </a:rPr>
              <a:t> </a:t>
            </a:r>
            <a:r>
              <a:rPr sz="1150" spc="-10">
                <a:latin typeface="Arial"/>
                <a:cs typeface="Arial"/>
              </a:rPr>
              <a:t>toimintaa</a:t>
            </a:r>
            <a:r>
              <a:rPr sz="1150" spc="500">
                <a:latin typeface="Arial"/>
                <a:cs typeface="Arial"/>
              </a:rPr>
              <a:t> </a:t>
            </a:r>
            <a:r>
              <a:rPr sz="1150">
                <a:latin typeface="Arial"/>
                <a:cs typeface="Arial"/>
              </a:rPr>
              <a:t>yhteen.</a:t>
            </a:r>
            <a:r>
              <a:rPr sz="1150" spc="130">
                <a:latin typeface="Arial"/>
                <a:cs typeface="Arial"/>
              </a:rPr>
              <a:t> </a:t>
            </a:r>
            <a:r>
              <a:rPr sz="1150">
                <a:latin typeface="Arial"/>
                <a:cs typeface="Arial"/>
              </a:rPr>
              <a:t>Olennaista</a:t>
            </a:r>
            <a:r>
              <a:rPr sz="1150" spc="200">
                <a:latin typeface="Arial"/>
                <a:cs typeface="Arial"/>
              </a:rPr>
              <a:t> </a:t>
            </a:r>
            <a:r>
              <a:rPr sz="1150" spc="-10">
                <a:latin typeface="Arial"/>
                <a:cs typeface="Arial"/>
              </a:rPr>
              <a:t>asiakasosallisuutta</a:t>
            </a:r>
            <a:r>
              <a:rPr sz="1150" spc="500">
                <a:latin typeface="Arial"/>
                <a:cs typeface="Arial"/>
              </a:rPr>
              <a:t> </a:t>
            </a:r>
            <a:r>
              <a:rPr sz="1150">
                <a:latin typeface="Arial"/>
                <a:cs typeface="Arial"/>
              </a:rPr>
              <a:t>tukevan</a:t>
            </a:r>
            <a:r>
              <a:rPr sz="1150" spc="320">
                <a:latin typeface="Arial"/>
                <a:cs typeface="Arial"/>
              </a:rPr>
              <a:t> </a:t>
            </a:r>
            <a:r>
              <a:rPr sz="1150">
                <a:latin typeface="Arial"/>
                <a:cs typeface="Arial"/>
              </a:rPr>
              <a:t>toiminta-kulttuurin</a:t>
            </a:r>
            <a:r>
              <a:rPr sz="1150" spc="145">
                <a:latin typeface="Arial"/>
                <a:cs typeface="Arial"/>
              </a:rPr>
              <a:t> </a:t>
            </a:r>
            <a:r>
              <a:rPr sz="1150" spc="-10">
                <a:latin typeface="Arial"/>
                <a:cs typeface="Arial"/>
              </a:rPr>
              <a:t>saavuttamisessa </a:t>
            </a:r>
            <a:r>
              <a:rPr sz="1150">
                <a:latin typeface="Arial"/>
                <a:cs typeface="Arial"/>
              </a:rPr>
              <a:t>on</a:t>
            </a:r>
            <a:r>
              <a:rPr sz="1150" spc="75">
                <a:latin typeface="Arial"/>
                <a:cs typeface="Arial"/>
              </a:rPr>
              <a:t> </a:t>
            </a:r>
            <a:r>
              <a:rPr sz="1150">
                <a:latin typeface="Arial"/>
                <a:cs typeface="Arial"/>
              </a:rPr>
              <a:t>johdon</a:t>
            </a:r>
            <a:r>
              <a:rPr sz="1150" spc="140">
                <a:latin typeface="Arial"/>
                <a:cs typeface="Arial"/>
              </a:rPr>
              <a:t> </a:t>
            </a:r>
            <a:r>
              <a:rPr sz="1150">
                <a:latin typeface="Arial"/>
                <a:cs typeface="Arial"/>
              </a:rPr>
              <a:t>kiinnostus</a:t>
            </a:r>
            <a:r>
              <a:rPr sz="1150" spc="200">
                <a:latin typeface="Arial"/>
                <a:cs typeface="Arial"/>
              </a:rPr>
              <a:t> </a:t>
            </a:r>
            <a:r>
              <a:rPr sz="1150">
                <a:latin typeface="Arial"/>
                <a:cs typeface="Arial"/>
              </a:rPr>
              <a:t>sen</a:t>
            </a:r>
            <a:r>
              <a:rPr sz="1150" spc="80">
                <a:latin typeface="Arial"/>
                <a:cs typeface="Arial"/>
              </a:rPr>
              <a:t> </a:t>
            </a:r>
            <a:r>
              <a:rPr sz="1150" spc="-10">
                <a:latin typeface="Arial"/>
                <a:cs typeface="Arial"/>
              </a:rPr>
              <a:t>kehittämiseen.</a:t>
            </a:r>
            <a:endParaRPr sz="1150">
              <a:latin typeface="Arial"/>
              <a:cs typeface="Arial"/>
            </a:endParaRPr>
          </a:p>
          <a:p>
            <a:pPr marL="12700" marR="48895">
              <a:lnSpc>
                <a:spcPts val="1500"/>
              </a:lnSpc>
              <a:spcBef>
                <a:spcPts val="50"/>
              </a:spcBef>
            </a:pPr>
            <a:r>
              <a:rPr sz="1150">
                <a:latin typeface="Arial"/>
                <a:cs typeface="Arial"/>
              </a:rPr>
              <a:t>Tarvitaan</a:t>
            </a:r>
            <a:r>
              <a:rPr sz="1150" spc="180">
                <a:latin typeface="Arial"/>
                <a:cs typeface="Arial"/>
              </a:rPr>
              <a:t> </a:t>
            </a:r>
            <a:r>
              <a:rPr sz="1150">
                <a:latin typeface="Arial"/>
                <a:cs typeface="Arial"/>
              </a:rPr>
              <a:t>pitkäjänteistä</a:t>
            </a:r>
            <a:r>
              <a:rPr sz="1150" spc="65">
                <a:latin typeface="Arial"/>
                <a:cs typeface="Arial"/>
              </a:rPr>
              <a:t> </a:t>
            </a:r>
            <a:r>
              <a:rPr sz="1150">
                <a:latin typeface="Arial"/>
                <a:cs typeface="Arial"/>
              </a:rPr>
              <a:t>työtä</a:t>
            </a:r>
            <a:r>
              <a:rPr sz="1150" spc="175">
                <a:latin typeface="Arial"/>
                <a:cs typeface="Arial"/>
              </a:rPr>
              <a:t> </a:t>
            </a:r>
            <a:r>
              <a:rPr sz="1150">
                <a:latin typeface="Arial"/>
                <a:cs typeface="Arial"/>
              </a:rPr>
              <a:t>ja</a:t>
            </a:r>
            <a:r>
              <a:rPr sz="1150" spc="140">
                <a:latin typeface="Arial"/>
                <a:cs typeface="Arial"/>
              </a:rPr>
              <a:t> </a:t>
            </a:r>
            <a:r>
              <a:rPr sz="1150" spc="-10">
                <a:latin typeface="Arial"/>
                <a:cs typeface="Arial"/>
              </a:rPr>
              <a:t>sitoutumista. </a:t>
            </a:r>
            <a:r>
              <a:rPr sz="1150">
                <a:latin typeface="Arial"/>
                <a:cs typeface="Arial"/>
              </a:rPr>
              <a:t>On</a:t>
            </a:r>
            <a:r>
              <a:rPr sz="1150" spc="40">
                <a:latin typeface="Arial"/>
                <a:cs typeface="Arial"/>
              </a:rPr>
              <a:t> </a:t>
            </a:r>
            <a:r>
              <a:rPr sz="1150">
                <a:latin typeface="Arial"/>
                <a:cs typeface="Arial"/>
              </a:rPr>
              <a:t>hyvä</a:t>
            </a:r>
            <a:r>
              <a:rPr sz="1150" spc="114">
                <a:latin typeface="Arial"/>
                <a:cs typeface="Arial"/>
              </a:rPr>
              <a:t> </a:t>
            </a:r>
            <a:r>
              <a:rPr sz="1150">
                <a:latin typeface="Arial"/>
                <a:cs typeface="Arial"/>
              </a:rPr>
              <a:t>myös</a:t>
            </a:r>
            <a:r>
              <a:rPr sz="1150" spc="90">
                <a:latin typeface="Arial"/>
                <a:cs typeface="Arial"/>
              </a:rPr>
              <a:t> </a:t>
            </a:r>
            <a:r>
              <a:rPr sz="1150">
                <a:latin typeface="Arial"/>
                <a:cs typeface="Arial"/>
              </a:rPr>
              <a:t>muistaa,</a:t>
            </a:r>
            <a:r>
              <a:rPr sz="1150" spc="135">
                <a:latin typeface="Arial"/>
                <a:cs typeface="Arial"/>
              </a:rPr>
              <a:t> </a:t>
            </a:r>
            <a:r>
              <a:rPr sz="1150">
                <a:latin typeface="Arial"/>
                <a:cs typeface="Arial"/>
              </a:rPr>
              <a:t>että</a:t>
            </a:r>
            <a:r>
              <a:rPr sz="1150" spc="75">
                <a:latin typeface="Arial"/>
                <a:cs typeface="Arial"/>
              </a:rPr>
              <a:t> </a:t>
            </a:r>
            <a:r>
              <a:rPr sz="1150" spc="-10">
                <a:latin typeface="Arial"/>
                <a:cs typeface="Arial"/>
              </a:rPr>
              <a:t>henkilöstön </a:t>
            </a:r>
            <a:r>
              <a:rPr sz="1150">
                <a:latin typeface="Arial"/>
                <a:cs typeface="Arial"/>
              </a:rPr>
              <a:t>osallisuus</a:t>
            </a:r>
            <a:r>
              <a:rPr sz="1150" spc="135">
                <a:latin typeface="Arial"/>
                <a:cs typeface="Arial"/>
              </a:rPr>
              <a:t> </a:t>
            </a:r>
            <a:r>
              <a:rPr sz="1150">
                <a:latin typeface="Arial"/>
                <a:cs typeface="Arial"/>
              </a:rPr>
              <a:t>ja</a:t>
            </a:r>
            <a:r>
              <a:rPr sz="1150" spc="95">
                <a:latin typeface="Arial"/>
                <a:cs typeface="Arial"/>
              </a:rPr>
              <a:t> </a:t>
            </a:r>
            <a:r>
              <a:rPr sz="1150">
                <a:latin typeface="Arial"/>
                <a:cs typeface="Arial"/>
              </a:rPr>
              <a:t>tyytyväisyys</a:t>
            </a:r>
            <a:r>
              <a:rPr sz="1150" spc="254">
                <a:latin typeface="Arial"/>
                <a:cs typeface="Arial"/>
              </a:rPr>
              <a:t> </a:t>
            </a:r>
            <a:r>
              <a:rPr sz="1150">
                <a:latin typeface="Arial"/>
                <a:cs typeface="Arial"/>
              </a:rPr>
              <a:t>sekä</a:t>
            </a:r>
            <a:r>
              <a:rPr sz="1150" spc="110">
                <a:latin typeface="Arial"/>
                <a:cs typeface="Arial"/>
              </a:rPr>
              <a:t> </a:t>
            </a:r>
            <a:r>
              <a:rPr sz="1150" spc="-10">
                <a:latin typeface="Arial"/>
                <a:cs typeface="Arial"/>
              </a:rPr>
              <a:t>asiakkaiden </a:t>
            </a:r>
            <a:r>
              <a:rPr sz="1150">
                <a:latin typeface="Arial"/>
                <a:cs typeface="Arial"/>
              </a:rPr>
              <a:t>osallisuus</a:t>
            </a:r>
            <a:r>
              <a:rPr sz="1150" spc="150">
                <a:latin typeface="Arial"/>
                <a:cs typeface="Arial"/>
              </a:rPr>
              <a:t> </a:t>
            </a:r>
            <a:r>
              <a:rPr sz="1150">
                <a:latin typeface="Arial"/>
                <a:cs typeface="Arial"/>
              </a:rPr>
              <a:t>ovat</a:t>
            </a:r>
            <a:r>
              <a:rPr sz="1150" spc="114">
                <a:latin typeface="Arial"/>
                <a:cs typeface="Arial"/>
              </a:rPr>
              <a:t> </a:t>
            </a:r>
            <a:r>
              <a:rPr sz="1150">
                <a:latin typeface="Arial"/>
                <a:cs typeface="Arial"/>
              </a:rPr>
              <a:t>kytköksissä</a:t>
            </a:r>
            <a:r>
              <a:rPr sz="1150" spc="245">
                <a:latin typeface="Arial"/>
                <a:cs typeface="Arial"/>
              </a:rPr>
              <a:t> </a:t>
            </a:r>
            <a:r>
              <a:rPr sz="1150" spc="-10">
                <a:latin typeface="Arial"/>
                <a:cs typeface="Arial"/>
              </a:rPr>
              <a:t>toisiinsa.</a:t>
            </a:r>
            <a:endParaRPr sz="1150">
              <a:latin typeface="Arial"/>
              <a:cs typeface="Arial"/>
            </a:endParaRPr>
          </a:p>
        </p:txBody>
      </p:sp>
      <p:sp>
        <p:nvSpPr>
          <p:cNvPr id="47" name="object 47"/>
          <p:cNvSpPr txBox="1"/>
          <p:nvPr/>
        </p:nvSpPr>
        <p:spPr>
          <a:xfrm>
            <a:off x="1932754" y="8342348"/>
            <a:ext cx="3695700" cy="179536"/>
          </a:xfrm>
          <a:prstGeom prst="rect">
            <a:avLst/>
          </a:prstGeom>
        </p:spPr>
        <p:txBody>
          <a:bodyPr vert="horz" wrap="square" lIns="0" tIns="12700" rIns="0" bIns="0" rtlCol="0">
            <a:spAutoFit/>
          </a:bodyPr>
          <a:lstStyle/>
          <a:p>
            <a:pPr marR="24130" algn="ctr">
              <a:lnSpc>
                <a:spcPts val="1315"/>
              </a:lnSpc>
              <a:spcBef>
                <a:spcPts val="100"/>
              </a:spcBef>
            </a:pPr>
            <a:r>
              <a:rPr sz="1200" err="1">
                <a:latin typeface="Arial"/>
                <a:cs typeface="Arial"/>
              </a:rPr>
              <a:t>Lähde</a:t>
            </a:r>
            <a:r>
              <a:rPr sz="1200" spc="165">
                <a:latin typeface="Arial"/>
                <a:cs typeface="Arial"/>
              </a:rPr>
              <a:t> </a:t>
            </a:r>
            <a:r>
              <a:rPr lang="fi-FI" sz="1200" u="heavy" spc="-25">
                <a:uFill>
                  <a:solidFill>
                    <a:srgbClr val="000000"/>
                  </a:solidFill>
                </a:uFill>
                <a:latin typeface="Arial"/>
                <a:cs typeface="Arial"/>
                <a:hlinkClick r:id="rId2"/>
              </a:rPr>
              <a:t>Työterveyslaitos</a:t>
            </a:r>
            <a:r>
              <a:rPr lang="fi-FI" sz="1200" u="heavy" spc="-25">
                <a:uFill>
                  <a:solidFill>
                    <a:srgbClr val="000000"/>
                  </a:solidFill>
                </a:uFill>
                <a:latin typeface="Arial"/>
                <a:cs typeface="Arial"/>
              </a:rPr>
              <a:t>, </a:t>
            </a:r>
            <a:r>
              <a:rPr lang="fi-FI" sz="1200" u="heavy" spc="-25">
                <a:uFill>
                  <a:solidFill>
                    <a:srgbClr val="000000"/>
                  </a:solidFill>
                </a:uFill>
                <a:latin typeface="Arial"/>
                <a:cs typeface="Arial"/>
                <a:hlinkClick r:id="rId3"/>
              </a:rPr>
              <a:t>THL</a:t>
            </a:r>
            <a:endParaRPr sz="1200">
              <a:latin typeface="Arial"/>
              <a:cs typeface="Arial"/>
            </a:endParaRPr>
          </a:p>
        </p:txBody>
      </p:sp>
      <p:sp>
        <p:nvSpPr>
          <p:cNvPr id="48" name="object 48"/>
          <p:cNvSpPr txBox="1"/>
          <p:nvPr/>
        </p:nvSpPr>
        <p:spPr>
          <a:xfrm>
            <a:off x="1082561" y="9484005"/>
            <a:ext cx="5592098" cy="569387"/>
          </a:xfrm>
          <a:prstGeom prst="rect">
            <a:avLst/>
          </a:prstGeom>
          <a:solidFill>
            <a:srgbClr val="384B85"/>
          </a:solidFill>
        </p:spPr>
        <p:txBody>
          <a:bodyPr vert="horz" wrap="square" lIns="0" tIns="6985" rIns="0" bIns="0" rtlCol="0">
            <a:spAutoFit/>
          </a:bodyPr>
          <a:lstStyle/>
          <a:p>
            <a:pPr>
              <a:lnSpc>
                <a:spcPct val="100000"/>
              </a:lnSpc>
              <a:spcBef>
                <a:spcPts val="55"/>
              </a:spcBef>
            </a:pPr>
            <a:r>
              <a:rPr sz="1200" spc="10">
                <a:solidFill>
                  <a:srgbClr val="FDFDFD"/>
                </a:solidFill>
                <a:latin typeface="Arial"/>
                <a:cs typeface="Arial"/>
              </a:rPr>
              <a:t>Asiakasosallisuuden</a:t>
            </a:r>
            <a:r>
              <a:rPr sz="1200" spc="-15">
                <a:solidFill>
                  <a:srgbClr val="FDFDFD"/>
                </a:solidFill>
                <a:latin typeface="Arial"/>
                <a:cs typeface="Arial"/>
              </a:rPr>
              <a:t> </a:t>
            </a:r>
            <a:r>
              <a:rPr sz="1200" spc="10">
                <a:solidFill>
                  <a:srgbClr val="FDFDFD"/>
                </a:solidFill>
                <a:latin typeface="Arial"/>
                <a:cs typeface="Arial"/>
              </a:rPr>
              <a:t>edistäminen</a:t>
            </a:r>
            <a:r>
              <a:rPr sz="1200" spc="155">
                <a:solidFill>
                  <a:srgbClr val="FDFDFD"/>
                </a:solidFill>
                <a:latin typeface="Arial"/>
                <a:cs typeface="Arial"/>
              </a:rPr>
              <a:t> </a:t>
            </a:r>
            <a:r>
              <a:rPr sz="1200" spc="10">
                <a:solidFill>
                  <a:srgbClr val="FDFDFD"/>
                </a:solidFill>
                <a:latin typeface="Arial"/>
                <a:cs typeface="Arial"/>
              </a:rPr>
              <a:t>on</a:t>
            </a:r>
            <a:r>
              <a:rPr sz="1200" spc="35">
                <a:solidFill>
                  <a:srgbClr val="FDFDFD"/>
                </a:solidFill>
                <a:latin typeface="Arial"/>
                <a:cs typeface="Arial"/>
              </a:rPr>
              <a:t> </a:t>
            </a:r>
            <a:r>
              <a:rPr sz="1200" spc="10">
                <a:solidFill>
                  <a:srgbClr val="FDFDFD"/>
                </a:solidFill>
                <a:latin typeface="Arial"/>
                <a:cs typeface="Arial"/>
              </a:rPr>
              <a:t>strateginen</a:t>
            </a:r>
            <a:r>
              <a:rPr sz="1200" spc="170">
                <a:solidFill>
                  <a:srgbClr val="FDFDFD"/>
                </a:solidFill>
                <a:latin typeface="Arial"/>
                <a:cs typeface="Arial"/>
              </a:rPr>
              <a:t> </a:t>
            </a:r>
            <a:r>
              <a:rPr sz="1200" spc="10">
                <a:solidFill>
                  <a:srgbClr val="FDFDFD"/>
                </a:solidFill>
                <a:latin typeface="Arial"/>
                <a:cs typeface="Arial"/>
              </a:rPr>
              <a:t>valinta,</a:t>
            </a:r>
            <a:r>
              <a:rPr sz="1200" spc="120">
                <a:solidFill>
                  <a:srgbClr val="FDFDFD"/>
                </a:solidFill>
                <a:latin typeface="Arial"/>
                <a:cs typeface="Arial"/>
              </a:rPr>
              <a:t> </a:t>
            </a:r>
            <a:r>
              <a:rPr sz="1200" spc="10">
                <a:solidFill>
                  <a:srgbClr val="FDFDFD"/>
                </a:solidFill>
                <a:latin typeface="Arial"/>
                <a:cs typeface="Arial"/>
              </a:rPr>
              <a:t>jonka</a:t>
            </a:r>
            <a:r>
              <a:rPr sz="1200" spc="70">
                <a:solidFill>
                  <a:srgbClr val="FDFDFD"/>
                </a:solidFill>
                <a:latin typeface="Arial"/>
                <a:cs typeface="Arial"/>
              </a:rPr>
              <a:t> </a:t>
            </a:r>
            <a:r>
              <a:rPr sz="1200" spc="-10">
                <a:solidFill>
                  <a:srgbClr val="FDFDFD"/>
                </a:solidFill>
                <a:latin typeface="Arial"/>
                <a:cs typeface="Arial"/>
              </a:rPr>
              <a:t>toteutuminen</a:t>
            </a:r>
            <a:endParaRPr sz="1200">
              <a:latin typeface="Arial"/>
              <a:cs typeface="Arial"/>
            </a:endParaRPr>
          </a:p>
          <a:p>
            <a:pPr>
              <a:lnSpc>
                <a:spcPct val="106000"/>
              </a:lnSpc>
              <a:spcBef>
                <a:spcPts val="25"/>
              </a:spcBef>
            </a:pPr>
            <a:r>
              <a:rPr sz="1200">
                <a:solidFill>
                  <a:srgbClr val="FDFDFD"/>
                </a:solidFill>
                <a:latin typeface="Arial"/>
                <a:cs typeface="Arial"/>
              </a:rPr>
              <a:t>vaatii</a:t>
            </a:r>
            <a:r>
              <a:rPr sz="1200" spc="114">
                <a:solidFill>
                  <a:srgbClr val="FDFDFD"/>
                </a:solidFill>
                <a:latin typeface="Arial"/>
                <a:cs typeface="Arial"/>
              </a:rPr>
              <a:t> </a:t>
            </a:r>
            <a:r>
              <a:rPr sz="1200">
                <a:solidFill>
                  <a:srgbClr val="FDFDFD"/>
                </a:solidFill>
                <a:latin typeface="Arial"/>
                <a:cs typeface="Arial"/>
              </a:rPr>
              <a:t>johtamista</a:t>
            </a:r>
            <a:r>
              <a:rPr sz="1200" spc="185">
                <a:solidFill>
                  <a:srgbClr val="FDFDFD"/>
                </a:solidFill>
                <a:latin typeface="Arial"/>
                <a:cs typeface="Arial"/>
              </a:rPr>
              <a:t> </a:t>
            </a:r>
            <a:r>
              <a:rPr sz="1200">
                <a:solidFill>
                  <a:srgbClr val="FDFDFD"/>
                </a:solidFill>
                <a:latin typeface="Arial"/>
                <a:cs typeface="Arial"/>
              </a:rPr>
              <a:t>ja</a:t>
            </a:r>
            <a:r>
              <a:rPr sz="1200" spc="70">
                <a:solidFill>
                  <a:srgbClr val="FDFDFD"/>
                </a:solidFill>
                <a:latin typeface="Arial"/>
                <a:cs typeface="Arial"/>
              </a:rPr>
              <a:t> </a:t>
            </a:r>
            <a:r>
              <a:rPr sz="1200">
                <a:solidFill>
                  <a:srgbClr val="FDFDFD"/>
                </a:solidFill>
                <a:latin typeface="Arial"/>
                <a:cs typeface="Arial"/>
              </a:rPr>
              <a:t>käytännön</a:t>
            </a:r>
            <a:r>
              <a:rPr sz="1200" spc="170">
                <a:solidFill>
                  <a:srgbClr val="FDFDFD"/>
                </a:solidFill>
                <a:latin typeface="Arial"/>
                <a:cs typeface="Arial"/>
              </a:rPr>
              <a:t> </a:t>
            </a:r>
            <a:r>
              <a:rPr sz="1200">
                <a:solidFill>
                  <a:srgbClr val="FDFDFD"/>
                </a:solidFill>
                <a:latin typeface="Arial"/>
                <a:cs typeface="Arial"/>
              </a:rPr>
              <a:t>toimia</a:t>
            </a:r>
            <a:r>
              <a:rPr sz="1200" spc="130">
                <a:solidFill>
                  <a:srgbClr val="FDFDFD"/>
                </a:solidFill>
                <a:latin typeface="Arial"/>
                <a:cs typeface="Arial"/>
              </a:rPr>
              <a:t> </a:t>
            </a:r>
            <a:r>
              <a:rPr sz="1200">
                <a:solidFill>
                  <a:srgbClr val="FDFDFD"/>
                </a:solidFill>
                <a:latin typeface="Arial"/>
                <a:cs typeface="Arial"/>
              </a:rPr>
              <a:t>organisaation</a:t>
            </a:r>
            <a:r>
              <a:rPr sz="1200" spc="185">
                <a:solidFill>
                  <a:srgbClr val="FDFDFD"/>
                </a:solidFill>
                <a:latin typeface="Arial"/>
                <a:cs typeface="Arial"/>
              </a:rPr>
              <a:t> </a:t>
            </a:r>
            <a:r>
              <a:rPr sz="1200">
                <a:solidFill>
                  <a:srgbClr val="FDFDFD"/>
                </a:solidFill>
                <a:latin typeface="Arial"/>
                <a:cs typeface="Arial"/>
              </a:rPr>
              <a:t>eri</a:t>
            </a:r>
            <a:r>
              <a:rPr sz="1200" spc="85">
                <a:solidFill>
                  <a:srgbClr val="FDFDFD"/>
                </a:solidFill>
                <a:latin typeface="Arial"/>
                <a:cs typeface="Arial"/>
              </a:rPr>
              <a:t> </a:t>
            </a:r>
            <a:r>
              <a:rPr sz="1200">
                <a:solidFill>
                  <a:srgbClr val="FDFDFD"/>
                </a:solidFill>
                <a:latin typeface="Arial"/>
                <a:cs typeface="Arial"/>
              </a:rPr>
              <a:t>tasoilla.</a:t>
            </a:r>
            <a:r>
              <a:rPr sz="1200" spc="150">
                <a:solidFill>
                  <a:srgbClr val="FDFDFD"/>
                </a:solidFill>
                <a:latin typeface="Arial"/>
                <a:cs typeface="Arial"/>
              </a:rPr>
              <a:t> </a:t>
            </a:r>
            <a:r>
              <a:rPr sz="1200" spc="-10">
                <a:solidFill>
                  <a:srgbClr val="FDFDFD"/>
                </a:solidFill>
                <a:latin typeface="Arial"/>
                <a:cs typeface="Arial"/>
              </a:rPr>
              <a:t>Asiakasosallisuus </a:t>
            </a:r>
            <a:r>
              <a:rPr sz="1200">
                <a:solidFill>
                  <a:srgbClr val="FDFDFD"/>
                </a:solidFill>
                <a:latin typeface="Arial"/>
                <a:cs typeface="Arial"/>
              </a:rPr>
              <a:t>on</a:t>
            </a:r>
            <a:r>
              <a:rPr sz="1200" spc="85">
                <a:solidFill>
                  <a:srgbClr val="FDFDFD"/>
                </a:solidFill>
                <a:latin typeface="Arial"/>
                <a:cs typeface="Arial"/>
              </a:rPr>
              <a:t> </a:t>
            </a:r>
            <a:r>
              <a:rPr sz="1200">
                <a:solidFill>
                  <a:srgbClr val="FDFDFD"/>
                </a:solidFill>
                <a:latin typeface="Arial"/>
                <a:cs typeface="Arial"/>
              </a:rPr>
              <a:t>myös</a:t>
            </a:r>
            <a:r>
              <a:rPr sz="1200" spc="165">
                <a:solidFill>
                  <a:srgbClr val="FDFDFD"/>
                </a:solidFill>
                <a:latin typeface="Arial"/>
                <a:cs typeface="Arial"/>
              </a:rPr>
              <a:t> </a:t>
            </a:r>
            <a:r>
              <a:rPr sz="1200">
                <a:solidFill>
                  <a:srgbClr val="FDFDFD"/>
                </a:solidFill>
                <a:latin typeface="Arial"/>
                <a:cs typeface="Arial"/>
              </a:rPr>
              <a:t>tavoitteena</a:t>
            </a:r>
            <a:r>
              <a:rPr sz="1200" spc="235">
                <a:solidFill>
                  <a:srgbClr val="FDFDFD"/>
                </a:solidFill>
                <a:latin typeface="Arial"/>
                <a:cs typeface="Arial"/>
              </a:rPr>
              <a:t> </a:t>
            </a:r>
            <a:r>
              <a:rPr sz="1200">
                <a:solidFill>
                  <a:srgbClr val="FDFDFD"/>
                </a:solidFill>
                <a:latin typeface="Arial"/>
                <a:cs typeface="Arial"/>
              </a:rPr>
              <a:t>useissa</a:t>
            </a:r>
            <a:r>
              <a:rPr sz="1200" spc="180">
                <a:solidFill>
                  <a:srgbClr val="FDFDFD"/>
                </a:solidFill>
                <a:latin typeface="Arial"/>
                <a:cs typeface="Arial"/>
              </a:rPr>
              <a:t> </a:t>
            </a:r>
            <a:r>
              <a:rPr sz="1200">
                <a:solidFill>
                  <a:srgbClr val="FDFDFD"/>
                </a:solidFill>
                <a:latin typeface="Arial"/>
                <a:cs typeface="Arial"/>
              </a:rPr>
              <a:t>laeissa</a:t>
            </a:r>
            <a:r>
              <a:rPr sz="1200" spc="125">
                <a:solidFill>
                  <a:srgbClr val="FDFDFD"/>
                </a:solidFill>
                <a:latin typeface="Arial"/>
                <a:cs typeface="Arial"/>
              </a:rPr>
              <a:t> </a:t>
            </a:r>
            <a:r>
              <a:rPr sz="1200">
                <a:solidFill>
                  <a:srgbClr val="FDFDFD"/>
                </a:solidFill>
                <a:latin typeface="Arial"/>
                <a:cs typeface="Arial"/>
              </a:rPr>
              <a:t>sekä</a:t>
            </a:r>
            <a:r>
              <a:rPr sz="1200" spc="135">
                <a:solidFill>
                  <a:srgbClr val="FDFDFD"/>
                </a:solidFill>
                <a:latin typeface="Arial"/>
                <a:cs typeface="Arial"/>
              </a:rPr>
              <a:t> </a:t>
            </a:r>
            <a:r>
              <a:rPr sz="1200">
                <a:solidFill>
                  <a:srgbClr val="FDFDFD"/>
                </a:solidFill>
                <a:latin typeface="Arial"/>
                <a:cs typeface="Arial"/>
              </a:rPr>
              <a:t>ammattilaisten</a:t>
            </a:r>
            <a:r>
              <a:rPr sz="1200" spc="40">
                <a:solidFill>
                  <a:srgbClr val="FDFDFD"/>
                </a:solidFill>
                <a:latin typeface="Arial"/>
                <a:cs typeface="Arial"/>
              </a:rPr>
              <a:t> </a:t>
            </a:r>
            <a:r>
              <a:rPr sz="1200">
                <a:solidFill>
                  <a:srgbClr val="FDFDFD"/>
                </a:solidFill>
                <a:latin typeface="Arial"/>
                <a:cs typeface="Arial"/>
              </a:rPr>
              <a:t>eettisissä</a:t>
            </a:r>
            <a:r>
              <a:rPr sz="1200" spc="225">
                <a:solidFill>
                  <a:srgbClr val="FDFDFD"/>
                </a:solidFill>
                <a:latin typeface="Arial"/>
                <a:cs typeface="Arial"/>
              </a:rPr>
              <a:t> </a:t>
            </a:r>
            <a:r>
              <a:rPr sz="1200" spc="-10">
                <a:solidFill>
                  <a:srgbClr val="FDFDFD"/>
                </a:solidFill>
                <a:latin typeface="Arial"/>
                <a:cs typeface="Arial"/>
              </a:rPr>
              <a:t>ohjeissa.</a:t>
            </a:r>
            <a:endParaRPr sz="1200">
              <a:latin typeface="Arial"/>
              <a:cs typeface="Arial"/>
            </a:endParaRPr>
          </a:p>
        </p:txBody>
      </p:sp>
      <p:pic>
        <p:nvPicPr>
          <p:cNvPr id="52" name="Kuva 51" descr="Kuva, joka sisältää kohteen teksti, kuvakaappaus, Fontti, numero&#10;&#10;Kuvaus luotu automaattisesti">
            <a:extLst>
              <a:ext uri="{FF2B5EF4-FFF2-40B4-BE49-F238E27FC236}">
                <a16:creationId xmlns:a16="http://schemas.microsoft.com/office/drawing/2014/main" id="{F1662CC4-1104-A5C5-6B7C-FEC080699C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9400" y="4511675"/>
            <a:ext cx="3765070" cy="3253512"/>
          </a:xfrm>
          <a:prstGeom prst="rect">
            <a:avLst/>
          </a:prstGeom>
        </p:spPr>
      </p:pic>
      <p:sp>
        <p:nvSpPr>
          <p:cNvPr id="55" name="Tekstiruutu 54">
            <a:extLst>
              <a:ext uri="{FF2B5EF4-FFF2-40B4-BE49-F238E27FC236}">
                <a16:creationId xmlns:a16="http://schemas.microsoft.com/office/drawing/2014/main" id="{0EED822D-DB83-D236-BF38-83804FA8308D}"/>
              </a:ext>
            </a:extLst>
          </p:cNvPr>
          <p:cNvSpPr txBox="1"/>
          <p:nvPr/>
        </p:nvSpPr>
        <p:spPr>
          <a:xfrm>
            <a:off x="492606" y="1037185"/>
            <a:ext cx="6772008" cy="2862322"/>
          </a:xfrm>
          <a:prstGeom prst="rect">
            <a:avLst/>
          </a:prstGeom>
          <a:noFill/>
        </p:spPr>
        <p:txBody>
          <a:bodyPr wrap="square">
            <a:spAutoFit/>
          </a:bodyPr>
          <a:lstStyle/>
          <a:p>
            <a:r>
              <a:rPr lang="fi-FI" sz="1200" b="0" i="0">
                <a:solidFill>
                  <a:srgbClr val="FFFFFF"/>
                </a:solidFill>
                <a:effectLst/>
                <a:latin typeface="Arial" panose="020B0604020202020204" pitchFamily="34" charset="0"/>
                <a:cs typeface="Arial" panose="020B0604020202020204" pitchFamily="34" charset="0"/>
              </a:rPr>
              <a:t>Asiakasosallisuudella tarkoitetaan asiakkaiden ja asiakasryhmien mahdollisuutta osallistua ja vaikuttaa palveluiden suunnitteluun, kehittämiseen, toteutukseen tai arviointiin. Asiakasosallisuus voi liittyä joko asiakkaan saamaan omaan palveluun tai palveluiden ja palvelujärjestelmän kehittämiseen yleisemmin. </a:t>
            </a:r>
          </a:p>
          <a:p>
            <a:endParaRPr lang="fi-FI" sz="1200">
              <a:solidFill>
                <a:srgbClr val="FFFFFF"/>
              </a:solidFill>
              <a:effectLst/>
              <a:latin typeface="Arial" panose="020B0604020202020204" pitchFamily="34" charset="0"/>
              <a:cs typeface="Arial" panose="020B0604020202020204" pitchFamily="34" charset="0"/>
            </a:endParaRPr>
          </a:p>
          <a:p>
            <a:r>
              <a:rPr lang="fi-FI" sz="1200" b="0" i="0">
                <a:solidFill>
                  <a:srgbClr val="FFFFFF"/>
                </a:solidFill>
                <a:effectLst/>
                <a:latin typeface="Arial" panose="020B0604020202020204" pitchFamily="34" charset="0"/>
                <a:cs typeface="Arial" panose="020B0604020202020204" pitchFamily="34" charset="0"/>
              </a:rPr>
              <a:t>Asiakasosallisuuden edistäminen on tärkeää tasa-arvoisen yhteiskunnan rakentamisessa, jossa kaikilla on mahdollisuus osallistua ja vaikuttaa. Asiakasosallisuus auttaa toimivien palvelujen rakentamisessa. Kun asiakkaiden näkemyksiä ja kokemuksia kuullaan aidosti, ammattilaisten ymmärrys asiakkaiden odotuksista ja tarpeista kehittyy ja palvelut vastaavat paremmin asiakkaiden tarpeita.</a:t>
            </a:r>
          </a:p>
          <a:p>
            <a:endParaRPr lang="fi-FI" sz="1200">
              <a:solidFill>
                <a:srgbClr val="FFFFFF"/>
              </a:solidFill>
              <a:effectLst/>
              <a:latin typeface="Arial" panose="020B0604020202020204" pitchFamily="34" charset="0"/>
              <a:cs typeface="Arial" panose="020B0604020202020204" pitchFamily="34" charset="0"/>
            </a:endParaRPr>
          </a:p>
          <a:p>
            <a:r>
              <a:rPr lang="fi-FI" sz="1200" b="0" i="0">
                <a:solidFill>
                  <a:srgbClr val="FFFFFF"/>
                </a:solidFill>
                <a:effectLst/>
                <a:latin typeface="Arial" panose="020B0604020202020204" pitchFamily="34" charset="0"/>
                <a:cs typeface="Arial" panose="020B0604020202020204" pitchFamily="34" charset="0"/>
              </a:rPr>
              <a:t>Asiakasosallisuutta voidaan tarkastella sekä yksittäisen ihmisen että organisaation näkökulmasta. Asiakasosallisuus organisaation toimintakulttuurina tarkoittaa, että asiakkaiden osallisuus toteutuu palvelujärjestelmässä ja yksittäisissä organisaatioissa samanaikaisesti monella eri tasolla. Asiakasosallisuutta organisaation toimintakulttuurina voidaan jäsentää osallisuuden talon avulla:</a:t>
            </a:r>
            <a:endParaRPr lang="fi-FI" sz="1200">
              <a:solidFill>
                <a:srgbClr val="FFFFFF"/>
              </a:solidFill>
              <a:effectLst/>
              <a:latin typeface="Arial" panose="020B06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Kuva 11">
            <a:extLst>
              <a:ext uri="{FF2B5EF4-FFF2-40B4-BE49-F238E27FC236}">
                <a16:creationId xmlns:a16="http://schemas.microsoft.com/office/drawing/2014/main" id="{E2788D4F-5A5E-F45A-228B-3A8A14AF4DEC}"/>
              </a:ext>
            </a:extLst>
          </p:cNvPr>
          <p:cNvPicPr>
            <a:picLocks noChangeAspect="1"/>
          </p:cNvPicPr>
          <p:nvPr/>
        </p:nvPicPr>
        <p:blipFill>
          <a:blip r:embed="rId2"/>
          <a:stretch>
            <a:fillRect/>
          </a:stretch>
        </p:blipFill>
        <p:spPr>
          <a:xfrm>
            <a:off x="0" y="0"/>
            <a:ext cx="7569200" cy="3554830"/>
          </a:xfrm>
          <a:prstGeom prst="rect">
            <a:avLst/>
          </a:prstGeom>
        </p:spPr>
      </p:pic>
      <p:pic>
        <p:nvPicPr>
          <p:cNvPr id="2" name="object 2"/>
          <p:cNvPicPr/>
          <p:nvPr/>
        </p:nvPicPr>
        <p:blipFill>
          <a:blip r:embed="rId3" cstate="print"/>
          <a:stretch>
            <a:fillRect/>
          </a:stretch>
        </p:blipFill>
        <p:spPr>
          <a:xfrm>
            <a:off x="2454190" y="9879129"/>
            <a:ext cx="542345" cy="542396"/>
          </a:xfrm>
          <a:prstGeom prst="rect">
            <a:avLst/>
          </a:prstGeom>
        </p:spPr>
      </p:pic>
      <p:sp>
        <p:nvSpPr>
          <p:cNvPr id="4" name="object 4"/>
          <p:cNvSpPr/>
          <p:nvPr/>
        </p:nvSpPr>
        <p:spPr>
          <a:xfrm>
            <a:off x="794222" y="628502"/>
            <a:ext cx="5744845" cy="234315"/>
          </a:xfrm>
          <a:custGeom>
            <a:avLst/>
            <a:gdLst/>
            <a:ahLst/>
            <a:cxnLst/>
            <a:rect l="l" t="t" r="r" b="b"/>
            <a:pathLst>
              <a:path w="5744845" h="234315">
                <a:moveTo>
                  <a:pt x="5744509" y="234082"/>
                </a:moveTo>
                <a:lnTo>
                  <a:pt x="0" y="234082"/>
                </a:lnTo>
                <a:lnTo>
                  <a:pt x="0" y="0"/>
                </a:lnTo>
                <a:lnTo>
                  <a:pt x="5744509" y="0"/>
                </a:lnTo>
                <a:lnTo>
                  <a:pt x="5744509" y="234082"/>
                </a:lnTo>
                <a:close/>
              </a:path>
            </a:pathLst>
          </a:custGeom>
          <a:solidFill>
            <a:srgbClr val="384B85"/>
          </a:solidFill>
        </p:spPr>
        <p:txBody>
          <a:bodyPr wrap="square" lIns="0" tIns="0" rIns="0" bIns="0" rtlCol="0"/>
          <a:lstStyle/>
          <a:p>
            <a:endParaRPr/>
          </a:p>
        </p:txBody>
      </p:sp>
      <p:sp>
        <p:nvSpPr>
          <p:cNvPr id="6" name="object 6"/>
          <p:cNvSpPr txBox="1"/>
          <p:nvPr/>
        </p:nvSpPr>
        <p:spPr>
          <a:xfrm>
            <a:off x="794792" y="862584"/>
            <a:ext cx="4893945" cy="205184"/>
          </a:xfrm>
          <a:prstGeom prst="rect">
            <a:avLst/>
          </a:prstGeom>
          <a:solidFill>
            <a:srgbClr val="384B85"/>
          </a:solidFill>
        </p:spPr>
        <p:txBody>
          <a:bodyPr vert="horz" wrap="square" lIns="0" tIns="0" rIns="0" bIns="0" rtlCol="0">
            <a:spAutoFit/>
          </a:bodyPr>
          <a:lstStyle/>
          <a:p>
            <a:pPr>
              <a:lnSpc>
                <a:spcPts val="1550"/>
              </a:lnSpc>
            </a:pPr>
            <a:endParaRPr sz="1350">
              <a:latin typeface="Arial"/>
              <a:cs typeface="Arial"/>
            </a:endParaRPr>
          </a:p>
        </p:txBody>
      </p:sp>
      <p:sp>
        <p:nvSpPr>
          <p:cNvPr id="7" name="object 7"/>
          <p:cNvSpPr txBox="1"/>
          <p:nvPr/>
        </p:nvSpPr>
        <p:spPr>
          <a:xfrm>
            <a:off x="1351319" y="1358187"/>
            <a:ext cx="4645025" cy="716222"/>
          </a:xfrm>
          <a:prstGeom prst="rect">
            <a:avLst/>
          </a:prstGeom>
          <a:solidFill>
            <a:srgbClr val="384B85"/>
          </a:solidFill>
        </p:spPr>
        <p:txBody>
          <a:bodyPr vert="horz" wrap="square" lIns="0" tIns="48895" rIns="0" bIns="0" rtlCol="0">
            <a:spAutoFit/>
          </a:bodyPr>
          <a:lstStyle/>
          <a:p>
            <a:pPr marL="41910" indent="-42545">
              <a:lnSpc>
                <a:spcPts val="2620"/>
              </a:lnSpc>
              <a:spcBef>
                <a:spcPts val="385"/>
              </a:spcBef>
            </a:pPr>
            <a:r>
              <a:rPr sz="2400" b="1" err="1">
                <a:solidFill>
                  <a:srgbClr val="FDFDFD"/>
                </a:solidFill>
                <a:latin typeface="Arial"/>
                <a:cs typeface="Arial"/>
              </a:rPr>
              <a:t>Viisi</a:t>
            </a:r>
            <a:r>
              <a:rPr sz="2400" b="1" spc="35">
                <a:solidFill>
                  <a:srgbClr val="FDFDFD"/>
                </a:solidFill>
                <a:latin typeface="Arial"/>
                <a:cs typeface="Arial"/>
              </a:rPr>
              <a:t> </a:t>
            </a:r>
            <a:r>
              <a:rPr sz="2400" b="1" err="1">
                <a:solidFill>
                  <a:srgbClr val="FDFDFD"/>
                </a:solidFill>
                <a:latin typeface="Arial"/>
                <a:cs typeface="Arial"/>
              </a:rPr>
              <a:t>vinkkiä</a:t>
            </a:r>
            <a:r>
              <a:rPr sz="2400" b="1" spc="160">
                <a:solidFill>
                  <a:srgbClr val="FDFDFD"/>
                </a:solidFill>
                <a:latin typeface="Arial"/>
                <a:cs typeface="Arial"/>
              </a:rPr>
              <a:t> </a:t>
            </a:r>
            <a:r>
              <a:rPr sz="2400" b="1" spc="-10" err="1">
                <a:solidFill>
                  <a:srgbClr val="FDFDFD"/>
                </a:solidFill>
                <a:latin typeface="Arial"/>
                <a:cs typeface="Arial"/>
              </a:rPr>
              <a:t>asiakasosallisuutta</a:t>
            </a:r>
            <a:r>
              <a:rPr sz="2400" b="1" spc="-10">
                <a:solidFill>
                  <a:srgbClr val="FDFDFD"/>
                </a:solidFill>
                <a:latin typeface="Arial"/>
                <a:cs typeface="Arial"/>
              </a:rPr>
              <a:t> </a:t>
            </a:r>
            <a:r>
              <a:rPr sz="2400" b="1" err="1">
                <a:solidFill>
                  <a:srgbClr val="FDFDFD"/>
                </a:solidFill>
                <a:latin typeface="Arial"/>
                <a:cs typeface="Arial"/>
              </a:rPr>
              <a:t>edistävään</a:t>
            </a:r>
            <a:r>
              <a:rPr sz="2400" b="1" spc="145">
                <a:solidFill>
                  <a:srgbClr val="FDFDFD"/>
                </a:solidFill>
                <a:latin typeface="Arial"/>
                <a:cs typeface="Arial"/>
              </a:rPr>
              <a:t> </a:t>
            </a:r>
            <a:r>
              <a:rPr sz="2400" b="1" spc="-10" err="1">
                <a:solidFill>
                  <a:srgbClr val="FDFDFD"/>
                </a:solidFill>
                <a:latin typeface="Arial"/>
                <a:cs typeface="Arial"/>
              </a:rPr>
              <a:t>vuorovaikutukseen</a:t>
            </a:r>
            <a:r>
              <a:rPr sz="2400" b="1" spc="-10">
                <a:solidFill>
                  <a:srgbClr val="FDFDFD"/>
                </a:solidFill>
                <a:latin typeface="Arial"/>
                <a:cs typeface="Arial"/>
              </a:rPr>
              <a:t>:</a:t>
            </a:r>
            <a:endParaRPr sz="2400">
              <a:latin typeface="Arial"/>
              <a:cs typeface="Arial"/>
            </a:endParaRPr>
          </a:p>
        </p:txBody>
      </p:sp>
      <p:sp>
        <p:nvSpPr>
          <p:cNvPr id="8" name="object 8"/>
          <p:cNvSpPr txBox="1"/>
          <p:nvPr/>
        </p:nvSpPr>
        <p:spPr>
          <a:xfrm>
            <a:off x="341237" y="3571745"/>
            <a:ext cx="6931025" cy="5909945"/>
          </a:xfrm>
          <a:prstGeom prst="rect">
            <a:avLst/>
          </a:prstGeom>
        </p:spPr>
        <p:txBody>
          <a:bodyPr vert="horz" wrap="square" lIns="0" tIns="27940" rIns="0" bIns="0" rtlCol="0">
            <a:spAutoFit/>
          </a:bodyPr>
          <a:lstStyle/>
          <a:p>
            <a:pPr marL="374650" indent="-170180">
              <a:lnSpc>
                <a:spcPct val="100000"/>
              </a:lnSpc>
              <a:spcBef>
                <a:spcPts val="220"/>
              </a:spcBef>
              <a:buAutoNum type="arabicPeriod"/>
              <a:tabLst>
                <a:tab pos="374650" algn="l"/>
              </a:tabLst>
            </a:pPr>
            <a:r>
              <a:rPr sz="1150" b="1" err="1">
                <a:latin typeface="Arial"/>
                <a:cs typeface="Arial"/>
              </a:rPr>
              <a:t>Kutsu</a:t>
            </a:r>
            <a:r>
              <a:rPr sz="1150" b="1" spc="125">
                <a:latin typeface="Arial"/>
                <a:cs typeface="Arial"/>
              </a:rPr>
              <a:t> </a:t>
            </a:r>
            <a:r>
              <a:rPr sz="1150" b="1" err="1">
                <a:latin typeface="Arial"/>
                <a:cs typeface="Arial"/>
              </a:rPr>
              <a:t>asiakas</a:t>
            </a:r>
            <a:r>
              <a:rPr sz="1150" b="1" spc="150">
                <a:latin typeface="Arial"/>
                <a:cs typeface="Arial"/>
              </a:rPr>
              <a:t> </a:t>
            </a:r>
            <a:r>
              <a:rPr sz="1150" b="1" err="1">
                <a:latin typeface="Arial"/>
                <a:cs typeface="Arial"/>
              </a:rPr>
              <a:t>osalliseksi</a:t>
            </a:r>
            <a:r>
              <a:rPr sz="1150" b="1" spc="170">
                <a:latin typeface="Arial"/>
                <a:cs typeface="Arial"/>
              </a:rPr>
              <a:t> </a:t>
            </a:r>
            <a:r>
              <a:rPr sz="1150" b="1" spc="-10" err="1">
                <a:latin typeface="Arial"/>
                <a:cs typeface="Arial"/>
              </a:rPr>
              <a:t>keskusteluun</a:t>
            </a:r>
            <a:endParaRPr sz="1150">
              <a:latin typeface="Arial"/>
              <a:cs typeface="Arial"/>
            </a:endParaRPr>
          </a:p>
          <a:p>
            <a:pPr marL="203200" marR="378460" indent="-635">
              <a:lnSpc>
                <a:spcPct val="108100"/>
              </a:lnSpc>
              <a:spcBef>
                <a:spcPts val="15"/>
              </a:spcBef>
            </a:pPr>
            <a:r>
              <a:rPr sz="1150" err="1">
                <a:latin typeface="Arial"/>
                <a:cs typeface="Arial"/>
              </a:rPr>
              <a:t>Ollakseen</a:t>
            </a:r>
            <a:r>
              <a:rPr sz="1150" spc="195">
                <a:latin typeface="Arial"/>
                <a:cs typeface="Arial"/>
              </a:rPr>
              <a:t> </a:t>
            </a:r>
            <a:r>
              <a:rPr sz="1150" err="1">
                <a:latin typeface="Arial"/>
                <a:cs typeface="Arial"/>
              </a:rPr>
              <a:t>osallinen</a:t>
            </a:r>
            <a:r>
              <a:rPr sz="1150" spc="135">
                <a:latin typeface="Arial"/>
                <a:cs typeface="Arial"/>
              </a:rPr>
              <a:t> </a:t>
            </a:r>
            <a:r>
              <a:rPr sz="1150" err="1">
                <a:latin typeface="Arial"/>
                <a:cs typeface="Arial"/>
              </a:rPr>
              <a:t>täytyy</a:t>
            </a:r>
            <a:r>
              <a:rPr sz="1150" spc="150">
                <a:latin typeface="Arial"/>
                <a:cs typeface="Arial"/>
              </a:rPr>
              <a:t> </a:t>
            </a:r>
            <a:r>
              <a:rPr sz="1150" err="1">
                <a:latin typeface="Arial"/>
                <a:cs typeface="Arial"/>
              </a:rPr>
              <a:t>saada</a:t>
            </a:r>
            <a:r>
              <a:rPr sz="1150" spc="160">
                <a:latin typeface="Arial"/>
                <a:cs typeface="Arial"/>
              </a:rPr>
              <a:t> </a:t>
            </a:r>
            <a:r>
              <a:rPr sz="1150" err="1">
                <a:latin typeface="Arial"/>
                <a:cs typeface="Arial"/>
              </a:rPr>
              <a:t>äänensä</a:t>
            </a:r>
            <a:r>
              <a:rPr sz="1150" spc="200">
                <a:latin typeface="Arial"/>
                <a:cs typeface="Arial"/>
              </a:rPr>
              <a:t> </a:t>
            </a:r>
            <a:r>
              <a:rPr sz="1150" err="1">
                <a:latin typeface="Arial"/>
                <a:cs typeface="Arial"/>
              </a:rPr>
              <a:t>kuuluville</a:t>
            </a:r>
            <a:r>
              <a:rPr sz="1150">
                <a:latin typeface="Arial"/>
                <a:cs typeface="Arial"/>
              </a:rPr>
              <a:t>.</a:t>
            </a:r>
            <a:r>
              <a:rPr sz="1150" spc="190">
                <a:latin typeface="Arial"/>
                <a:cs typeface="Arial"/>
              </a:rPr>
              <a:t> </a:t>
            </a:r>
            <a:r>
              <a:rPr sz="1150" err="1">
                <a:latin typeface="Arial"/>
                <a:cs typeface="Arial"/>
              </a:rPr>
              <a:t>Ensimmäinen</a:t>
            </a:r>
            <a:r>
              <a:rPr sz="1150" spc="200">
                <a:latin typeface="Arial"/>
                <a:cs typeface="Arial"/>
              </a:rPr>
              <a:t> </a:t>
            </a:r>
            <a:r>
              <a:rPr sz="1150" err="1">
                <a:latin typeface="Arial"/>
                <a:cs typeface="Arial"/>
              </a:rPr>
              <a:t>askel</a:t>
            </a:r>
            <a:r>
              <a:rPr sz="1150" spc="110">
                <a:latin typeface="Arial"/>
                <a:cs typeface="Arial"/>
              </a:rPr>
              <a:t> </a:t>
            </a:r>
            <a:r>
              <a:rPr sz="1150" spc="-10" err="1">
                <a:latin typeface="Arial"/>
                <a:cs typeface="Arial"/>
              </a:rPr>
              <a:t>asiakasosallisuuden</a:t>
            </a:r>
            <a:r>
              <a:rPr sz="1150" spc="-10">
                <a:latin typeface="Arial"/>
                <a:cs typeface="Arial"/>
              </a:rPr>
              <a:t> </a:t>
            </a:r>
            <a:r>
              <a:rPr sz="1150" err="1">
                <a:latin typeface="Arial"/>
                <a:cs typeface="Arial"/>
              </a:rPr>
              <a:t>tukemisessa</a:t>
            </a:r>
            <a:r>
              <a:rPr sz="1150" spc="270">
                <a:latin typeface="Arial"/>
                <a:cs typeface="Arial"/>
              </a:rPr>
              <a:t> </a:t>
            </a:r>
            <a:r>
              <a:rPr sz="1150">
                <a:latin typeface="Arial"/>
                <a:cs typeface="Arial"/>
              </a:rPr>
              <a:t>on</a:t>
            </a:r>
            <a:r>
              <a:rPr sz="1150" spc="60">
                <a:latin typeface="Arial"/>
                <a:cs typeface="Arial"/>
              </a:rPr>
              <a:t> </a:t>
            </a:r>
            <a:r>
              <a:rPr sz="1150" err="1">
                <a:latin typeface="Arial"/>
                <a:cs typeface="Arial"/>
              </a:rPr>
              <a:t>tarjota</a:t>
            </a:r>
            <a:r>
              <a:rPr sz="1150" spc="165">
                <a:latin typeface="Arial"/>
                <a:cs typeface="Arial"/>
              </a:rPr>
              <a:t> </a:t>
            </a:r>
            <a:r>
              <a:rPr sz="1150" err="1">
                <a:latin typeface="Arial"/>
                <a:cs typeface="Arial"/>
              </a:rPr>
              <a:t>asiakkaille</a:t>
            </a:r>
            <a:r>
              <a:rPr sz="1150" spc="145">
                <a:latin typeface="Arial"/>
                <a:cs typeface="Arial"/>
              </a:rPr>
              <a:t> </a:t>
            </a:r>
            <a:r>
              <a:rPr sz="1150" err="1">
                <a:latin typeface="Arial"/>
                <a:cs typeface="Arial"/>
              </a:rPr>
              <a:t>mahdollisuus</a:t>
            </a:r>
            <a:r>
              <a:rPr sz="1150" spc="180">
                <a:latin typeface="Arial"/>
                <a:cs typeface="Arial"/>
              </a:rPr>
              <a:t> </a:t>
            </a:r>
            <a:r>
              <a:rPr sz="1150" err="1">
                <a:latin typeface="Arial"/>
                <a:cs typeface="Arial"/>
              </a:rPr>
              <a:t>osallistua</a:t>
            </a:r>
            <a:r>
              <a:rPr sz="1150" spc="195">
                <a:latin typeface="Arial"/>
                <a:cs typeface="Arial"/>
              </a:rPr>
              <a:t> </a:t>
            </a:r>
            <a:r>
              <a:rPr sz="1150" err="1">
                <a:latin typeface="Arial"/>
                <a:cs typeface="Arial"/>
              </a:rPr>
              <a:t>keskusteluun</a:t>
            </a:r>
            <a:r>
              <a:rPr sz="1150" spc="200">
                <a:latin typeface="Arial"/>
                <a:cs typeface="Arial"/>
              </a:rPr>
              <a:t> </a:t>
            </a:r>
            <a:r>
              <a:rPr sz="1150">
                <a:latin typeface="Arial"/>
                <a:cs typeface="Arial"/>
              </a:rPr>
              <a:t>ja</a:t>
            </a:r>
            <a:r>
              <a:rPr sz="1150" spc="110">
                <a:latin typeface="Arial"/>
                <a:cs typeface="Arial"/>
              </a:rPr>
              <a:t> </a:t>
            </a:r>
            <a:r>
              <a:rPr sz="1150" err="1">
                <a:latin typeface="Arial"/>
                <a:cs typeface="Arial"/>
              </a:rPr>
              <a:t>tuoda</a:t>
            </a:r>
            <a:r>
              <a:rPr sz="1150" spc="155">
                <a:latin typeface="Arial"/>
                <a:cs typeface="Arial"/>
              </a:rPr>
              <a:t> </a:t>
            </a:r>
            <a:r>
              <a:rPr sz="1150" spc="-10" err="1">
                <a:latin typeface="Arial"/>
                <a:cs typeface="Arial"/>
              </a:rPr>
              <a:t>esille</a:t>
            </a:r>
            <a:r>
              <a:rPr sz="1150" spc="-10">
                <a:latin typeface="Arial"/>
                <a:cs typeface="Arial"/>
              </a:rPr>
              <a:t> </a:t>
            </a:r>
            <a:r>
              <a:rPr sz="1150" err="1">
                <a:latin typeface="Arial"/>
                <a:cs typeface="Arial"/>
              </a:rPr>
              <a:t>näkemyksiään</a:t>
            </a:r>
            <a:r>
              <a:rPr sz="1150" spc="220">
                <a:latin typeface="Arial"/>
                <a:cs typeface="Arial"/>
              </a:rPr>
              <a:t> </a:t>
            </a:r>
            <a:r>
              <a:rPr sz="1150">
                <a:latin typeface="Arial"/>
                <a:cs typeface="Arial"/>
              </a:rPr>
              <a:t>ja</a:t>
            </a:r>
            <a:r>
              <a:rPr sz="1150" spc="105">
                <a:latin typeface="Arial"/>
                <a:cs typeface="Arial"/>
              </a:rPr>
              <a:t> </a:t>
            </a:r>
            <a:r>
              <a:rPr sz="1150" spc="-10" err="1">
                <a:latin typeface="Arial"/>
                <a:cs typeface="Arial"/>
              </a:rPr>
              <a:t>kokemuksiaan</a:t>
            </a:r>
            <a:r>
              <a:rPr sz="1150" spc="-10">
                <a:latin typeface="Arial"/>
                <a:cs typeface="Arial"/>
              </a:rPr>
              <a:t>.</a:t>
            </a:r>
            <a:endParaRPr sz="1150">
              <a:latin typeface="Arial"/>
              <a:cs typeface="Arial"/>
            </a:endParaRPr>
          </a:p>
          <a:p>
            <a:pPr>
              <a:lnSpc>
                <a:spcPct val="100000"/>
              </a:lnSpc>
              <a:spcBef>
                <a:spcPts val="300"/>
              </a:spcBef>
            </a:pPr>
            <a:endParaRPr sz="1150">
              <a:latin typeface="Arial"/>
              <a:cs typeface="Arial"/>
            </a:endParaRPr>
          </a:p>
          <a:p>
            <a:pPr marL="374015" indent="-170815">
              <a:lnSpc>
                <a:spcPct val="100000"/>
              </a:lnSpc>
              <a:buAutoNum type="arabicPeriod" startAt="2"/>
              <a:tabLst>
                <a:tab pos="374015" algn="l"/>
              </a:tabLst>
            </a:pPr>
            <a:r>
              <a:rPr sz="1150" b="1" err="1">
                <a:latin typeface="Arial"/>
                <a:cs typeface="Arial"/>
              </a:rPr>
              <a:t>Kuuntele</a:t>
            </a:r>
            <a:r>
              <a:rPr sz="1150" b="1" spc="140">
                <a:latin typeface="Arial"/>
                <a:cs typeface="Arial"/>
              </a:rPr>
              <a:t> </a:t>
            </a:r>
            <a:r>
              <a:rPr sz="1150" b="1">
                <a:latin typeface="Arial"/>
                <a:cs typeface="Arial"/>
              </a:rPr>
              <a:t>ja</a:t>
            </a:r>
            <a:r>
              <a:rPr sz="1150" b="1" spc="75">
                <a:latin typeface="Arial"/>
                <a:cs typeface="Arial"/>
              </a:rPr>
              <a:t> </a:t>
            </a:r>
            <a:r>
              <a:rPr sz="1150" b="1" err="1">
                <a:latin typeface="Arial"/>
                <a:cs typeface="Arial"/>
              </a:rPr>
              <a:t>rakenna</a:t>
            </a:r>
            <a:r>
              <a:rPr sz="1150" b="1" spc="170">
                <a:latin typeface="Arial"/>
                <a:cs typeface="Arial"/>
              </a:rPr>
              <a:t> </a:t>
            </a:r>
            <a:r>
              <a:rPr sz="1150" b="1" err="1">
                <a:latin typeface="Arial"/>
                <a:cs typeface="Arial"/>
              </a:rPr>
              <a:t>yhteistä</a:t>
            </a:r>
            <a:r>
              <a:rPr sz="1150" b="1" spc="140">
                <a:latin typeface="Arial"/>
                <a:cs typeface="Arial"/>
              </a:rPr>
              <a:t> </a:t>
            </a:r>
            <a:r>
              <a:rPr sz="1150" b="1" spc="-10" err="1">
                <a:latin typeface="Arial"/>
                <a:cs typeface="Arial"/>
              </a:rPr>
              <a:t>ymmärrystä</a:t>
            </a:r>
            <a:endParaRPr sz="1150">
              <a:latin typeface="Arial"/>
              <a:cs typeface="Arial"/>
            </a:endParaRPr>
          </a:p>
          <a:p>
            <a:pPr marL="203200" marR="311785">
              <a:lnSpc>
                <a:spcPct val="108900"/>
              </a:lnSpc>
            </a:pPr>
            <a:r>
              <a:rPr sz="1150" err="1">
                <a:latin typeface="Arial"/>
                <a:cs typeface="Arial"/>
              </a:rPr>
              <a:t>Tärkeä</a:t>
            </a:r>
            <a:r>
              <a:rPr sz="1150" spc="175">
                <a:latin typeface="Arial"/>
                <a:cs typeface="Arial"/>
              </a:rPr>
              <a:t> </a:t>
            </a:r>
            <a:r>
              <a:rPr sz="1150" err="1">
                <a:latin typeface="Arial"/>
                <a:cs typeface="Arial"/>
              </a:rPr>
              <a:t>osa</a:t>
            </a:r>
            <a:r>
              <a:rPr sz="1150" spc="140">
                <a:latin typeface="Arial"/>
                <a:cs typeface="Arial"/>
              </a:rPr>
              <a:t> </a:t>
            </a:r>
            <a:r>
              <a:rPr sz="1150" err="1">
                <a:latin typeface="Arial"/>
                <a:cs typeface="Arial"/>
              </a:rPr>
              <a:t>asiakasosallisuutta</a:t>
            </a:r>
            <a:r>
              <a:rPr sz="1150" spc="125">
                <a:latin typeface="Arial"/>
                <a:cs typeface="Arial"/>
              </a:rPr>
              <a:t> </a:t>
            </a:r>
            <a:r>
              <a:rPr sz="1150">
                <a:latin typeface="Arial"/>
                <a:cs typeface="Arial"/>
              </a:rPr>
              <a:t>on</a:t>
            </a:r>
            <a:r>
              <a:rPr sz="1150" spc="85">
                <a:latin typeface="Arial"/>
                <a:cs typeface="Arial"/>
              </a:rPr>
              <a:t> </a:t>
            </a:r>
            <a:r>
              <a:rPr sz="1150">
                <a:latin typeface="Arial"/>
                <a:cs typeface="Arial"/>
              </a:rPr>
              <a:t>se,</a:t>
            </a:r>
            <a:r>
              <a:rPr sz="1150" spc="85">
                <a:latin typeface="Arial"/>
                <a:cs typeface="Arial"/>
              </a:rPr>
              <a:t> </a:t>
            </a:r>
            <a:r>
              <a:rPr sz="1150" err="1">
                <a:latin typeface="Arial"/>
                <a:cs typeface="Arial"/>
              </a:rPr>
              <a:t>että</a:t>
            </a:r>
            <a:r>
              <a:rPr sz="1150" spc="130">
                <a:latin typeface="Arial"/>
                <a:cs typeface="Arial"/>
              </a:rPr>
              <a:t> </a:t>
            </a:r>
            <a:r>
              <a:rPr sz="1150" err="1">
                <a:latin typeface="Arial"/>
                <a:cs typeface="Arial"/>
              </a:rPr>
              <a:t>asiakas</a:t>
            </a:r>
            <a:r>
              <a:rPr sz="1150" spc="160">
                <a:latin typeface="Arial"/>
                <a:cs typeface="Arial"/>
              </a:rPr>
              <a:t> </a:t>
            </a:r>
            <a:r>
              <a:rPr sz="1150" err="1">
                <a:latin typeface="Arial"/>
                <a:cs typeface="Arial"/>
              </a:rPr>
              <a:t>tulee</a:t>
            </a:r>
            <a:r>
              <a:rPr sz="1150" spc="125">
                <a:latin typeface="Arial"/>
                <a:cs typeface="Arial"/>
              </a:rPr>
              <a:t> </a:t>
            </a:r>
            <a:r>
              <a:rPr sz="1150" err="1">
                <a:latin typeface="Arial"/>
                <a:cs typeface="Arial"/>
              </a:rPr>
              <a:t>kuulluksi</a:t>
            </a:r>
            <a:r>
              <a:rPr sz="1150">
                <a:latin typeface="Arial"/>
                <a:cs typeface="Arial"/>
              </a:rPr>
              <a:t>.</a:t>
            </a:r>
            <a:r>
              <a:rPr sz="1150" spc="200">
                <a:latin typeface="Arial"/>
                <a:cs typeface="Arial"/>
              </a:rPr>
              <a:t> </a:t>
            </a:r>
            <a:r>
              <a:rPr sz="1150" err="1">
                <a:latin typeface="Arial"/>
                <a:cs typeface="Arial"/>
              </a:rPr>
              <a:t>Kuulluksi</a:t>
            </a:r>
            <a:r>
              <a:rPr sz="1150" spc="150">
                <a:latin typeface="Arial"/>
                <a:cs typeface="Arial"/>
              </a:rPr>
              <a:t> </a:t>
            </a:r>
            <a:r>
              <a:rPr sz="1150" spc="-10" err="1">
                <a:latin typeface="Arial"/>
                <a:cs typeface="Arial"/>
              </a:rPr>
              <a:t>tulemisella</a:t>
            </a:r>
            <a:r>
              <a:rPr sz="1150" spc="-10">
                <a:latin typeface="Arial"/>
                <a:cs typeface="Arial"/>
              </a:rPr>
              <a:t> </a:t>
            </a:r>
            <a:r>
              <a:rPr sz="1150" err="1">
                <a:latin typeface="Arial"/>
                <a:cs typeface="Arial"/>
              </a:rPr>
              <a:t>tarkoitetaan</a:t>
            </a:r>
            <a:r>
              <a:rPr sz="1150" spc="170">
                <a:latin typeface="Arial"/>
                <a:cs typeface="Arial"/>
              </a:rPr>
              <a:t> </a:t>
            </a:r>
            <a:r>
              <a:rPr sz="1150" err="1">
                <a:latin typeface="Arial"/>
                <a:cs typeface="Arial"/>
              </a:rPr>
              <a:t>sitä</a:t>
            </a:r>
            <a:r>
              <a:rPr sz="1150">
                <a:latin typeface="Arial"/>
                <a:cs typeface="Arial"/>
              </a:rPr>
              <a:t>,</a:t>
            </a:r>
            <a:r>
              <a:rPr sz="1150" spc="95">
                <a:latin typeface="Arial"/>
                <a:cs typeface="Arial"/>
              </a:rPr>
              <a:t> </a:t>
            </a:r>
            <a:r>
              <a:rPr sz="1150" err="1">
                <a:latin typeface="Arial"/>
                <a:cs typeface="Arial"/>
              </a:rPr>
              <a:t>että</a:t>
            </a:r>
            <a:r>
              <a:rPr sz="1150" spc="105">
                <a:latin typeface="Arial"/>
                <a:cs typeface="Arial"/>
              </a:rPr>
              <a:t> </a:t>
            </a:r>
            <a:r>
              <a:rPr sz="1150" err="1">
                <a:latin typeface="Arial"/>
                <a:cs typeface="Arial"/>
              </a:rPr>
              <a:t>asiakkaan</a:t>
            </a:r>
            <a:r>
              <a:rPr sz="1150" spc="160">
                <a:latin typeface="Arial"/>
                <a:cs typeface="Arial"/>
              </a:rPr>
              <a:t> </a:t>
            </a:r>
            <a:r>
              <a:rPr sz="1150" err="1">
                <a:latin typeface="Arial"/>
                <a:cs typeface="Arial"/>
              </a:rPr>
              <a:t>tarve</a:t>
            </a:r>
            <a:r>
              <a:rPr sz="1150" spc="114">
                <a:latin typeface="Arial"/>
                <a:cs typeface="Arial"/>
              </a:rPr>
              <a:t> </a:t>
            </a:r>
            <a:r>
              <a:rPr sz="1150">
                <a:latin typeface="Arial"/>
                <a:cs typeface="Arial"/>
              </a:rPr>
              <a:t>ja</a:t>
            </a:r>
            <a:r>
              <a:rPr sz="1150" spc="95">
                <a:latin typeface="Arial"/>
                <a:cs typeface="Arial"/>
              </a:rPr>
              <a:t> </a:t>
            </a:r>
            <a:r>
              <a:rPr sz="1150" err="1">
                <a:latin typeface="Arial"/>
                <a:cs typeface="Arial"/>
              </a:rPr>
              <a:t>näkemykset</a:t>
            </a:r>
            <a:r>
              <a:rPr sz="1150" spc="250">
                <a:latin typeface="Arial"/>
                <a:cs typeface="Arial"/>
              </a:rPr>
              <a:t> </a:t>
            </a:r>
            <a:r>
              <a:rPr sz="1150" err="1">
                <a:latin typeface="Arial"/>
                <a:cs typeface="Arial"/>
              </a:rPr>
              <a:t>tulevat</a:t>
            </a:r>
            <a:r>
              <a:rPr sz="1150" spc="150">
                <a:latin typeface="Arial"/>
                <a:cs typeface="Arial"/>
              </a:rPr>
              <a:t> </a:t>
            </a:r>
            <a:r>
              <a:rPr sz="1150" err="1">
                <a:latin typeface="Arial"/>
                <a:cs typeface="Arial"/>
              </a:rPr>
              <a:t>ymmärretyiksi</a:t>
            </a:r>
            <a:r>
              <a:rPr sz="1150">
                <a:latin typeface="Arial"/>
                <a:cs typeface="Arial"/>
              </a:rPr>
              <a:t>.</a:t>
            </a:r>
            <a:r>
              <a:rPr sz="1150" spc="30">
                <a:latin typeface="Arial"/>
                <a:cs typeface="Arial"/>
              </a:rPr>
              <a:t> </a:t>
            </a:r>
            <a:r>
              <a:rPr sz="1150" err="1">
                <a:latin typeface="Arial"/>
                <a:cs typeface="Arial"/>
              </a:rPr>
              <a:t>Kuulluksi</a:t>
            </a:r>
            <a:r>
              <a:rPr sz="1150" spc="125">
                <a:latin typeface="Arial"/>
                <a:cs typeface="Arial"/>
              </a:rPr>
              <a:t> </a:t>
            </a:r>
            <a:r>
              <a:rPr sz="1150" spc="-10" err="1">
                <a:latin typeface="Arial"/>
                <a:cs typeface="Arial"/>
              </a:rPr>
              <a:t>tuleminen</a:t>
            </a:r>
            <a:r>
              <a:rPr sz="1150" spc="-10">
                <a:latin typeface="Arial"/>
                <a:cs typeface="Arial"/>
              </a:rPr>
              <a:t> </a:t>
            </a:r>
            <a:r>
              <a:rPr sz="1150" err="1">
                <a:latin typeface="Arial"/>
                <a:cs typeface="Arial"/>
              </a:rPr>
              <a:t>edellyttää</a:t>
            </a:r>
            <a:r>
              <a:rPr sz="1150" spc="200">
                <a:latin typeface="Arial"/>
                <a:cs typeface="Arial"/>
              </a:rPr>
              <a:t> </a:t>
            </a:r>
            <a:r>
              <a:rPr sz="1150" err="1">
                <a:latin typeface="Arial"/>
                <a:cs typeface="Arial"/>
              </a:rPr>
              <a:t>työntekijältä</a:t>
            </a:r>
            <a:r>
              <a:rPr sz="1150" spc="265">
                <a:latin typeface="Arial"/>
                <a:cs typeface="Arial"/>
              </a:rPr>
              <a:t> </a:t>
            </a:r>
            <a:r>
              <a:rPr sz="1150" err="1">
                <a:latin typeface="Arial"/>
                <a:cs typeface="Arial"/>
              </a:rPr>
              <a:t>aktiivisesti</a:t>
            </a:r>
            <a:r>
              <a:rPr sz="1150" spc="135">
                <a:latin typeface="Arial"/>
                <a:cs typeface="Arial"/>
              </a:rPr>
              <a:t> </a:t>
            </a:r>
            <a:r>
              <a:rPr sz="1150" err="1">
                <a:latin typeface="Arial"/>
                <a:cs typeface="Arial"/>
              </a:rPr>
              <a:t>kuuntelevaa</a:t>
            </a:r>
            <a:r>
              <a:rPr sz="1150" spc="210">
                <a:latin typeface="Arial"/>
                <a:cs typeface="Arial"/>
              </a:rPr>
              <a:t> </a:t>
            </a:r>
            <a:r>
              <a:rPr sz="1150" err="1">
                <a:latin typeface="Arial"/>
                <a:cs typeface="Arial"/>
              </a:rPr>
              <a:t>otetta</a:t>
            </a:r>
            <a:r>
              <a:rPr sz="1150">
                <a:latin typeface="Arial"/>
                <a:cs typeface="Arial"/>
              </a:rPr>
              <a:t>,</a:t>
            </a:r>
            <a:r>
              <a:rPr sz="1150" spc="130">
                <a:latin typeface="Arial"/>
                <a:cs typeface="Arial"/>
              </a:rPr>
              <a:t> </a:t>
            </a:r>
            <a:r>
              <a:rPr sz="1150" err="1">
                <a:latin typeface="Arial"/>
                <a:cs typeface="Arial"/>
              </a:rPr>
              <a:t>jossa</a:t>
            </a:r>
            <a:r>
              <a:rPr sz="1150" spc="130">
                <a:latin typeface="Arial"/>
                <a:cs typeface="Arial"/>
              </a:rPr>
              <a:t> </a:t>
            </a:r>
            <a:r>
              <a:rPr sz="1150" err="1">
                <a:latin typeface="Arial"/>
                <a:cs typeface="Arial"/>
              </a:rPr>
              <a:t>hän</a:t>
            </a:r>
            <a:r>
              <a:rPr sz="1150" spc="60">
                <a:latin typeface="Arial"/>
                <a:cs typeface="Arial"/>
              </a:rPr>
              <a:t> </a:t>
            </a:r>
            <a:r>
              <a:rPr sz="1150" err="1">
                <a:latin typeface="Arial"/>
                <a:cs typeface="Arial"/>
              </a:rPr>
              <a:t>pyrkii</a:t>
            </a:r>
            <a:r>
              <a:rPr sz="1150" spc="114">
                <a:latin typeface="Arial"/>
                <a:cs typeface="Arial"/>
              </a:rPr>
              <a:t> </a:t>
            </a:r>
            <a:r>
              <a:rPr sz="1150" err="1">
                <a:latin typeface="Arial"/>
                <a:cs typeface="Arial"/>
              </a:rPr>
              <a:t>ymmärtämään</a:t>
            </a:r>
            <a:r>
              <a:rPr sz="1150" spc="175">
                <a:latin typeface="Arial"/>
                <a:cs typeface="Arial"/>
              </a:rPr>
              <a:t> </a:t>
            </a:r>
            <a:r>
              <a:rPr sz="1150" spc="-10" err="1">
                <a:latin typeface="Arial"/>
                <a:cs typeface="Arial"/>
              </a:rPr>
              <a:t>asiakkaan</a:t>
            </a:r>
            <a:r>
              <a:rPr sz="1150" spc="-10">
                <a:latin typeface="Arial"/>
                <a:cs typeface="Arial"/>
              </a:rPr>
              <a:t> </a:t>
            </a:r>
            <a:r>
              <a:rPr sz="1150" err="1">
                <a:latin typeface="Arial"/>
                <a:cs typeface="Arial"/>
              </a:rPr>
              <a:t>kokemuksen</a:t>
            </a:r>
            <a:r>
              <a:rPr sz="1150" spc="200">
                <a:latin typeface="Arial"/>
                <a:cs typeface="Arial"/>
              </a:rPr>
              <a:t> </a:t>
            </a:r>
            <a:r>
              <a:rPr sz="1150">
                <a:latin typeface="Arial"/>
                <a:cs typeface="Arial"/>
              </a:rPr>
              <a:t>ja</a:t>
            </a:r>
            <a:r>
              <a:rPr sz="1150" spc="100">
                <a:latin typeface="Arial"/>
                <a:cs typeface="Arial"/>
              </a:rPr>
              <a:t> </a:t>
            </a:r>
            <a:r>
              <a:rPr sz="1150" spc="-10" err="1">
                <a:latin typeface="Arial"/>
                <a:cs typeface="Arial"/>
              </a:rPr>
              <a:t>näkökulman</a:t>
            </a:r>
            <a:r>
              <a:rPr sz="1150" spc="-10">
                <a:latin typeface="Arial"/>
                <a:cs typeface="Arial"/>
              </a:rPr>
              <a:t>.</a:t>
            </a:r>
            <a:endParaRPr sz="1150">
              <a:latin typeface="Arial"/>
              <a:cs typeface="Arial"/>
            </a:endParaRPr>
          </a:p>
          <a:p>
            <a:pPr>
              <a:lnSpc>
                <a:spcPct val="100000"/>
              </a:lnSpc>
              <a:spcBef>
                <a:spcPts val="305"/>
              </a:spcBef>
            </a:pPr>
            <a:endParaRPr sz="1150">
              <a:latin typeface="Arial"/>
              <a:cs typeface="Arial"/>
            </a:endParaRPr>
          </a:p>
          <a:p>
            <a:pPr marL="372745" indent="-168275">
              <a:lnSpc>
                <a:spcPct val="100000"/>
              </a:lnSpc>
              <a:buAutoNum type="arabicPeriod" startAt="3"/>
              <a:tabLst>
                <a:tab pos="372745" algn="l"/>
              </a:tabLst>
            </a:pPr>
            <a:r>
              <a:rPr sz="1150" b="1">
                <a:latin typeface="Arial"/>
                <a:cs typeface="Arial"/>
              </a:rPr>
              <a:t>Ota</a:t>
            </a:r>
            <a:r>
              <a:rPr sz="1150" b="1" spc="165">
                <a:latin typeface="Arial"/>
                <a:cs typeface="Arial"/>
              </a:rPr>
              <a:t> </a:t>
            </a:r>
            <a:r>
              <a:rPr sz="1150" b="1" err="1">
                <a:latin typeface="Arial"/>
                <a:cs typeface="Arial"/>
              </a:rPr>
              <a:t>asiakas</a:t>
            </a:r>
            <a:r>
              <a:rPr sz="1150" b="1" spc="225">
                <a:latin typeface="Arial"/>
                <a:cs typeface="Arial"/>
              </a:rPr>
              <a:t> </a:t>
            </a:r>
            <a:r>
              <a:rPr sz="1150" b="1" err="1">
                <a:latin typeface="Arial"/>
                <a:cs typeface="Arial"/>
              </a:rPr>
              <a:t>tasavertaiseksi</a:t>
            </a:r>
            <a:r>
              <a:rPr sz="1150" b="1" spc="70">
                <a:latin typeface="Arial"/>
                <a:cs typeface="Arial"/>
              </a:rPr>
              <a:t> </a:t>
            </a:r>
            <a:r>
              <a:rPr sz="1150" b="1" spc="-10" err="1">
                <a:latin typeface="Arial"/>
                <a:cs typeface="Arial"/>
              </a:rPr>
              <a:t>keskustelukumppaniksi</a:t>
            </a:r>
            <a:endParaRPr sz="1150">
              <a:latin typeface="Arial"/>
              <a:cs typeface="Arial"/>
            </a:endParaRPr>
          </a:p>
          <a:p>
            <a:pPr marL="203200" marR="295275" indent="635">
              <a:lnSpc>
                <a:spcPct val="108300"/>
              </a:lnSpc>
              <a:spcBef>
                <a:spcPts val="10"/>
              </a:spcBef>
            </a:pPr>
            <a:r>
              <a:rPr sz="1150" err="1">
                <a:latin typeface="Arial"/>
                <a:cs typeface="Arial"/>
              </a:rPr>
              <a:t>Asiakkaan</a:t>
            </a:r>
            <a:r>
              <a:rPr sz="1150" spc="155">
                <a:latin typeface="Arial"/>
                <a:cs typeface="Arial"/>
              </a:rPr>
              <a:t> </a:t>
            </a:r>
            <a:r>
              <a:rPr sz="1150" err="1">
                <a:latin typeface="Arial"/>
                <a:cs typeface="Arial"/>
              </a:rPr>
              <a:t>sanomalla</a:t>
            </a:r>
            <a:r>
              <a:rPr sz="1150" spc="220">
                <a:latin typeface="Arial"/>
                <a:cs typeface="Arial"/>
              </a:rPr>
              <a:t> </a:t>
            </a:r>
            <a:r>
              <a:rPr sz="1150" err="1">
                <a:latin typeface="Arial"/>
                <a:cs typeface="Arial"/>
              </a:rPr>
              <a:t>täytyy</a:t>
            </a:r>
            <a:r>
              <a:rPr sz="1150" spc="140">
                <a:latin typeface="Arial"/>
                <a:cs typeface="Arial"/>
              </a:rPr>
              <a:t> </a:t>
            </a:r>
            <a:r>
              <a:rPr sz="1150">
                <a:latin typeface="Arial"/>
                <a:cs typeface="Arial"/>
              </a:rPr>
              <a:t>olla</a:t>
            </a:r>
            <a:r>
              <a:rPr sz="1150" spc="90">
                <a:latin typeface="Arial"/>
                <a:cs typeface="Arial"/>
              </a:rPr>
              <a:t> </a:t>
            </a:r>
            <a:r>
              <a:rPr sz="1150" err="1">
                <a:latin typeface="Arial"/>
                <a:cs typeface="Arial"/>
              </a:rPr>
              <a:t>myös</a:t>
            </a:r>
            <a:r>
              <a:rPr sz="1150" spc="145">
                <a:latin typeface="Arial"/>
                <a:cs typeface="Arial"/>
              </a:rPr>
              <a:t> </a:t>
            </a:r>
            <a:r>
              <a:rPr sz="1150" err="1">
                <a:latin typeface="Arial"/>
                <a:cs typeface="Arial"/>
              </a:rPr>
              <a:t>oikeasti</a:t>
            </a:r>
            <a:r>
              <a:rPr sz="1150" spc="95">
                <a:latin typeface="Arial"/>
                <a:cs typeface="Arial"/>
              </a:rPr>
              <a:t> </a:t>
            </a:r>
            <a:r>
              <a:rPr sz="1150" err="1">
                <a:latin typeface="Arial"/>
                <a:cs typeface="Arial"/>
              </a:rPr>
              <a:t>merkitystä</a:t>
            </a:r>
            <a:r>
              <a:rPr sz="1150">
                <a:latin typeface="Arial"/>
                <a:cs typeface="Arial"/>
              </a:rPr>
              <a:t>.</a:t>
            </a:r>
            <a:r>
              <a:rPr sz="1150" spc="155">
                <a:latin typeface="Arial"/>
                <a:cs typeface="Arial"/>
              </a:rPr>
              <a:t> </a:t>
            </a:r>
            <a:r>
              <a:rPr sz="1150" err="1">
                <a:latin typeface="Arial"/>
                <a:cs typeface="Arial"/>
              </a:rPr>
              <a:t>Tarvitaan</a:t>
            </a:r>
            <a:r>
              <a:rPr sz="1150" spc="165">
                <a:latin typeface="Arial"/>
                <a:cs typeface="Arial"/>
              </a:rPr>
              <a:t> </a:t>
            </a:r>
            <a:r>
              <a:rPr sz="1150" err="1">
                <a:latin typeface="Arial"/>
                <a:cs typeface="Arial"/>
              </a:rPr>
              <a:t>valtaa</a:t>
            </a:r>
            <a:r>
              <a:rPr sz="1150" spc="135">
                <a:latin typeface="Arial"/>
                <a:cs typeface="Arial"/>
              </a:rPr>
              <a:t> </a:t>
            </a:r>
            <a:r>
              <a:rPr sz="1150" err="1">
                <a:latin typeface="Arial"/>
                <a:cs typeface="Arial"/>
              </a:rPr>
              <a:t>vaikuttaa</a:t>
            </a:r>
            <a:r>
              <a:rPr sz="1150">
                <a:latin typeface="Arial"/>
                <a:cs typeface="Arial"/>
              </a:rPr>
              <a:t>.</a:t>
            </a:r>
            <a:r>
              <a:rPr sz="1150" spc="145">
                <a:latin typeface="Arial"/>
                <a:cs typeface="Arial"/>
              </a:rPr>
              <a:t> </a:t>
            </a:r>
            <a:r>
              <a:rPr sz="1150" spc="-25">
                <a:latin typeface="Arial"/>
                <a:cs typeface="Arial"/>
              </a:rPr>
              <a:t>Kun </a:t>
            </a:r>
            <a:r>
              <a:rPr sz="1150" err="1">
                <a:latin typeface="Arial"/>
                <a:cs typeface="Arial"/>
              </a:rPr>
              <a:t>keskustelun</a:t>
            </a:r>
            <a:r>
              <a:rPr sz="1150" spc="180">
                <a:latin typeface="Arial"/>
                <a:cs typeface="Arial"/>
              </a:rPr>
              <a:t> </a:t>
            </a:r>
            <a:r>
              <a:rPr sz="1150" err="1">
                <a:latin typeface="Arial"/>
                <a:cs typeface="Arial"/>
              </a:rPr>
              <a:t>kaikilla</a:t>
            </a:r>
            <a:r>
              <a:rPr sz="1150" spc="155">
                <a:latin typeface="Arial"/>
                <a:cs typeface="Arial"/>
              </a:rPr>
              <a:t> </a:t>
            </a:r>
            <a:r>
              <a:rPr sz="1150" err="1">
                <a:latin typeface="Arial"/>
                <a:cs typeface="Arial"/>
              </a:rPr>
              <a:t>osapuolilla</a:t>
            </a:r>
            <a:r>
              <a:rPr sz="1150" spc="235">
                <a:latin typeface="Arial"/>
                <a:cs typeface="Arial"/>
              </a:rPr>
              <a:t> </a:t>
            </a:r>
            <a:r>
              <a:rPr sz="1150">
                <a:latin typeface="Arial"/>
                <a:cs typeface="Arial"/>
              </a:rPr>
              <a:t>on</a:t>
            </a:r>
            <a:r>
              <a:rPr sz="1150" spc="75">
                <a:latin typeface="Arial"/>
                <a:cs typeface="Arial"/>
              </a:rPr>
              <a:t> </a:t>
            </a:r>
            <a:r>
              <a:rPr sz="1150" err="1">
                <a:latin typeface="Arial"/>
                <a:cs typeface="Arial"/>
              </a:rPr>
              <a:t>samoissa</a:t>
            </a:r>
            <a:r>
              <a:rPr sz="1150" spc="204">
                <a:latin typeface="Arial"/>
                <a:cs typeface="Arial"/>
              </a:rPr>
              <a:t> </a:t>
            </a:r>
            <a:r>
              <a:rPr sz="1150" err="1">
                <a:latin typeface="Arial"/>
                <a:cs typeface="Arial"/>
              </a:rPr>
              <a:t>määrin</a:t>
            </a:r>
            <a:r>
              <a:rPr sz="1150" spc="114">
                <a:latin typeface="Arial"/>
                <a:cs typeface="Arial"/>
              </a:rPr>
              <a:t> </a:t>
            </a:r>
            <a:r>
              <a:rPr sz="1150" err="1">
                <a:latin typeface="Arial"/>
                <a:cs typeface="Arial"/>
              </a:rPr>
              <a:t>valtaa</a:t>
            </a:r>
            <a:r>
              <a:rPr sz="1150" spc="160">
                <a:latin typeface="Arial"/>
                <a:cs typeface="Arial"/>
              </a:rPr>
              <a:t> </a:t>
            </a:r>
            <a:r>
              <a:rPr sz="1150" err="1">
                <a:latin typeface="Arial"/>
                <a:cs typeface="Arial"/>
              </a:rPr>
              <a:t>vaikuttaa</a:t>
            </a:r>
            <a:r>
              <a:rPr sz="1150" spc="170">
                <a:latin typeface="Arial"/>
                <a:cs typeface="Arial"/>
              </a:rPr>
              <a:t> </a:t>
            </a:r>
            <a:r>
              <a:rPr sz="1150" err="1">
                <a:latin typeface="Arial"/>
                <a:cs typeface="Arial"/>
              </a:rPr>
              <a:t>sekä</a:t>
            </a:r>
            <a:r>
              <a:rPr sz="1150" spc="130">
                <a:latin typeface="Arial"/>
                <a:cs typeface="Arial"/>
              </a:rPr>
              <a:t> </a:t>
            </a:r>
            <a:r>
              <a:rPr sz="1150" err="1">
                <a:latin typeface="Arial"/>
                <a:cs typeface="Arial"/>
              </a:rPr>
              <a:t>tilanteen</a:t>
            </a:r>
            <a:r>
              <a:rPr sz="1150" spc="130">
                <a:latin typeface="Arial"/>
                <a:cs typeface="Arial"/>
              </a:rPr>
              <a:t> </a:t>
            </a:r>
            <a:r>
              <a:rPr sz="1150" err="1">
                <a:latin typeface="Arial"/>
                <a:cs typeface="Arial"/>
              </a:rPr>
              <a:t>kulkuun</a:t>
            </a:r>
            <a:r>
              <a:rPr sz="1150" spc="120">
                <a:latin typeface="Arial"/>
                <a:cs typeface="Arial"/>
              </a:rPr>
              <a:t> </a:t>
            </a:r>
            <a:r>
              <a:rPr sz="1150" spc="-20" err="1">
                <a:latin typeface="Arial"/>
                <a:cs typeface="Arial"/>
              </a:rPr>
              <a:t>että</a:t>
            </a:r>
            <a:r>
              <a:rPr sz="1150" spc="-20">
                <a:latin typeface="Arial"/>
                <a:cs typeface="Arial"/>
              </a:rPr>
              <a:t> </a:t>
            </a:r>
            <a:r>
              <a:rPr sz="1150" err="1">
                <a:latin typeface="Arial"/>
                <a:cs typeface="Arial"/>
              </a:rPr>
              <a:t>tilanteessa</a:t>
            </a:r>
            <a:r>
              <a:rPr sz="1150" spc="215">
                <a:latin typeface="Arial"/>
                <a:cs typeface="Arial"/>
              </a:rPr>
              <a:t> </a:t>
            </a:r>
            <a:r>
              <a:rPr sz="1150" err="1">
                <a:latin typeface="Arial"/>
                <a:cs typeface="Arial"/>
              </a:rPr>
              <a:t>tehtäviin</a:t>
            </a:r>
            <a:r>
              <a:rPr sz="1150" spc="160">
                <a:latin typeface="Arial"/>
                <a:cs typeface="Arial"/>
              </a:rPr>
              <a:t> </a:t>
            </a:r>
            <a:r>
              <a:rPr sz="1150" err="1">
                <a:latin typeface="Arial"/>
                <a:cs typeface="Arial"/>
              </a:rPr>
              <a:t>päätöksiin</a:t>
            </a:r>
            <a:r>
              <a:rPr sz="1150">
                <a:latin typeface="Arial"/>
                <a:cs typeface="Arial"/>
              </a:rPr>
              <a:t>,</a:t>
            </a:r>
            <a:r>
              <a:rPr sz="1150" spc="250">
                <a:latin typeface="Arial"/>
                <a:cs typeface="Arial"/>
              </a:rPr>
              <a:t> </a:t>
            </a:r>
            <a:r>
              <a:rPr sz="1150" err="1">
                <a:latin typeface="Arial"/>
                <a:cs typeface="Arial"/>
              </a:rPr>
              <a:t>ovat</a:t>
            </a:r>
            <a:r>
              <a:rPr sz="1150" spc="155">
                <a:latin typeface="Arial"/>
                <a:cs typeface="Arial"/>
              </a:rPr>
              <a:t> </a:t>
            </a:r>
            <a:r>
              <a:rPr sz="1150" err="1">
                <a:latin typeface="Arial"/>
                <a:cs typeface="Arial"/>
              </a:rPr>
              <a:t>keskustelun</a:t>
            </a:r>
            <a:r>
              <a:rPr sz="1150" spc="210">
                <a:latin typeface="Arial"/>
                <a:cs typeface="Arial"/>
              </a:rPr>
              <a:t> </a:t>
            </a:r>
            <a:r>
              <a:rPr sz="1150" err="1">
                <a:latin typeface="Arial"/>
                <a:cs typeface="Arial"/>
              </a:rPr>
              <a:t>osapuolet</a:t>
            </a:r>
            <a:r>
              <a:rPr sz="1150" spc="225">
                <a:latin typeface="Arial"/>
                <a:cs typeface="Arial"/>
              </a:rPr>
              <a:t> </a:t>
            </a:r>
            <a:r>
              <a:rPr sz="1150" err="1">
                <a:latin typeface="Arial"/>
                <a:cs typeface="Arial"/>
              </a:rPr>
              <a:t>tasavertaisessa</a:t>
            </a:r>
            <a:r>
              <a:rPr sz="1150" spc="130">
                <a:latin typeface="Arial"/>
                <a:cs typeface="Arial"/>
              </a:rPr>
              <a:t> </a:t>
            </a:r>
            <a:r>
              <a:rPr sz="1150" err="1">
                <a:latin typeface="Arial"/>
                <a:cs typeface="Arial"/>
              </a:rPr>
              <a:t>asemassa</a:t>
            </a:r>
            <a:r>
              <a:rPr sz="1150" spc="215">
                <a:latin typeface="Arial"/>
                <a:cs typeface="Arial"/>
              </a:rPr>
              <a:t> </a:t>
            </a:r>
            <a:r>
              <a:rPr sz="1150" spc="-10" err="1">
                <a:latin typeface="Arial"/>
                <a:cs typeface="Arial"/>
              </a:rPr>
              <a:t>toisiinsa</a:t>
            </a:r>
            <a:r>
              <a:rPr sz="1150" spc="-10">
                <a:latin typeface="Arial"/>
                <a:cs typeface="Arial"/>
              </a:rPr>
              <a:t> </a:t>
            </a:r>
            <a:r>
              <a:rPr sz="1150" spc="-10" err="1">
                <a:latin typeface="Arial"/>
                <a:cs typeface="Arial"/>
              </a:rPr>
              <a:t>nähden</a:t>
            </a:r>
            <a:r>
              <a:rPr sz="1150" spc="-10">
                <a:latin typeface="Arial"/>
                <a:cs typeface="Arial"/>
              </a:rPr>
              <a:t>.</a:t>
            </a:r>
            <a:endParaRPr sz="1150">
              <a:latin typeface="Arial"/>
              <a:cs typeface="Arial"/>
            </a:endParaRPr>
          </a:p>
          <a:p>
            <a:pPr>
              <a:lnSpc>
                <a:spcPct val="100000"/>
              </a:lnSpc>
              <a:spcBef>
                <a:spcPts val="305"/>
              </a:spcBef>
            </a:pPr>
            <a:endParaRPr sz="1150">
              <a:latin typeface="Arial"/>
              <a:cs typeface="Arial"/>
            </a:endParaRPr>
          </a:p>
          <a:p>
            <a:pPr marL="374650" indent="-170815">
              <a:lnSpc>
                <a:spcPct val="100000"/>
              </a:lnSpc>
              <a:buAutoNum type="arabicPeriod" startAt="4"/>
              <a:tabLst>
                <a:tab pos="374650" algn="l"/>
              </a:tabLst>
            </a:pPr>
            <a:r>
              <a:rPr sz="1150" b="1" err="1">
                <a:latin typeface="Arial"/>
                <a:cs typeface="Arial"/>
              </a:rPr>
              <a:t>Panosta</a:t>
            </a:r>
            <a:r>
              <a:rPr sz="1150" b="1" spc="165">
                <a:latin typeface="Arial"/>
                <a:cs typeface="Arial"/>
              </a:rPr>
              <a:t> </a:t>
            </a:r>
            <a:r>
              <a:rPr sz="1150" b="1" err="1">
                <a:latin typeface="Arial"/>
                <a:cs typeface="Arial"/>
              </a:rPr>
              <a:t>yhteiseen</a:t>
            </a:r>
            <a:r>
              <a:rPr sz="1150" b="1" spc="200">
                <a:latin typeface="Arial"/>
                <a:cs typeface="Arial"/>
              </a:rPr>
              <a:t> </a:t>
            </a:r>
            <a:r>
              <a:rPr sz="1150" b="1" spc="-10" err="1">
                <a:latin typeface="Arial"/>
                <a:cs typeface="Arial"/>
              </a:rPr>
              <a:t>päätöksentekoon</a:t>
            </a:r>
            <a:endParaRPr sz="1150">
              <a:latin typeface="Arial"/>
              <a:cs typeface="Arial"/>
            </a:endParaRPr>
          </a:p>
          <a:p>
            <a:pPr marL="203200" marR="196215" indent="635">
              <a:lnSpc>
                <a:spcPct val="108900"/>
              </a:lnSpc>
            </a:pPr>
            <a:r>
              <a:rPr sz="1150" spc="10" err="1">
                <a:latin typeface="Arial"/>
                <a:cs typeface="Arial"/>
              </a:rPr>
              <a:t>Asiakasosallisuuden</a:t>
            </a:r>
            <a:r>
              <a:rPr sz="1150" spc="-15">
                <a:latin typeface="Arial"/>
                <a:cs typeface="Arial"/>
              </a:rPr>
              <a:t> </a:t>
            </a:r>
            <a:r>
              <a:rPr sz="1150" spc="10" err="1">
                <a:latin typeface="Arial"/>
                <a:cs typeface="Arial"/>
              </a:rPr>
              <a:t>ytimessä</a:t>
            </a:r>
            <a:r>
              <a:rPr sz="1150" spc="145">
                <a:latin typeface="Arial"/>
                <a:cs typeface="Arial"/>
              </a:rPr>
              <a:t> </a:t>
            </a:r>
            <a:r>
              <a:rPr sz="1150" spc="10">
                <a:latin typeface="Arial"/>
                <a:cs typeface="Arial"/>
              </a:rPr>
              <a:t>on</a:t>
            </a:r>
            <a:r>
              <a:rPr sz="1150" spc="5">
                <a:latin typeface="Arial"/>
                <a:cs typeface="Arial"/>
              </a:rPr>
              <a:t> </a:t>
            </a:r>
            <a:r>
              <a:rPr sz="1150" spc="10" err="1">
                <a:latin typeface="Arial"/>
                <a:cs typeface="Arial"/>
              </a:rPr>
              <a:t>mahdollisuus</a:t>
            </a:r>
            <a:r>
              <a:rPr sz="1150" spc="180">
                <a:latin typeface="Arial"/>
                <a:cs typeface="Arial"/>
              </a:rPr>
              <a:t> </a:t>
            </a:r>
            <a:r>
              <a:rPr sz="1150" spc="10" err="1">
                <a:latin typeface="Arial"/>
                <a:cs typeface="Arial"/>
              </a:rPr>
              <a:t>tehdä</a:t>
            </a:r>
            <a:r>
              <a:rPr sz="1150" spc="125">
                <a:latin typeface="Arial"/>
                <a:cs typeface="Arial"/>
              </a:rPr>
              <a:t> </a:t>
            </a:r>
            <a:r>
              <a:rPr sz="1150" spc="10" err="1">
                <a:latin typeface="Arial"/>
                <a:cs typeface="Arial"/>
              </a:rPr>
              <a:t>päätöksiä</a:t>
            </a:r>
            <a:r>
              <a:rPr sz="1150" spc="10">
                <a:latin typeface="Arial"/>
                <a:cs typeface="Arial"/>
              </a:rPr>
              <a:t>.</a:t>
            </a:r>
            <a:r>
              <a:rPr sz="1150" spc="170">
                <a:latin typeface="Arial"/>
                <a:cs typeface="Arial"/>
              </a:rPr>
              <a:t> </a:t>
            </a:r>
            <a:r>
              <a:rPr sz="1150" spc="10" err="1">
                <a:latin typeface="Arial"/>
                <a:cs typeface="Arial"/>
              </a:rPr>
              <a:t>Asiakkaan</a:t>
            </a:r>
            <a:r>
              <a:rPr sz="1150" spc="130">
                <a:latin typeface="Arial"/>
                <a:cs typeface="Arial"/>
              </a:rPr>
              <a:t> </a:t>
            </a:r>
            <a:r>
              <a:rPr sz="1150" spc="-10" err="1">
                <a:latin typeface="Arial"/>
                <a:cs typeface="Arial"/>
              </a:rPr>
              <a:t>mahdollisuus</a:t>
            </a:r>
            <a:r>
              <a:rPr sz="1150" spc="500">
                <a:latin typeface="Arial"/>
                <a:cs typeface="Arial"/>
              </a:rPr>
              <a:t> </a:t>
            </a:r>
            <a:r>
              <a:rPr sz="1150" err="1">
                <a:latin typeface="Arial"/>
                <a:cs typeface="Arial"/>
              </a:rPr>
              <a:t>vaikuttaa</a:t>
            </a:r>
            <a:r>
              <a:rPr sz="1150" spc="195">
                <a:latin typeface="Arial"/>
                <a:cs typeface="Arial"/>
              </a:rPr>
              <a:t> </a:t>
            </a:r>
            <a:r>
              <a:rPr sz="1150" err="1">
                <a:latin typeface="Arial"/>
                <a:cs typeface="Arial"/>
              </a:rPr>
              <a:t>omaan</a:t>
            </a:r>
            <a:r>
              <a:rPr sz="1150" spc="125">
                <a:latin typeface="Arial"/>
                <a:cs typeface="Arial"/>
              </a:rPr>
              <a:t> </a:t>
            </a:r>
            <a:r>
              <a:rPr sz="1150" err="1">
                <a:latin typeface="Arial"/>
                <a:cs typeface="Arial"/>
              </a:rPr>
              <a:t>palveluunsa</a:t>
            </a:r>
            <a:r>
              <a:rPr sz="1150" spc="204">
                <a:latin typeface="Arial"/>
                <a:cs typeface="Arial"/>
              </a:rPr>
              <a:t> </a:t>
            </a:r>
            <a:r>
              <a:rPr sz="1150" err="1">
                <a:latin typeface="Arial"/>
                <a:cs typeface="Arial"/>
              </a:rPr>
              <a:t>tulee</a:t>
            </a:r>
            <a:r>
              <a:rPr sz="1150" spc="105">
                <a:latin typeface="Arial"/>
                <a:cs typeface="Arial"/>
              </a:rPr>
              <a:t> </a:t>
            </a:r>
            <a:r>
              <a:rPr sz="1150" err="1">
                <a:latin typeface="Arial"/>
                <a:cs typeface="Arial"/>
              </a:rPr>
              <a:t>näkyviksi</a:t>
            </a:r>
            <a:r>
              <a:rPr sz="1150" spc="150">
                <a:latin typeface="Arial"/>
                <a:cs typeface="Arial"/>
              </a:rPr>
              <a:t> </a:t>
            </a:r>
            <a:r>
              <a:rPr sz="1150" err="1">
                <a:latin typeface="Arial"/>
                <a:cs typeface="Arial"/>
              </a:rPr>
              <a:t>päätettäessä</a:t>
            </a:r>
            <a:r>
              <a:rPr sz="1150" spc="280">
                <a:latin typeface="Arial"/>
                <a:cs typeface="Arial"/>
              </a:rPr>
              <a:t> </a:t>
            </a:r>
            <a:r>
              <a:rPr sz="1150" err="1">
                <a:latin typeface="Arial"/>
                <a:cs typeface="Arial"/>
              </a:rPr>
              <a:t>esimerkiksi</a:t>
            </a:r>
            <a:r>
              <a:rPr sz="1150" spc="165">
                <a:latin typeface="Arial"/>
                <a:cs typeface="Arial"/>
              </a:rPr>
              <a:t> </a:t>
            </a:r>
            <a:r>
              <a:rPr sz="1150" err="1">
                <a:latin typeface="Arial"/>
                <a:cs typeface="Arial"/>
              </a:rPr>
              <a:t>hoidon</a:t>
            </a:r>
            <a:r>
              <a:rPr sz="1150" spc="105">
                <a:latin typeface="Arial"/>
                <a:cs typeface="Arial"/>
              </a:rPr>
              <a:t> </a:t>
            </a:r>
            <a:r>
              <a:rPr sz="1150">
                <a:latin typeface="Arial"/>
                <a:cs typeface="Arial"/>
              </a:rPr>
              <a:t>tai</a:t>
            </a:r>
            <a:r>
              <a:rPr sz="1150" spc="50">
                <a:latin typeface="Arial"/>
                <a:cs typeface="Arial"/>
              </a:rPr>
              <a:t> </a:t>
            </a:r>
            <a:r>
              <a:rPr sz="1150" spc="-10" err="1">
                <a:latin typeface="Arial"/>
                <a:cs typeface="Arial"/>
              </a:rPr>
              <a:t>palvelun</a:t>
            </a:r>
            <a:r>
              <a:rPr sz="1150" spc="-10">
                <a:latin typeface="Arial"/>
                <a:cs typeface="Arial"/>
              </a:rPr>
              <a:t> </a:t>
            </a:r>
            <a:r>
              <a:rPr sz="1150" err="1">
                <a:latin typeface="Arial"/>
                <a:cs typeface="Arial"/>
              </a:rPr>
              <a:t>tavoitteista</a:t>
            </a:r>
            <a:r>
              <a:rPr sz="1150" spc="215">
                <a:latin typeface="Arial"/>
                <a:cs typeface="Arial"/>
              </a:rPr>
              <a:t> </a:t>
            </a:r>
            <a:r>
              <a:rPr sz="1150">
                <a:latin typeface="Arial"/>
                <a:cs typeface="Arial"/>
              </a:rPr>
              <a:t>ja</a:t>
            </a:r>
            <a:r>
              <a:rPr sz="1150" spc="130">
                <a:latin typeface="Arial"/>
                <a:cs typeface="Arial"/>
              </a:rPr>
              <a:t> </a:t>
            </a:r>
            <a:r>
              <a:rPr sz="1150" err="1">
                <a:latin typeface="Arial"/>
                <a:cs typeface="Arial"/>
              </a:rPr>
              <a:t>keinoista</a:t>
            </a:r>
            <a:r>
              <a:rPr sz="1150" spc="240">
                <a:latin typeface="Arial"/>
                <a:cs typeface="Arial"/>
              </a:rPr>
              <a:t> </a:t>
            </a:r>
            <a:r>
              <a:rPr sz="1150" err="1">
                <a:latin typeface="Arial"/>
                <a:cs typeface="Arial"/>
              </a:rPr>
              <a:t>tavoitteiden</a:t>
            </a:r>
            <a:r>
              <a:rPr sz="1150" spc="245">
                <a:latin typeface="Arial"/>
                <a:cs typeface="Arial"/>
              </a:rPr>
              <a:t> </a:t>
            </a:r>
            <a:r>
              <a:rPr sz="1150" err="1">
                <a:latin typeface="Arial"/>
                <a:cs typeface="Arial"/>
              </a:rPr>
              <a:t>saavuttamiseksi</a:t>
            </a:r>
            <a:r>
              <a:rPr sz="1150">
                <a:latin typeface="Arial"/>
                <a:cs typeface="Arial"/>
              </a:rPr>
              <a:t>.</a:t>
            </a:r>
            <a:r>
              <a:rPr sz="1150" spc="40">
                <a:latin typeface="Arial"/>
                <a:cs typeface="Arial"/>
              </a:rPr>
              <a:t> </a:t>
            </a:r>
            <a:r>
              <a:rPr sz="1150" err="1">
                <a:latin typeface="Arial"/>
                <a:cs typeface="Arial"/>
              </a:rPr>
              <a:t>Asiakkaiden</a:t>
            </a:r>
            <a:r>
              <a:rPr sz="1150" spc="195">
                <a:latin typeface="Arial"/>
                <a:cs typeface="Arial"/>
              </a:rPr>
              <a:t> </a:t>
            </a:r>
            <a:r>
              <a:rPr sz="1150" err="1">
                <a:latin typeface="Arial"/>
                <a:cs typeface="Arial"/>
              </a:rPr>
              <a:t>kokemus</a:t>
            </a:r>
            <a:r>
              <a:rPr sz="1150" spc="195">
                <a:latin typeface="Arial"/>
                <a:cs typeface="Arial"/>
              </a:rPr>
              <a:t> </a:t>
            </a:r>
            <a:r>
              <a:rPr sz="1150" err="1">
                <a:latin typeface="Arial"/>
                <a:cs typeface="Arial"/>
              </a:rPr>
              <a:t>saamastaan</a:t>
            </a:r>
            <a:r>
              <a:rPr sz="1150" spc="225">
                <a:latin typeface="Arial"/>
                <a:cs typeface="Arial"/>
              </a:rPr>
              <a:t> </a:t>
            </a:r>
            <a:r>
              <a:rPr sz="1150" spc="-10" err="1">
                <a:latin typeface="Arial"/>
                <a:cs typeface="Arial"/>
              </a:rPr>
              <a:t>hoidosta</a:t>
            </a:r>
            <a:r>
              <a:rPr sz="1150" spc="-10">
                <a:latin typeface="Arial"/>
                <a:cs typeface="Arial"/>
              </a:rPr>
              <a:t> </a:t>
            </a:r>
            <a:r>
              <a:rPr sz="1150">
                <a:latin typeface="Arial"/>
                <a:cs typeface="Arial"/>
              </a:rPr>
              <a:t>tai</a:t>
            </a:r>
            <a:r>
              <a:rPr sz="1150" spc="80">
                <a:latin typeface="Arial"/>
                <a:cs typeface="Arial"/>
              </a:rPr>
              <a:t> </a:t>
            </a:r>
            <a:r>
              <a:rPr sz="1150" err="1">
                <a:latin typeface="Arial"/>
                <a:cs typeface="Arial"/>
              </a:rPr>
              <a:t>palvelusta</a:t>
            </a:r>
            <a:r>
              <a:rPr sz="1150" spc="225">
                <a:latin typeface="Arial"/>
                <a:cs typeface="Arial"/>
              </a:rPr>
              <a:t> </a:t>
            </a:r>
            <a:r>
              <a:rPr sz="1150">
                <a:latin typeface="Arial"/>
                <a:cs typeface="Arial"/>
              </a:rPr>
              <a:t>on</a:t>
            </a:r>
            <a:r>
              <a:rPr sz="1150" spc="95">
                <a:latin typeface="Arial"/>
                <a:cs typeface="Arial"/>
              </a:rPr>
              <a:t> </a:t>
            </a:r>
            <a:r>
              <a:rPr sz="1150" err="1">
                <a:latin typeface="Arial"/>
                <a:cs typeface="Arial"/>
              </a:rPr>
              <a:t>tällöin</a:t>
            </a:r>
            <a:r>
              <a:rPr sz="1150" spc="135">
                <a:latin typeface="Arial"/>
                <a:cs typeface="Arial"/>
              </a:rPr>
              <a:t> </a:t>
            </a:r>
            <a:r>
              <a:rPr sz="1150" err="1">
                <a:latin typeface="Arial"/>
                <a:cs typeface="Arial"/>
              </a:rPr>
              <a:t>myös</a:t>
            </a:r>
            <a:r>
              <a:rPr sz="1150" spc="150">
                <a:latin typeface="Arial"/>
                <a:cs typeface="Arial"/>
              </a:rPr>
              <a:t> </a:t>
            </a:r>
            <a:r>
              <a:rPr sz="1150" err="1">
                <a:latin typeface="Arial"/>
                <a:cs typeface="Arial"/>
              </a:rPr>
              <a:t>myönteisempi</a:t>
            </a:r>
            <a:r>
              <a:rPr sz="1150">
                <a:latin typeface="Arial"/>
                <a:cs typeface="Arial"/>
              </a:rPr>
              <a:t>.</a:t>
            </a:r>
            <a:r>
              <a:rPr sz="1150" spc="280">
                <a:latin typeface="Arial"/>
                <a:cs typeface="Arial"/>
              </a:rPr>
              <a:t> </a:t>
            </a:r>
            <a:r>
              <a:rPr sz="1150" err="1">
                <a:latin typeface="Arial"/>
                <a:cs typeface="Arial"/>
              </a:rPr>
              <a:t>Palvelukohtaamisissa</a:t>
            </a:r>
            <a:r>
              <a:rPr sz="1150" spc="165">
                <a:latin typeface="Arial"/>
                <a:cs typeface="Arial"/>
              </a:rPr>
              <a:t> </a:t>
            </a:r>
            <a:r>
              <a:rPr sz="1150" err="1">
                <a:latin typeface="Arial"/>
                <a:cs typeface="Arial"/>
              </a:rPr>
              <a:t>tulisikin</a:t>
            </a:r>
            <a:r>
              <a:rPr sz="1150" spc="165">
                <a:latin typeface="Arial"/>
                <a:cs typeface="Arial"/>
              </a:rPr>
              <a:t> </a:t>
            </a:r>
            <a:r>
              <a:rPr sz="1150" err="1">
                <a:latin typeface="Arial"/>
                <a:cs typeface="Arial"/>
              </a:rPr>
              <a:t>pyrkiä</a:t>
            </a:r>
            <a:r>
              <a:rPr sz="1150" spc="170">
                <a:latin typeface="Arial"/>
                <a:cs typeface="Arial"/>
              </a:rPr>
              <a:t> </a:t>
            </a:r>
            <a:r>
              <a:rPr sz="1150" spc="-10" err="1">
                <a:latin typeface="Arial"/>
                <a:cs typeface="Arial"/>
              </a:rPr>
              <a:t>yhteiseen</a:t>
            </a:r>
            <a:r>
              <a:rPr sz="1150" spc="-10">
                <a:latin typeface="Arial"/>
                <a:cs typeface="Arial"/>
              </a:rPr>
              <a:t> </a:t>
            </a:r>
            <a:r>
              <a:rPr sz="1150" spc="10" err="1">
                <a:latin typeface="Arial"/>
                <a:cs typeface="Arial"/>
              </a:rPr>
              <a:t>päätöksentekoon</a:t>
            </a:r>
            <a:r>
              <a:rPr sz="1150" spc="10">
                <a:latin typeface="Arial"/>
                <a:cs typeface="Arial"/>
              </a:rPr>
              <a:t>,</a:t>
            </a:r>
            <a:r>
              <a:rPr sz="1150" spc="-10">
                <a:latin typeface="Arial"/>
                <a:cs typeface="Arial"/>
              </a:rPr>
              <a:t> </a:t>
            </a:r>
            <a:r>
              <a:rPr sz="1150" spc="10" err="1">
                <a:latin typeface="Arial"/>
                <a:cs typeface="Arial"/>
              </a:rPr>
              <a:t>jossa</a:t>
            </a:r>
            <a:r>
              <a:rPr sz="1150" spc="90">
                <a:latin typeface="Arial"/>
                <a:cs typeface="Arial"/>
              </a:rPr>
              <a:t> </a:t>
            </a:r>
            <a:r>
              <a:rPr sz="1150" spc="10" err="1">
                <a:latin typeface="Arial"/>
                <a:cs typeface="Arial"/>
              </a:rPr>
              <a:t>ammattilainen</a:t>
            </a:r>
            <a:r>
              <a:rPr sz="1150" spc="135">
                <a:latin typeface="Arial"/>
                <a:cs typeface="Arial"/>
              </a:rPr>
              <a:t> </a:t>
            </a:r>
            <a:r>
              <a:rPr sz="1150" spc="10">
                <a:latin typeface="Arial"/>
                <a:cs typeface="Arial"/>
              </a:rPr>
              <a:t>ja</a:t>
            </a:r>
            <a:r>
              <a:rPr sz="1150" spc="70">
                <a:latin typeface="Arial"/>
                <a:cs typeface="Arial"/>
              </a:rPr>
              <a:t> </a:t>
            </a:r>
            <a:r>
              <a:rPr sz="1150" spc="10" err="1">
                <a:latin typeface="Arial"/>
                <a:cs typeface="Arial"/>
              </a:rPr>
              <a:t>asiakas</a:t>
            </a:r>
            <a:r>
              <a:rPr sz="1150" spc="100">
                <a:latin typeface="Arial"/>
                <a:cs typeface="Arial"/>
              </a:rPr>
              <a:t> </a:t>
            </a:r>
            <a:r>
              <a:rPr sz="1150" spc="10" err="1">
                <a:latin typeface="Arial"/>
                <a:cs typeface="Arial"/>
              </a:rPr>
              <a:t>yhdessä</a:t>
            </a:r>
            <a:r>
              <a:rPr sz="1150" spc="135">
                <a:latin typeface="Arial"/>
                <a:cs typeface="Arial"/>
              </a:rPr>
              <a:t> </a:t>
            </a:r>
            <a:r>
              <a:rPr sz="1150" spc="10" err="1">
                <a:latin typeface="Arial"/>
                <a:cs typeface="Arial"/>
              </a:rPr>
              <a:t>tekevät</a:t>
            </a:r>
            <a:r>
              <a:rPr sz="1150" spc="120">
                <a:latin typeface="Arial"/>
                <a:cs typeface="Arial"/>
              </a:rPr>
              <a:t> </a:t>
            </a:r>
            <a:r>
              <a:rPr sz="1150" spc="10" err="1">
                <a:latin typeface="Arial"/>
                <a:cs typeface="Arial"/>
              </a:rPr>
              <a:t>asiakkaan</a:t>
            </a:r>
            <a:r>
              <a:rPr sz="1150" spc="85">
                <a:latin typeface="Arial"/>
                <a:cs typeface="Arial"/>
              </a:rPr>
              <a:t> </a:t>
            </a:r>
            <a:r>
              <a:rPr sz="1150" spc="10" err="1">
                <a:latin typeface="Arial"/>
                <a:cs typeface="Arial"/>
              </a:rPr>
              <a:t>hoitoa</a:t>
            </a:r>
            <a:r>
              <a:rPr sz="1150" spc="80">
                <a:latin typeface="Arial"/>
                <a:cs typeface="Arial"/>
              </a:rPr>
              <a:t> </a:t>
            </a:r>
            <a:r>
              <a:rPr sz="1150" spc="-10" err="1">
                <a:latin typeface="Arial"/>
                <a:cs typeface="Arial"/>
              </a:rPr>
              <a:t>koskevan</a:t>
            </a:r>
            <a:r>
              <a:rPr sz="1150" spc="-10">
                <a:latin typeface="Arial"/>
                <a:cs typeface="Arial"/>
              </a:rPr>
              <a:t> </a:t>
            </a:r>
            <a:r>
              <a:rPr sz="1150" spc="-10" err="1">
                <a:latin typeface="Arial"/>
                <a:cs typeface="Arial"/>
              </a:rPr>
              <a:t>päätöksen</a:t>
            </a:r>
            <a:r>
              <a:rPr sz="1150" spc="-10">
                <a:latin typeface="Arial"/>
                <a:cs typeface="Arial"/>
              </a:rPr>
              <a:t>.</a:t>
            </a:r>
            <a:endParaRPr sz="1150">
              <a:latin typeface="Arial"/>
              <a:cs typeface="Arial"/>
            </a:endParaRPr>
          </a:p>
          <a:p>
            <a:pPr>
              <a:lnSpc>
                <a:spcPct val="100000"/>
              </a:lnSpc>
              <a:spcBef>
                <a:spcPts val="300"/>
              </a:spcBef>
            </a:pPr>
            <a:endParaRPr sz="1150">
              <a:latin typeface="Arial"/>
              <a:cs typeface="Arial"/>
            </a:endParaRPr>
          </a:p>
          <a:p>
            <a:pPr marL="372745" indent="-169545">
              <a:lnSpc>
                <a:spcPct val="100000"/>
              </a:lnSpc>
              <a:spcBef>
                <a:spcPts val="5"/>
              </a:spcBef>
              <a:buAutoNum type="arabicPeriod" startAt="5"/>
              <a:tabLst>
                <a:tab pos="372745" algn="l"/>
              </a:tabLst>
            </a:pPr>
            <a:r>
              <a:rPr sz="1150" b="1" err="1">
                <a:latin typeface="Arial"/>
                <a:cs typeface="Arial"/>
              </a:rPr>
              <a:t>Vahvista</a:t>
            </a:r>
            <a:r>
              <a:rPr sz="1150" b="1" spc="200">
                <a:latin typeface="Arial"/>
                <a:cs typeface="Arial"/>
              </a:rPr>
              <a:t> </a:t>
            </a:r>
            <a:r>
              <a:rPr sz="1150" b="1" spc="-10" err="1">
                <a:latin typeface="Arial"/>
                <a:cs typeface="Arial"/>
              </a:rPr>
              <a:t>vuorovaikutusosaamistasi</a:t>
            </a:r>
            <a:endParaRPr sz="1150">
              <a:latin typeface="Arial"/>
              <a:cs typeface="Arial"/>
            </a:endParaRPr>
          </a:p>
          <a:p>
            <a:pPr marL="203200" marR="1038860" indent="2540">
              <a:lnSpc>
                <a:spcPct val="107200"/>
              </a:lnSpc>
              <a:spcBef>
                <a:spcPts val="20"/>
              </a:spcBef>
            </a:pPr>
            <a:r>
              <a:rPr sz="1150" spc="10" err="1">
                <a:latin typeface="Arial"/>
                <a:cs typeface="Arial"/>
              </a:rPr>
              <a:t>Vuorovaikutuksen</a:t>
            </a:r>
            <a:r>
              <a:rPr sz="1150" spc="-10">
                <a:latin typeface="Arial"/>
                <a:cs typeface="Arial"/>
              </a:rPr>
              <a:t> </a:t>
            </a:r>
            <a:r>
              <a:rPr sz="1150" spc="10" err="1">
                <a:latin typeface="Arial"/>
                <a:cs typeface="Arial"/>
              </a:rPr>
              <a:t>sujuminen</a:t>
            </a:r>
            <a:r>
              <a:rPr sz="1150" spc="130">
                <a:latin typeface="Arial"/>
                <a:cs typeface="Arial"/>
              </a:rPr>
              <a:t> </a:t>
            </a:r>
            <a:r>
              <a:rPr sz="1150" spc="10" err="1">
                <a:latin typeface="Arial"/>
                <a:cs typeface="Arial"/>
              </a:rPr>
              <a:t>edellyttää</a:t>
            </a:r>
            <a:r>
              <a:rPr sz="1150" spc="155">
                <a:latin typeface="Arial"/>
                <a:cs typeface="Arial"/>
              </a:rPr>
              <a:t> </a:t>
            </a:r>
            <a:r>
              <a:rPr sz="1150" spc="10" err="1">
                <a:latin typeface="Arial"/>
                <a:cs typeface="Arial"/>
              </a:rPr>
              <a:t>heittäytymistä</a:t>
            </a:r>
            <a:r>
              <a:rPr sz="1150" spc="40">
                <a:latin typeface="Arial"/>
                <a:cs typeface="Arial"/>
              </a:rPr>
              <a:t> </a:t>
            </a:r>
            <a:r>
              <a:rPr sz="1150" spc="10" err="1">
                <a:latin typeface="Arial"/>
                <a:cs typeface="Arial"/>
              </a:rPr>
              <a:t>tilanteeseen</a:t>
            </a:r>
            <a:r>
              <a:rPr sz="1150" spc="10">
                <a:latin typeface="Arial"/>
                <a:cs typeface="Arial"/>
              </a:rPr>
              <a:t>.</a:t>
            </a:r>
            <a:r>
              <a:rPr sz="1150" spc="160">
                <a:latin typeface="Arial"/>
                <a:cs typeface="Arial"/>
              </a:rPr>
              <a:t> </a:t>
            </a:r>
            <a:r>
              <a:rPr sz="1150" spc="10">
                <a:latin typeface="Arial"/>
                <a:cs typeface="Arial"/>
              </a:rPr>
              <a:t>Oman</a:t>
            </a:r>
            <a:r>
              <a:rPr sz="1150" spc="100">
                <a:latin typeface="Arial"/>
                <a:cs typeface="Arial"/>
              </a:rPr>
              <a:t> </a:t>
            </a:r>
            <a:r>
              <a:rPr sz="1150" spc="-10" err="1">
                <a:latin typeface="Arial"/>
                <a:cs typeface="Arial"/>
              </a:rPr>
              <a:t>toiminnan</a:t>
            </a:r>
            <a:r>
              <a:rPr sz="1150" spc="-10">
                <a:latin typeface="Arial"/>
                <a:cs typeface="Arial"/>
              </a:rPr>
              <a:t> </a:t>
            </a:r>
            <a:r>
              <a:rPr sz="1150" err="1">
                <a:latin typeface="Arial"/>
                <a:cs typeface="Arial"/>
              </a:rPr>
              <a:t>reflektiivinen</a:t>
            </a:r>
            <a:r>
              <a:rPr sz="1150" spc="60">
                <a:latin typeface="Arial"/>
                <a:cs typeface="Arial"/>
              </a:rPr>
              <a:t> </a:t>
            </a:r>
            <a:r>
              <a:rPr sz="1150" err="1">
                <a:latin typeface="Arial"/>
                <a:cs typeface="Arial"/>
              </a:rPr>
              <a:t>tarkastelu</a:t>
            </a:r>
            <a:r>
              <a:rPr sz="1150" spc="180">
                <a:latin typeface="Arial"/>
                <a:cs typeface="Arial"/>
              </a:rPr>
              <a:t> </a:t>
            </a:r>
            <a:r>
              <a:rPr sz="1150" err="1">
                <a:latin typeface="Arial"/>
                <a:cs typeface="Arial"/>
              </a:rPr>
              <a:t>jälkikäteen</a:t>
            </a:r>
            <a:r>
              <a:rPr sz="1150" spc="190">
                <a:latin typeface="Arial"/>
                <a:cs typeface="Arial"/>
              </a:rPr>
              <a:t> </a:t>
            </a:r>
            <a:r>
              <a:rPr sz="1150" err="1">
                <a:latin typeface="Arial"/>
                <a:cs typeface="Arial"/>
              </a:rPr>
              <a:t>lisää</a:t>
            </a:r>
            <a:r>
              <a:rPr sz="1150" spc="165">
                <a:latin typeface="Arial"/>
                <a:cs typeface="Arial"/>
              </a:rPr>
              <a:t> </a:t>
            </a:r>
            <a:r>
              <a:rPr sz="1150" err="1">
                <a:latin typeface="Arial"/>
                <a:cs typeface="Arial"/>
              </a:rPr>
              <a:t>ammatillista</a:t>
            </a:r>
            <a:r>
              <a:rPr sz="1150" spc="300">
                <a:latin typeface="Arial"/>
                <a:cs typeface="Arial"/>
              </a:rPr>
              <a:t> </a:t>
            </a:r>
            <a:r>
              <a:rPr sz="1150" spc="-10" err="1">
                <a:latin typeface="Arial"/>
                <a:cs typeface="Arial"/>
              </a:rPr>
              <a:t>vuorovaikutusosaamista</a:t>
            </a:r>
            <a:r>
              <a:rPr sz="1150" spc="-10">
                <a:latin typeface="Arial"/>
                <a:cs typeface="Arial"/>
              </a:rPr>
              <a:t>.</a:t>
            </a:r>
            <a:endParaRPr sz="1150">
              <a:latin typeface="Arial"/>
              <a:cs typeface="Arial"/>
            </a:endParaRPr>
          </a:p>
          <a:p>
            <a:pPr>
              <a:lnSpc>
                <a:spcPct val="100000"/>
              </a:lnSpc>
              <a:spcBef>
                <a:spcPts val="330"/>
              </a:spcBef>
            </a:pPr>
            <a:endParaRPr sz="1150">
              <a:latin typeface="Arial"/>
              <a:cs typeface="Arial"/>
            </a:endParaRPr>
          </a:p>
          <a:p>
            <a:pPr marL="136525" algn="ctr">
              <a:lnSpc>
                <a:spcPts val="1335"/>
              </a:lnSpc>
            </a:pPr>
            <a:r>
              <a:rPr sz="1150" err="1">
                <a:latin typeface="Arial"/>
                <a:cs typeface="Arial"/>
              </a:rPr>
              <a:t>Lähde</a:t>
            </a:r>
            <a:r>
              <a:rPr sz="1150" spc="185">
                <a:latin typeface="Arial"/>
                <a:cs typeface="Arial"/>
              </a:rPr>
              <a:t> </a:t>
            </a:r>
            <a:r>
              <a:rPr lang="fi-FI" sz="1150" spc="-25">
                <a:latin typeface="Arial"/>
                <a:cs typeface="Arial"/>
                <a:hlinkClick r:id="rId4"/>
              </a:rPr>
              <a:t>TTL</a:t>
            </a:r>
            <a:endParaRPr sz="1150">
              <a:latin typeface="Arial"/>
              <a:cs typeface="Arial"/>
            </a:endParaRPr>
          </a:p>
        </p:txBody>
      </p:sp>
      <p:sp>
        <p:nvSpPr>
          <p:cNvPr id="9" name="object 9"/>
          <p:cNvSpPr txBox="1"/>
          <p:nvPr/>
        </p:nvSpPr>
        <p:spPr>
          <a:xfrm>
            <a:off x="3158728" y="9799808"/>
            <a:ext cx="1979295" cy="620395"/>
          </a:xfrm>
          <a:prstGeom prst="rect">
            <a:avLst/>
          </a:prstGeom>
        </p:spPr>
        <p:txBody>
          <a:bodyPr vert="horz" wrap="square" lIns="0" tIns="47625" rIns="0" bIns="0" rtlCol="0">
            <a:spAutoFit/>
          </a:bodyPr>
          <a:lstStyle/>
          <a:p>
            <a:pPr marL="13335" marR="5080" indent="-1270">
              <a:lnSpc>
                <a:spcPts val="2220"/>
              </a:lnSpc>
              <a:spcBef>
                <a:spcPts val="375"/>
              </a:spcBef>
            </a:pPr>
            <a:r>
              <a:rPr sz="2050" b="1" spc="55">
                <a:solidFill>
                  <a:srgbClr val="384B83"/>
                </a:solidFill>
                <a:latin typeface="Arial"/>
                <a:cs typeface="Arial"/>
              </a:rPr>
              <a:t>Päijät-</a:t>
            </a:r>
            <a:r>
              <a:rPr sz="2050" b="1" spc="75">
                <a:solidFill>
                  <a:srgbClr val="384B83"/>
                </a:solidFill>
                <a:latin typeface="Arial"/>
                <a:cs typeface="Arial"/>
              </a:rPr>
              <a:t>Hämeen </a:t>
            </a:r>
            <a:r>
              <a:rPr sz="2050" b="1" spc="-10">
                <a:solidFill>
                  <a:srgbClr val="384B83"/>
                </a:solidFill>
                <a:latin typeface="Arial"/>
                <a:cs typeface="Arial"/>
              </a:rPr>
              <a:t>hyvinvointialue</a:t>
            </a:r>
            <a:endParaRPr sz="2050">
              <a:latin typeface="Arial"/>
              <a:cs typeface="Arial"/>
            </a:endParaRPr>
          </a:p>
        </p:txBody>
      </p:sp>
      <p:sp>
        <p:nvSpPr>
          <p:cNvPr id="13" name="Tekstiruutu 12">
            <a:extLst>
              <a:ext uri="{FF2B5EF4-FFF2-40B4-BE49-F238E27FC236}">
                <a16:creationId xmlns:a16="http://schemas.microsoft.com/office/drawing/2014/main" id="{518CD210-D3BC-1DC9-EB82-AB130B5358DE}"/>
              </a:ext>
            </a:extLst>
          </p:cNvPr>
          <p:cNvSpPr txBox="1"/>
          <p:nvPr/>
        </p:nvSpPr>
        <p:spPr>
          <a:xfrm>
            <a:off x="685534" y="479396"/>
            <a:ext cx="6114007" cy="738664"/>
          </a:xfrm>
          <a:prstGeom prst="rect">
            <a:avLst/>
          </a:prstGeom>
          <a:noFill/>
        </p:spPr>
        <p:txBody>
          <a:bodyPr wrap="square">
            <a:spAutoFit/>
          </a:bodyPr>
          <a:lstStyle/>
          <a:p>
            <a:r>
              <a:rPr lang="fi-FI" sz="1400" b="0" i="0">
                <a:solidFill>
                  <a:srgbClr val="FFFFFF"/>
                </a:solidFill>
                <a:effectLst/>
                <a:latin typeface="Arial" panose="020B0604020202020204" pitchFamily="34" charset="0"/>
                <a:cs typeface="Arial" panose="020B0604020202020204" pitchFamily="34" charset="0"/>
              </a:rPr>
              <a:t>Asiakasosallisuuden toteutuminen edellyttää vuorovaikutusta, jossa kaikilla osapuolilla on tasavertaiset mahdollisuudet osallistua yhteisymmärryksen rakentamiseen ja vuorovaikutustilanteen eteenpäin viemiseen. </a:t>
            </a:r>
            <a:endParaRPr lang="fi-FI" sz="1400">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 name="Suorakulmio 20">
            <a:extLst>
              <a:ext uri="{FF2B5EF4-FFF2-40B4-BE49-F238E27FC236}">
                <a16:creationId xmlns:a16="http://schemas.microsoft.com/office/drawing/2014/main" id="{818603A5-D4B6-B90C-6CA1-1901989A53B5}"/>
              </a:ext>
            </a:extLst>
          </p:cNvPr>
          <p:cNvSpPr/>
          <p:nvPr/>
        </p:nvSpPr>
        <p:spPr>
          <a:xfrm>
            <a:off x="2" y="863682"/>
            <a:ext cx="7569198" cy="3962400"/>
          </a:xfrm>
          <a:prstGeom prst="rect">
            <a:avLst/>
          </a:prstGeom>
          <a:solidFill>
            <a:srgbClr val="394B8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2" name="object 2"/>
          <p:cNvPicPr/>
          <p:nvPr/>
        </p:nvPicPr>
        <p:blipFill>
          <a:blip r:embed="rId2" cstate="print"/>
          <a:stretch>
            <a:fillRect/>
          </a:stretch>
        </p:blipFill>
        <p:spPr>
          <a:xfrm>
            <a:off x="4851400" y="5058284"/>
            <a:ext cx="2390562" cy="2275639"/>
          </a:xfrm>
          <a:prstGeom prst="rect">
            <a:avLst/>
          </a:prstGeom>
        </p:spPr>
      </p:pic>
      <p:pic>
        <p:nvPicPr>
          <p:cNvPr id="3" name="object 3"/>
          <p:cNvPicPr/>
          <p:nvPr/>
        </p:nvPicPr>
        <p:blipFill>
          <a:blip r:embed="rId3" cstate="print"/>
          <a:stretch>
            <a:fillRect/>
          </a:stretch>
        </p:blipFill>
        <p:spPr>
          <a:xfrm>
            <a:off x="2454190" y="9663989"/>
            <a:ext cx="542345" cy="539366"/>
          </a:xfrm>
          <a:prstGeom prst="rect">
            <a:avLst/>
          </a:prstGeom>
        </p:spPr>
      </p:pic>
      <p:sp>
        <p:nvSpPr>
          <p:cNvPr id="5" name="object 5"/>
          <p:cNvSpPr txBox="1">
            <a:spLocks noGrp="1"/>
          </p:cNvSpPr>
          <p:nvPr>
            <p:ph type="title"/>
          </p:nvPr>
        </p:nvSpPr>
        <p:spPr>
          <a:xfrm>
            <a:off x="508827" y="215100"/>
            <a:ext cx="6289040" cy="621472"/>
          </a:xfrm>
          <a:prstGeom prst="rect">
            <a:avLst/>
          </a:prstGeom>
        </p:spPr>
        <p:txBody>
          <a:bodyPr vert="horz" wrap="square" lIns="0" tIns="188742" rIns="0" bIns="0" rtlCol="0">
            <a:spAutoFit/>
          </a:bodyPr>
          <a:lstStyle/>
          <a:p>
            <a:pPr marL="1535430">
              <a:lnSpc>
                <a:spcPct val="100000"/>
              </a:lnSpc>
              <a:spcBef>
                <a:spcPts val="100"/>
              </a:spcBef>
            </a:pPr>
            <a:r>
              <a:rPr sz="2800" b="0" spc="-10">
                <a:latin typeface="Arial"/>
                <a:cs typeface="Arial"/>
              </a:rPr>
              <a:t>ASUKASOSALLISUUS</a:t>
            </a:r>
            <a:endParaRPr sz="2800">
              <a:latin typeface="Arial"/>
              <a:cs typeface="Arial"/>
            </a:endParaRPr>
          </a:p>
        </p:txBody>
      </p:sp>
      <p:sp>
        <p:nvSpPr>
          <p:cNvPr id="19" name="object 19"/>
          <p:cNvSpPr txBox="1"/>
          <p:nvPr/>
        </p:nvSpPr>
        <p:spPr>
          <a:xfrm>
            <a:off x="745028" y="5622330"/>
            <a:ext cx="5173172" cy="3544560"/>
          </a:xfrm>
          <a:prstGeom prst="rect">
            <a:avLst/>
          </a:prstGeom>
        </p:spPr>
        <p:txBody>
          <a:bodyPr vert="horz" wrap="square" lIns="0" tIns="12700" rIns="0" bIns="0" rtlCol="0">
            <a:spAutoFit/>
          </a:bodyPr>
          <a:lstStyle/>
          <a:p>
            <a:pPr marL="12700">
              <a:lnSpc>
                <a:spcPct val="100000"/>
              </a:lnSpc>
              <a:spcBef>
                <a:spcPts val="100"/>
              </a:spcBef>
            </a:pPr>
            <a:r>
              <a:rPr sz="1600" spc="20">
                <a:latin typeface="Arial"/>
                <a:cs typeface="Arial"/>
              </a:rPr>
              <a:t>ASUKASOSALLISUUDEN</a:t>
            </a:r>
            <a:r>
              <a:rPr sz="1600" spc="120">
                <a:latin typeface="Arial"/>
                <a:cs typeface="Arial"/>
              </a:rPr>
              <a:t> </a:t>
            </a:r>
            <a:r>
              <a:rPr sz="1600" spc="-10">
                <a:latin typeface="Arial"/>
                <a:cs typeface="Arial"/>
              </a:rPr>
              <a:t>TEEMAT:</a:t>
            </a:r>
            <a:endParaRPr sz="1600">
              <a:latin typeface="Arial"/>
              <a:cs typeface="Arial"/>
            </a:endParaRPr>
          </a:p>
          <a:p>
            <a:pPr>
              <a:lnSpc>
                <a:spcPct val="100000"/>
              </a:lnSpc>
            </a:pPr>
            <a:endParaRPr sz="1350">
              <a:latin typeface="Arial"/>
              <a:cs typeface="Arial"/>
            </a:endParaRPr>
          </a:p>
          <a:p>
            <a:pPr marL="309880" marR="1792605" indent="-146685">
              <a:lnSpc>
                <a:spcPts val="1480"/>
              </a:lnSpc>
              <a:buChar char="•"/>
              <a:tabLst>
                <a:tab pos="309880" algn="l"/>
              </a:tabLst>
            </a:pPr>
            <a:r>
              <a:rPr sz="1400">
                <a:latin typeface="Arial"/>
                <a:cs typeface="Arial"/>
              </a:rPr>
              <a:t>Tieto</a:t>
            </a:r>
            <a:r>
              <a:rPr sz="1400" spc="105">
                <a:latin typeface="Arial"/>
                <a:cs typeface="Arial"/>
              </a:rPr>
              <a:t> </a:t>
            </a:r>
            <a:r>
              <a:rPr sz="1400">
                <a:latin typeface="Arial"/>
                <a:cs typeface="Arial"/>
              </a:rPr>
              <a:t>kulkee</a:t>
            </a:r>
            <a:r>
              <a:rPr sz="1400" spc="105">
                <a:latin typeface="Arial"/>
                <a:cs typeface="Arial"/>
              </a:rPr>
              <a:t> </a:t>
            </a:r>
            <a:r>
              <a:rPr sz="1400">
                <a:latin typeface="Arial"/>
                <a:cs typeface="Arial"/>
              </a:rPr>
              <a:t>ja</a:t>
            </a:r>
            <a:r>
              <a:rPr sz="1400" spc="70">
                <a:latin typeface="Arial"/>
                <a:cs typeface="Arial"/>
              </a:rPr>
              <a:t> </a:t>
            </a:r>
            <a:r>
              <a:rPr sz="1400">
                <a:latin typeface="Arial"/>
                <a:cs typeface="Arial"/>
              </a:rPr>
              <a:t>tavoittaa</a:t>
            </a:r>
            <a:r>
              <a:rPr sz="1400" spc="165">
                <a:latin typeface="Arial"/>
                <a:cs typeface="Arial"/>
              </a:rPr>
              <a:t> </a:t>
            </a:r>
            <a:r>
              <a:rPr sz="1400" spc="-10">
                <a:latin typeface="Arial"/>
                <a:cs typeface="Arial"/>
              </a:rPr>
              <a:t>osallistujat </a:t>
            </a:r>
            <a:r>
              <a:rPr sz="1400">
                <a:latin typeface="Arial"/>
                <a:cs typeface="Arial"/>
              </a:rPr>
              <a:t>riittävän</a:t>
            </a:r>
            <a:r>
              <a:rPr sz="1400" spc="114">
                <a:latin typeface="Arial"/>
                <a:cs typeface="Arial"/>
              </a:rPr>
              <a:t> </a:t>
            </a:r>
            <a:r>
              <a:rPr sz="1400" spc="-10">
                <a:latin typeface="Arial"/>
                <a:cs typeface="Arial"/>
              </a:rPr>
              <a:t>ajoissa.</a:t>
            </a:r>
            <a:endParaRPr sz="1400">
              <a:latin typeface="Arial"/>
              <a:cs typeface="Arial"/>
            </a:endParaRPr>
          </a:p>
          <a:p>
            <a:pPr marL="309880" marR="1004569" indent="-146685">
              <a:lnSpc>
                <a:spcPts val="1500"/>
              </a:lnSpc>
              <a:spcBef>
                <a:spcPts val="1510"/>
              </a:spcBef>
              <a:buChar char="•"/>
              <a:tabLst>
                <a:tab pos="358140" algn="l"/>
              </a:tabLst>
            </a:pPr>
            <a:r>
              <a:rPr sz="1400">
                <a:latin typeface="Arial"/>
                <a:cs typeface="Arial"/>
              </a:rPr>
              <a:t>Tieto</a:t>
            </a:r>
            <a:r>
              <a:rPr sz="1400" spc="195">
                <a:latin typeface="Arial"/>
                <a:cs typeface="Arial"/>
              </a:rPr>
              <a:t> </a:t>
            </a:r>
            <a:r>
              <a:rPr sz="1400">
                <a:latin typeface="Arial"/>
                <a:cs typeface="Arial"/>
              </a:rPr>
              <a:t>löytyy</a:t>
            </a:r>
            <a:r>
              <a:rPr sz="1400" spc="180">
                <a:latin typeface="Arial"/>
                <a:cs typeface="Arial"/>
              </a:rPr>
              <a:t> </a:t>
            </a:r>
            <a:r>
              <a:rPr sz="1400">
                <a:latin typeface="Arial"/>
                <a:cs typeface="Arial"/>
              </a:rPr>
              <a:t>helposti,</a:t>
            </a:r>
            <a:r>
              <a:rPr sz="1400" spc="229">
                <a:latin typeface="Arial"/>
                <a:cs typeface="Arial"/>
              </a:rPr>
              <a:t> </a:t>
            </a:r>
            <a:r>
              <a:rPr sz="1400">
                <a:latin typeface="Arial"/>
                <a:cs typeface="Arial"/>
              </a:rPr>
              <a:t>ymmärrettävästi</a:t>
            </a:r>
            <a:r>
              <a:rPr sz="1400" spc="120">
                <a:latin typeface="Arial"/>
                <a:cs typeface="Arial"/>
              </a:rPr>
              <a:t> </a:t>
            </a:r>
            <a:r>
              <a:rPr sz="1400" spc="-25">
                <a:latin typeface="Arial"/>
                <a:cs typeface="Arial"/>
              </a:rPr>
              <a:t>ja 	</a:t>
            </a:r>
            <a:r>
              <a:rPr sz="1400">
                <a:latin typeface="Arial"/>
                <a:cs typeface="Arial"/>
              </a:rPr>
              <a:t>kohderyhmien</a:t>
            </a:r>
            <a:r>
              <a:rPr sz="1400" spc="245">
                <a:latin typeface="Arial"/>
                <a:cs typeface="Arial"/>
              </a:rPr>
              <a:t> </a:t>
            </a:r>
            <a:r>
              <a:rPr sz="1400">
                <a:latin typeface="Arial"/>
                <a:cs typeface="Arial"/>
              </a:rPr>
              <a:t>kannalta</a:t>
            </a:r>
            <a:r>
              <a:rPr sz="1400" spc="170">
                <a:latin typeface="Arial"/>
                <a:cs typeface="Arial"/>
              </a:rPr>
              <a:t> </a:t>
            </a:r>
            <a:r>
              <a:rPr sz="1400">
                <a:latin typeface="Arial"/>
                <a:cs typeface="Arial"/>
              </a:rPr>
              <a:t>oikeassa</a:t>
            </a:r>
            <a:r>
              <a:rPr sz="1400" spc="185">
                <a:latin typeface="Arial"/>
                <a:cs typeface="Arial"/>
              </a:rPr>
              <a:t> </a:t>
            </a:r>
            <a:r>
              <a:rPr sz="1400" spc="-10">
                <a:latin typeface="Arial"/>
                <a:cs typeface="Arial"/>
              </a:rPr>
              <a:t>kanavassa</a:t>
            </a:r>
            <a:endParaRPr sz="1400">
              <a:latin typeface="Arial"/>
              <a:cs typeface="Arial"/>
            </a:endParaRPr>
          </a:p>
          <a:p>
            <a:pPr marL="311785" marR="768985" indent="-148590">
              <a:lnSpc>
                <a:spcPts val="1500"/>
              </a:lnSpc>
              <a:spcBef>
                <a:spcPts val="1510"/>
              </a:spcBef>
              <a:buChar char="•"/>
              <a:tabLst>
                <a:tab pos="313055" algn="l"/>
              </a:tabLst>
            </a:pPr>
            <a:r>
              <a:rPr sz="1400">
                <a:latin typeface="Arial"/>
                <a:cs typeface="Arial"/>
              </a:rPr>
              <a:t>Osallistuminen</a:t>
            </a:r>
            <a:r>
              <a:rPr sz="1400" spc="70">
                <a:latin typeface="Arial"/>
                <a:cs typeface="Arial"/>
              </a:rPr>
              <a:t> </a:t>
            </a:r>
            <a:r>
              <a:rPr sz="1400">
                <a:latin typeface="Arial"/>
                <a:cs typeface="Arial"/>
              </a:rPr>
              <a:t>on</a:t>
            </a:r>
            <a:r>
              <a:rPr sz="1400" spc="95">
                <a:latin typeface="Arial"/>
                <a:cs typeface="Arial"/>
              </a:rPr>
              <a:t> </a:t>
            </a:r>
            <a:r>
              <a:rPr sz="1400">
                <a:latin typeface="Arial"/>
                <a:cs typeface="Arial"/>
              </a:rPr>
              <a:t>helppoa</a:t>
            </a:r>
            <a:r>
              <a:rPr sz="1400" spc="200">
                <a:latin typeface="Arial"/>
                <a:cs typeface="Arial"/>
              </a:rPr>
              <a:t> </a:t>
            </a:r>
            <a:r>
              <a:rPr sz="1400">
                <a:latin typeface="Arial"/>
                <a:cs typeface="Arial"/>
              </a:rPr>
              <a:t>ja</a:t>
            </a:r>
            <a:r>
              <a:rPr sz="1400" spc="110">
                <a:latin typeface="Arial"/>
                <a:cs typeface="Arial"/>
              </a:rPr>
              <a:t> </a:t>
            </a:r>
            <a:r>
              <a:rPr sz="1400">
                <a:latin typeface="Arial"/>
                <a:cs typeface="Arial"/>
              </a:rPr>
              <a:t>innostavaa.</a:t>
            </a:r>
            <a:r>
              <a:rPr sz="1400" spc="265">
                <a:latin typeface="Arial"/>
                <a:cs typeface="Arial"/>
              </a:rPr>
              <a:t> </a:t>
            </a:r>
            <a:r>
              <a:rPr sz="1400">
                <a:latin typeface="Arial"/>
                <a:cs typeface="Arial"/>
              </a:rPr>
              <a:t>Se</a:t>
            </a:r>
            <a:r>
              <a:rPr sz="1400" spc="80">
                <a:latin typeface="Arial"/>
                <a:cs typeface="Arial"/>
              </a:rPr>
              <a:t> </a:t>
            </a:r>
            <a:r>
              <a:rPr sz="1400" spc="-25">
                <a:latin typeface="Arial"/>
                <a:cs typeface="Arial"/>
              </a:rPr>
              <a:t>on 	</a:t>
            </a:r>
            <a:r>
              <a:rPr sz="1400">
                <a:latin typeface="Arial"/>
                <a:cs typeface="Arial"/>
              </a:rPr>
              <a:t>mahdollista</a:t>
            </a:r>
            <a:r>
              <a:rPr sz="1400" spc="225">
                <a:latin typeface="Arial"/>
                <a:cs typeface="Arial"/>
              </a:rPr>
              <a:t> </a:t>
            </a:r>
            <a:r>
              <a:rPr sz="1400">
                <a:latin typeface="Arial"/>
                <a:cs typeface="Arial"/>
              </a:rPr>
              <a:t>omassa</a:t>
            </a:r>
            <a:r>
              <a:rPr sz="1400" spc="150">
                <a:latin typeface="Arial"/>
                <a:cs typeface="Arial"/>
              </a:rPr>
              <a:t> </a:t>
            </a:r>
            <a:r>
              <a:rPr sz="1400" spc="-10">
                <a:latin typeface="Arial"/>
                <a:cs typeface="Arial"/>
              </a:rPr>
              <a:t>vaikuttamiskanavassa.</a:t>
            </a:r>
            <a:endParaRPr sz="1400">
              <a:latin typeface="Arial"/>
              <a:cs typeface="Arial"/>
            </a:endParaRPr>
          </a:p>
          <a:p>
            <a:pPr marL="312420" marR="5080" indent="-149225">
              <a:lnSpc>
                <a:spcPts val="1500"/>
              </a:lnSpc>
              <a:spcBef>
                <a:spcPts val="1510"/>
              </a:spcBef>
              <a:buChar char="•"/>
              <a:tabLst>
                <a:tab pos="312420" algn="l"/>
              </a:tabLst>
            </a:pPr>
            <a:r>
              <a:rPr sz="1400">
                <a:latin typeface="Arial"/>
                <a:cs typeface="Arial"/>
              </a:rPr>
              <a:t>Osallistuminen</a:t>
            </a:r>
            <a:r>
              <a:rPr sz="1400" spc="100">
                <a:latin typeface="Arial"/>
                <a:cs typeface="Arial"/>
              </a:rPr>
              <a:t> </a:t>
            </a:r>
            <a:r>
              <a:rPr sz="1400">
                <a:latin typeface="Arial"/>
                <a:cs typeface="Arial"/>
              </a:rPr>
              <a:t>on</a:t>
            </a:r>
            <a:r>
              <a:rPr sz="1400" spc="105">
                <a:latin typeface="Arial"/>
                <a:cs typeface="Arial"/>
              </a:rPr>
              <a:t> </a:t>
            </a:r>
            <a:r>
              <a:rPr sz="1400">
                <a:latin typeface="Arial"/>
                <a:cs typeface="Arial"/>
              </a:rPr>
              <a:t>oppiva</a:t>
            </a:r>
            <a:r>
              <a:rPr sz="1400" spc="195">
                <a:latin typeface="Arial"/>
                <a:cs typeface="Arial"/>
              </a:rPr>
              <a:t> </a:t>
            </a:r>
            <a:r>
              <a:rPr sz="1400">
                <a:latin typeface="Arial"/>
                <a:cs typeface="Arial"/>
              </a:rPr>
              <a:t>prosessi.</a:t>
            </a:r>
            <a:r>
              <a:rPr sz="1400" spc="240">
                <a:latin typeface="Arial"/>
                <a:cs typeface="Arial"/>
              </a:rPr>
              <a:t> </a:t>
            </a:r>
            <a:r>
              <a:rPr sz="1400" spc="-10">
                <a:latin typeface="Arial"/>
                <a:cs typeface="Arial"/>
              </a:rPr>
              <a:t>Jokaisesta </a:t>
            </a:r>
            <a:r>
              <a:rPr sz="1400">
                <a:latin typeface="Arial"/>
                <a:cs typeface="Arial"/>
              </a:rPr>
              <a:t>kohtaamisesta</a:t>
            </a:r>
            <a:r>
              <a:rPr sz="1400" spc="235">
                <a:latin typeface="Arial"/>
                <a:cs typeface="Arial"/>
              </a:rPr>
              <a:t> </a:t>
            </a:r>
            <a:r>
              <a:rPr sz="1400">
                <a:latin typeface="Arial"/>
                <a:cs typeface="Arial"/>
              </a:rPr>
              <a:t>kerätään</a:t>
            </a:r>
            <a:r>
              <a:rPr sz="1400" spc="170">
                <a:latin typeface="Arial"/>
                <a:cs typeface="Arial"/>
              </a:rPr>
              <a:t> </a:t>
            </a:r>
            <a:r>
              <a:rPr sz="1400">
                <a:latin typeface="Arial"/>
                <a:cs typeface="Arial"/>
              </a:rPr>
              <a:t>tietoa,</a:t>
            </a:r>
            <a:r>
              <a:rPr sz="1400" spc="140">
                <a:latin typeface="Arial"/>
                <a:cs typeface="Arial"/>
              </a:rPr>
              <a:t> </a:t>
            </a:r>
            <a:r>
              <a:rPr sz="1400">
                <a:latin typeface="Arial"/>
                <a:cs typeface="Arial"/>
              </a:rPr>
              <a:t>palautetta</a:t>
            </a:r>
            <a:r>
              <a:rPr sz="1400" spc="180">
                <a:latin typeface="Arial"/>
                <a:cs typeface="Arial"/>
              </a:rPr>
              <a:t> </a:t>
            </a:r>
            <a:r>
              <a:rPr sz="1400">
                <a:latin typeface="Arial"/>
                <a:cs typeface="Arial"/>
              </a:rPr>
              <a:t>ja</a:t>
            </a:r>
            <a:r>
              <a:rPr sz="1400" spc="70">
                <a:latin typeface="Arial"/>
                <a:cs typeface="Arial"/>
              </a:rPr>
              <a:t> </a:t>
            </a:r>
            <a:r>
              <a:rPr sz="1400" spc="-10">
                <a:latin typeface="Arial"/>
                <a:cs typeface="Arial"/>
              </a:rPr>
              <a:t>analysoidaan </a:t>
            </a:r>
            <a:r>
              <a:rPr sz="1400">
                <a:latin typeface="Arial"/>
                <a:cs typeface="Arial"/>
              </a:rPr>
              <a:t>tulokset.</a:t>
            </a:r>
            <a:r>
              <a:rPr sz="1400" spc="175">
                <a:latin typeface="Arial"/>
                <a:cs typeface="Arial"/>
              </a:rPr>
              <a:t> </a:t>
            </a:r>
            <a:r>
              <a:rPr sz="1400">
                <a:latin typeface="Arial"/>
                <a:cs typeface="Arial"/>
              </a:rPr>
              <a:t>Tulosten</a:t>
            </a:r>
            <a:r>
              <a:rPr sz="1400" spc="150">
                <a:latin typeface="Arial"/>
                <a:cs typeface="Arial"/>
              </a:rPr>
              <a:t> </a:t>
            </a:r>
            <a:r>
              <a:rPr sz="1400">
                <a:latin typeface="Arial"/>
                <a:cs typeface="Arial"/>
              </a:rPr>
              <a:t>pohjalta</a:t>
            </a:r>
            <a:r>
              <a:rPr sz="1400" spc="180">
                <a:latin typeface="Arial"/>
                <a:cs typeface="Arial"/>
              </a:rPr>
              <a:t> </a:t>
            </a:r>
            <a:r>
              <a:rPr sz="1400">
                <a:latin typeface="Arial"/>
                <a:cs typeface="Arial"/>
              </a:rPr>
              <a:t>johdetaan</a:t>
            </a:r>
            <a:r>
              <a:rPr sz="1400" spc="175">
                <a:latin typeface="Arial"/>
                <a:cs typeface="Arial"/>
              </a:rPr>
              <a:t> </a:t>
            </a:r>
            <a:r>
              <a:rPr sz="1400" spc="-10">
                <a:latin typeface="Arial"/>
                <a:cs typeface="Arial"/>
              </a:rPr>
              <a:t>toimenpiteitä.</a:t>
            </a:r>
            <a:endParaRPr sz="1400">
              <a:latin typeface="Arial"/>
              <a:cs typeface="Arial"/>
            </a:endParaRPr>
          </a:p>
          <a:p>
            <a:pPr marL="312420" marR="27940" indent="-149225">
              <a:lnSpc>
                <a:spcPts val="1500"/>
              </a:lnSpc>
              <a:spcBef>
                <a:spcPts val="1485"/>
              </a:spcBef>
              <a:buChar char="•"/>
              <a:tabLst>
                <a:tab pos="312420" algn="l"/>
              </a:tabLst>
            </a:pPr>
            <a:r>
              <a:rPr sz="1400">
                <a:latin typeface="Arial"/>
                <a:cs typeface="Arial"/>
              </a:rPr>
              <a:t>Osallistumisesta</a:t>
            </a:r>
            <a:r>
              <a:rPr sz="1400" spc="100">
                <a:latin typeface="Arial"/>
                <a:cs typeface="Arial"/>
              </a:rPr>
              <a:t> </a:t>
            </a:r>
            <a:r>
              <a:rPr sz="1400">
                <a:latin typeface="Arial"/>
                <a:cs typeface="Arial"/>
              </a:rPr>
              <a:t>syntyy</a:t>
            </a:r>
            <a:r>
              <a:rPr sz="1400" spc="215">
                <a:latin typeface="Arial"/>
                <a:cs typeface="Arial"/>
              </a:rPr>
              <a:t> </a:t>
            </a:r>
            <a:r>
              <a:rPr sz="1400">
                <a:latin typeface="Arial"/>
                <a:cs typeface="Arial"/>
              </a:rPr>
              <a:t>aito</a:t>
            </a:r>
            <a:r>
              <a:rPr sz="1400" spc="130">
                <a:latin typeface="Arial"/>
                <a:cs typeface="Arial"/>
              </a:rPr>
              <a:t> </a:t>
            </a:r>
            <a:r>
              <a:rPr sz="1400">
                <a:latin typeface="Arial"/>
                <a:cs typeface="Arial"/>
              </a:rPr>
              <a:t>osallisuuden</a:t>
            </a:r>
            <a:r>
              <a:rPr sz="1400" spc="275">
                <a:latin typeface="Arial"/>
                <a:cs typeface="Arial"/>
              </a:rPr>
              <a:t> </a:t>
            </a:r>
            <a:r>
              <a:rPr sz="1400">
                <a:latin typeface="Arial"/>
                <a:cs typeface="Arial"/>
              </a:rPr>
              <a:t>kokemus</a:t>
            </a:r>
            <a:r>
              <a:rPr sz="1400" spc="240">
                <a:latin typeface="Arial"/>
                <a:cs typeface="Arial"/>
              </a:rPr>
              <a:t> </a:t>
            </a:r>
            <a:r>
              <a:rPr sz="1400" spc="-50">
                <a:latin typeface="Arial"/>
                <a:cs typeface="Arial"/>
              </a:rPr>
              <a:t>- </a:t>
            </a:r>
            <a:r>
              <a:rPr sz="1400">
                <a:latin typeface="Arial"/>
                <a:cs typeface="Arial"/>
              </a:rPr>
              <a:t>osallistujalla</a:t>
            </a:r>
            <a:r>
              <a:rPr sz="1400" spc="100">
                <a:latin typeface="Arial"/>
                <a:cs typeface="Arial"/>
              </a:rPr>
              <a:t> </a:t>
            </a:r>
            <a:r>
              <a:rPr sz="1400">
                <a:latin typeface="Arial"/>
                <a:cs typeface="Arial"/>
              </a:rPr>
              <a:t>on</a:t>
            </a:r>
            <a:r>
              <a:rPr sz="1400" spc="120">
                <a:latin typeface="Arial"/>
                <a:cs typeface="Arial"/>
              </a:rPr>
              <a:t> </a:t>
            </a:r>
            <a:r>
              <a:rPr sz="1400">
                <a:latin typeface="Arial"/>
                <a:cs typeface="Arial"/>
              </a:rPr>
              <a:t>vahva</a:t>
            </a:r>
            <a:r>
              <a:rPr sz="1400" spc="200">
                <a:latin typeface="Arial"/>
                <a:cs typeface="Arial"/>
              </a:rPr>
              <a:t> </a:t>
            </a:r>
            <a:r>
              <a:rPr sz="1400">
                <a:latin typeface="Arial"/>
                <a:cs typeface="Arial"/>
              </a:rPr>
              <a:t>toimijuus</a:t>
            </a:r>
            <a:r>
              <a:rPr sz="1400" spc="215">
                <a:latin typeface="Arial"/>
                <a:cs typeface="Arial"/>
              </a:rPr>
              <a:t> </a:t>
            </a:r>
            <a:r>
              <a:rPr sz="1400">
                <a:latin typeface="Arial"/>
                <a:cs typeface="Arial"/>
              </a:rPr>
              <a:t>tavoitteisiin,</a:t>
            </a:r>
            <a:r>
              <a:rPr sz="1400" spc="114">
                <a:latin typeface="Arial"/>
                <a:cs typeface="Arial"/>
              </a:rPr>
              <a:t> </a:t>
            </a:r>
            <a:r>
              <a:rPr sz="1400">
                <a:latin typeface="Arial"/>
                <a:cs typeface="Arial"/>
              </a:rPr>
              <a:t>prosessiin</a:t>
            </a:r>
            <a:r>
              <a:rPr sz="1400" spc="285">
                <a:latin typeface="Arial"/>
                <a:cs typeface="Arial"/>
              </a:rPr>
              <a:t> </a:t>
            </a:r>
            <a:r>
              <a:rPr sz="1400" spc="-25">
                <a:latin typeface="Arial"/>
                <a:cs typeface="Arial"/>
              </a:rPr>
              <a:t>ja </a:t>
            </a:r>
            <a:r>
              <a:rPr sz="1400" spc="-10">
                <a:latin typeface="Arial"/>
                <a:cs typeface="Arial"/>
              </a:rPr>
              <a:t>tulokseen.</a:t>
            </a:r>
            <a:endParaRPr sz="1400">
              <a:latin typeface="Arial"/>
              <a:cs typeface="Arial"/>
            </a:endParaRPr>
          </a:p>
        </p:txBody>
      </p:sp>
      <p:sp>
        <p:nvSpPr>
          <p:cNvPr id="20" name="object 20"/>
          <p:cNvSpPr txBox="1"/>
          <p:nvPr/>
        </p:nvSpPr>
        <p:spPr>
          <a:xfrm>
            <a:off x="3158728" y="9587697"/>
            <a:ext cx="1979295" cy="620395"/>
          </a:xfrm>
          <a:prstGeom prst="rect">
            <a:avLst/>
          </a:prstGeom>
        </p:spPr>
        <p:txBody>
          <a:bodyPr vert="horz" wrap="square" lIns="0" tIns="47625" rIns="0" bIns="0" rtlCol="0">
            <a:spAutoFit/>
          </a:bodyPr>
          <a:lstStyle/>
          <a:p>
            <a:pPr marL="13335" marR="5080" indent="-1270">
              <a:lnSpc>
                <a:spcPts val="2220"/>
              </a:lnSpc>
              <a:spcBef>
                <a:spcPts val="375"/>
              </a:spcBef>
            </a:pPr>
            <a:r>
              <a:rPr sz="2050" b="1" spc="55">
                <a:solidFill>
                  <a:srgbClr val="384B83"/>
                </a:solidFill>
                <a:latin typeface="Arial"/>
                <a:cs typeface="Arial"/>
              </a:rPr>
              <a:t>Päijät-</a:t>
            </a:r>
            <a:r>
              <a:rPr sz="2050" b="1" spc="75">
                <a:solidFill>
                  <a:srgbClr val="384B83"/>
                </a:solidFill>
                <a:latin typeface="Arial"/>
                <a:cs typeface="Arial"/>
              </a:rPr>
              <a:t>Hämeen </a:t>
            </a:r>
            <a:r>
              <a:rPr sz="2050" b="1" spc="-10">
                <a:solidFill>
                  <a:srgbClr val="384B83"/>
                </a:solidFill>
                <a:latin typeface="Arial"/>
                <a:cs typeface="Arial"/>
              </a:rPr>
              <a:t>hyvinvointialue</a:t>
            </a:r>
            <a:endParaRPr sz="2050">
              <a:latin typeface="Arial"/>
              <a:cs typeface="Arial"/>
            </a:endParaRPr>
          </a:p>
        </p:txBody>
      </p:sp>
      <p:sp>
        <p:nvSpPr>
          <p:cNvPr id="25" name="Tekstiruutu 24">
            <a:extLst>
              <a:ext uri="{FF2B5EF4-FFF2-40B4-BE49-F238E27FC236}">
                <a16:creationId xmlns:a16="http://schemas.microsoft.com/office/drawing/2014/main" id="{65A5380E-CFF5-43FC-9B14-3452CC035335}"/>
              </a:ext>
            </a:extLst>
          </p:cNvPr>
          <p:cNvSpPr txBox="1"/>
          <p:nvPr/>
        </p:nvSpPr>
        <p:spPr>
          <a:xfrm>
            <a:off x="569387" y="854075"/>
            <a:ext cx="6415613" cy="3600986"/>
          </a:xfrm>
          <a:prstGeom prst="rect">
            <a:avLst/>
          </a:prstGeom>
          <a:noFill/>
        </p:spPr>
        <p:txBody>
          <a:bodyPr wrap="square">
            <a:spAutoFit/>
          </a:bodyPr>
          <a:lstStyle/>
          <a:p>
            <a:endParaRPr lang="fi-FI">
              <a:solidFill>
                <a:srgbClr val="FFFFFF"/>
              </a:solidFill>
              <a:effectLst/>
              <a:latin typeface="YAFcfoaHu-s 0"/>
            </a:endParaRPr>
          </a:p>
          <a:p>
            <a:r>
              <a:rPr lang="fi-FI" sz="1400" i="0">
                <a:solidFill>
                  <a:srgbClr val="FFFFFF"/>
                </a:solidFill>
                <a:effectLst/>
                <a:latin typeface="Arial" panose="020B0604020202020204" pitchFamily="34" charset="0"/>
                <a:cs typeface="Arial" panose="020B0604020202020204" pitchFamily="34" charset="0"/>
              </a:rPr>
              <a:t>Asukasosallisuudella tarkoitetaan asukkaan oikeutta osallistua ja vaikuttaa hyvinvointialueen päätöksentekoon ja palveluihin. Asukkaalla on oikeus saada tietoa vaikuttamismahdollisuuksistaan ja siitä, mihin päätöksiin ja toimenpiteisiin osallistuminen johtaa. Tavoitteena on, että tieto löytyy saavutettavasti, helposti, ymmärrettävästi ja kyseisen kohderyhmän kannalta oikeassa viestintäkanavassa. Osallistuminen mahdollistetaan ajasta ja paikkakunnasta riippumatta. </a:t>
            </a:r>
          </a:p>
          <a:p>
            <a:endParaRPr lang="fi-FI" sz="1400">
              <a:solidFill>
                <a:srgbClr val="FFFFFF"/>
              </a:solidFill>
              <a:effectLst/>
              <a:latin typeface="Arial" panose="020B0604020202020204" pitchFamily="34" charset="0"/>
              <a:cs typeface="Arial" panose="020B0604020202020204" pitchFamily="34" charset="0"/>
            </a:endParaRPr>
          </a:p>
          <a:p>
            <a:r>
              <a:rPr lang="fi-FI" sz="1400" i="0">
                <a:solidFill>
                  <a:srgbClr val="FFFFFF"/>
                </a:solidFill>
                <a:effectLst/>
                <a:latin typeface="Arial" panose="020B0604020202020204" pitchFamily="34" charset="0"/>
                <a:cs typeface="Arial" panose="020B0604020202020204" pitchFamily="34" charset="0"/>
              </a:rPr>
              <a:t>Asukasosallisuuden suunnittelua ja kehittämistä tehdään kuuntelemalla asukkaiden ääntä tilaisuuksissa, tapahtumissa, kyselyillä, työpajoissa ja muissa kasvokkain kohtaamisissa. </a:t>
            </a:r>
          </a:p>
          <a:p>
            <a:endParaRPr lang="fi-FI" sz="1400">
              <a:solidFill>
                <a:srgbClr val="FFFFFF"/>
              </a:solidFill>
              <a:effectLst/>
              <a:latin typeface="Arial" panose="020B0604020202020204" pitchFamily="34" charset="0"/>
              <a:cs typeface="Arial" panose="020B0604020202020204" pitchFamily="34" charset="0"/>
            </a:endParaRPr>
          </a:p>
          <a:p>
            <a:r>
              <a:rPr lang="fi-FI" sz="1400" i="0">
                <a:solidFill>
                  <a:srgbClr val="FFFFFF"/>
                </a:solidFill>
                <a:effectLst/>
                <a:latin typeface="Arial" panose="020B0604020202020204" pitchFamily="34" charset="0"/>
                <a:cs typeface="Arial" panose="020B0604020202020204" pitchFamily="34" charset="0"/>
              </a:rPr>
              <a:t>Asukasosallisuuden toimenpiteillä vahvistetaan lakisääteisten vaikuttamismahdollisuuksien kuten aloiteoikeuden käyttämistä ja vaikuttamistoimielinten toimintamahdollisuuksia. </a:t>
            </a:r>
            <a:endParaRPr lang="fi-FI" sz="1400">
              <a:solidFill>
                <a:srgbClr val="FFFFFF"/>
              </a:solidFill>
              <a:effectLst/>
              <a:latin typeface="Arial" panose="020B0604020202020204" pitchFamily="34" charset="0"/>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0" y="447256"/>
            <a:ext cx="7546973" cy="37234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62"/>
              </a:lnSpc>
            </a:pPr>
            <a:r>
              <a:rPr lang="en-US" sz="2800">
                <a:solidFill>
                  <a:srgbClr val="394B85"/>
                </a:solidFill>
                <a:latin typeface="Arial"/>
                <a:ea typeface="Arial"/>
                <a:cs typeface="Arial"/>
                <a:sym typeface="Arial"/>
              </a:rPr>
              <a:t>ITSEMÄÄRÄÄMISOIKEUS</a:t>
            </a:r>
          </a:p>
        </p:txBody>
      </p:sp>
      <p:grpSp>
        <p:nvGrpSpPr>
          <p:cNvPr id="3" name="Group 3"/>
          <p:cNvGrpSpPr/>
          <p:nvPr/>
        </p:nvGrpSpPr>
        <p:grpSpPr>
          <a:xfrm>
            <a:off x="-17515" y="860637"/>
            <a:ext cx="7564489" cy="3020393"/>
            <a:chOff x="0" y="0"/>
            <a:chExt cx="2709333" cy="1081798"/>
          </a:xfrm>
        </p:grpSpPr>
        <p:sp>
          <p:nvSpPr>
            <p:cNvPr id="4" name="Freeform 4"/>
            <p:cNvSpPr/>
            <p:nvPr/>
          </p:nvSpPr>
          <p:spPr>
            <a:xfrm>
              <a:off x="0" y="0"/>
              <a:ext cx="2709333" cy="1081798"/>
            </a:xfrm>
            <a:custGeom>
              <a:avLst/>
              <a:gdLst/>
              <a:ahLst/>
              <a:cxnLst/>
              <a:rect l="l" t="t" r="r" b="b"/>
              <a:pathLst>
                <a:path w="2709333" h="1081798">
                  <a:moveTo>
                    <a:pt x="0" y="0"/>
                  </a:moveTo>
                  <a:lnTo>
                    <a:pt x="2709333" y="0"/>
                  </a:lnTo>
                  <a:lnTo>
                    <a:pt x="2709333" y="1081798"/>
                  </a:lnTo>
                  <a:lnTo>
                    <a:pt x="0" y="1081798"/>
                  </a:lnTo>
                  <a:close/>
                </a:path>
              </a:pathLst>
            </a:custGeom>
            <a:solidFill>
              <a:srgbClr val="394B85"/>
            </a:solidFill>
          </p:spPr>
          <p:txBody>
            <a:bodyPr/>
            <a:lstStyle/>
            <a:p>
              <a:endParaRPr lang="fi-FI"/>
            </a:p>
          </p:txBody>
        </p:sp>
        <p:sp>
          <p:nvSpPr>
            <p:cNvPr id="5" name="TextBox 5"/>
            <p:cNvSpPr txBox="1"/>
            <p:nvPr/>
          </p:nvSpPr>
          <p:spPr>
            <a:xfrm>
              <a:off x="0" y="-19050"/>
              <a:ext cx="2709333" cy="1100848"/>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marL="405791" lvl="1" indent="-202896" algn="ctr">
                <a:lnSpc>
                  <a:spcPts val="2067"/>
                </a:lnSpc>
                <a:buFont typeface="Arial"/>
                <a:buChar char="•"/>
              </a:pPr>
              <a:endParaRPr sz="1803"/>
            </a:p>
          </p:txBody>
        </p:sp>
      </p:grpSp>
      <p:sp>
        <p:nvSpPr>
          <p:cNvPr id="6" name="TextBox 6"/>
          <p:cNvSpPr txBox="1"/>
          <p:nvPr/>
        </p:nvSpPr>
        <p:spPr>
          <a:xfrm>
            <a:off x="523625" y="992880"/>
            <a:ext cx="6660525" cy="2697538"/>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01"/>
              </a:lnSpc>
            </a:pPr>
            <a:r>
              <a:rPr lang="en-US" sz="1201" err="1">
                <a:solidFill>
                  <a:srgbClr val="FFFFFF"/>
                </a:solidFill>
                <a:latin typeface="Arial"/>
                <a:ea typeface="Arial"/>
                <a:cs typeface="Arial"/>
                <a:sym typeface="Arial"/>
              </a:rPr>
              <a:t>Oikeus</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määrätä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omasta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elämästä</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päättää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itseään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koskevista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asioista</a:t>
            </a:r>
            <a:r>
              <a:rPr lang="en-US" sz="1201">
                <a:solidFill>
                  <a:srgbClr val="FFFFFF"/>
                </a:solidFill>
                <a:latin typeface="Arial"/>
                <a:ea typeface="Arial"/>
                <a:cs typeface="Arial"/>
                <a:sym typeface="Arial"/>
              </a:rPr>
              <a:t> on </a:t>
            </a:r>
            <a:r>
              <a:rPr lang="en-US" sz="1201" err="1">
                <a:solidFill>
                  <a:srgbClr val="FFFFFF"/>
                </a:solidFill>
                <a:latin typeface="Arial"/>
                <a:ea typeface="Arial"/>
                <a:cs typeface="Arial"/>
                <a:sym typeface="Arial"/>
              </a:rPr>
              <a:t>jokaiselle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kuuluva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perusoikeus</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Itsemääräämisoikeus</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merkitsee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oikeutta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yhdenvertaisuuteen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henkilökohtaiseen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vapauteen</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koskemattomuuteen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Osallisuuden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toteutumiseksi</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ihmisen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tulee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saada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itse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päättää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asioistaan</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tarvittaessa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saada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päätösten</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valintojen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tekemiseen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tietoa</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tukea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Itsemääräämisoikeudessa</a:t>
            </a:r>
            <a:r>
              <a:rPr lang="en-US" sz="1201">
                <a:solidFill>
                  <a:srgbClr val="FFFFFF"/>
                </a:solidFill>
                <a:latin typeface="Arial"/>
                <a:ea typeface="Arial"/>
                <a:cs typeface="Arial"/>
                <a:sym typeface="Arial"/>
              </a:rPr>
              <a:t> on </a:t>
            </a:r>
            <a:r>
              <a:rPr lang="en-US" sz="1201" err="1">
                <a:solidFill>
                  <a:srgbClr val="FFFFFF"/>
                </a:solidFill>
                <a:latin typeface="Arial"/>
                <a:ea typeface="Arial"/>
                <a:cs typeface="Arial"/>
                <a:sym typeface="Arial"/>
              </a:rPr>
              <a:t>kyse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siitä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saako</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käyttää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itse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valtaa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omissa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asioissaan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vai</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käyttääkö</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joku</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sitä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puolesta</a:t>
            </a:r>
            <a:r>
              <a:rPr lang="en-US" sz="1201">
                <a:solidFill>
                  <a:srgbClr val="FFFFFF"/>
                </a:solidFill>
                <a:latin typeface="Arial"/>
                <a:ea typeface="Arial"/>
                <a:cs typeface="Arial"/>
                <a:sym typeface="Arial"/>
              </a:rPr>
              <a:t>. </a:t>
            </a:r>
          </a:p>
          <a:p>
            <a:pPr algn="l">
              <a:lnSpc>
                <a:spcPts val="1501"/>
              </a:lnSpc>
            </a:pPr>
            <a:r>
              <a:rPr lang="en-US" sz="1201" err="1">
                <a:solidFill>
                  <a:srgbClr val="FFFFFF"/>
                </a:solidFill>
                <a:latin typeface="Arial"/>
                <a:ea typeface="Arial"/>
                <a:cs typeface="Arial"/>
                <a:sym typeface="Arial"/>
              </a:rPr>
              <a:t>Palveluissa</a:t>
            </a:r>
            <a:r>
              <a:rPr lang="en-US" sz="1201">
                <a:solidFill>
                  <a:srgbClr val="FFFFFF"/>
                </a:solidFill>
                <a:latin typeface="Arial"/>
                <a:ea typeface="Arial"/>
                <a:cs typeface="Arial"/>
                <a:sym typeface="Arial"/>
              </a:rPr>
              <a:t> on </a:t>
            </a:r>
            <a:r>
              <a:rPr lang="en-US" sz="1201" err="1">
                <a:solidFill>
                  <a:srgbClr val="FFFFFF"/>
                </a:solidFill>
                <a:latin typeface="Arial"/>
                <a:ea typeface="Arial"/>
                <a:cs typeface="Arial"/>
                <a:sym typeface="Arial"/>
              </a:rPr>
              <a:t>ensisijaisesti</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huomioitava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asiakkaan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toivomukset</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mielipide</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kunnioitettava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asiakkaan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itsemääräämisoikeutta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Asiakkaalle</a:t>
            </a:r>
            <a:r>
              <a:rPr lang="en-US" sz="1201">
                <a:solidFill>
                  <a:srgbClr val="FFFFFF"/>
                </a:solidFill>
                <a:latin typeface="Arial"/>
                <a:ea typeface="Arial"/>
                <a:cs typeface="Arial"/>
                <a:sym typeface="Arial"/>
              </a:rPr>
              <a:t> on </a:t>
            </a:r>
            <a:r>
              <a:rPr lang="en-US" sz="1201" err="1">
                <a:solidFill>
                  <a:srgbClr val="FFFFFF"/>
                </a:solidFill>
                <a:latin typeface="Arial"/>
                <a:ea typeface="Arial"/>
                <a:cs typeface="Arial"/>
                <a:sym typeface="Arial"/>
              </a:rPr>
              <a:t>annettava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mahdollisuus</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osallistua</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vaikuttaa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palvelujensa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suunnitteluun</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toteuttamiseen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Jokainen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asiakas</a:t>
            </a:r>
            <a:r>
              <a:rPr lang="en-US" sz="1201">
                <a:solidFill>
                  <a:srgbClr val="FFFFFF"/>
                </a:solidFill>
                <a:latin typeface="Arial"/>
                <a:ea typeface="Arial"/>
                <a:cs typeface="Arial"/>
                <a:sym typeface="Arial"/>
              </a:rPr>
              <a:t> on </a:t>
            </a:r>
            <a:r>
              <a:rPr lang="en-US" sz="1201" err="1">
                <a:solidFill>
                  <a:srgbClr val="FFFFFF"/>
                </a:solidFill>
                <a:latin typeface="Arial"/>
                <a:ea typeface="Arial"/>
                <a:cs typeface="Arial"/>
                <a:sym typeface="Arial"/>
              </a:rPr>
              <a:t>oman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tilanteensa</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elämänsä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asiantuntija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Oikeus</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tehdä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itseä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koskevat</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päätökset</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osallistuminen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palveluprosessiin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auttavat</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ottamaan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apua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vastaan</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tekemään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hyvinvointia</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osallisuutta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edistäviä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päätöksiä</a:t>
            </a:r>
            <a:r>
              <a:rPr lang="en-US" sz="1201">
                <a:solidFill>
                  <a:srgbClr val="FFFFFF"/>
                </a:solidFill>
                <a:latin typeface="Arial"/>
                <a:ea typeface="Arial"/>
                <a:cs typeface="Arial"/>
                <a:sym typeface="Arial"/>
              </a:rPr>
              <a:t>.</a:t>
            </a:r>
          </a:p>
          <a:p>
            <a:pPr algn="l">
              <a:lnSpc>
                <a:spcPts val="1501"/>
              </a:lnSpc>
            </a:pPr>
            <a:r>
              <a:rPr lang="en-US" sz="1201">
                <a:solidFill>
                  <a:schemeClr val="accent1">
                    <a:lumMod val="40000"/>
                    <a:lumOff val="60000"/>
                  </a:schemeClr>
                </a:solidFill>
                <a:latin typeface="Arial"/>
                <a:ea typeface="Arial"/>
                <a:cs typeface="Arial"/>
                <a:sym typeface="Arial"/>
                <a:hlinkClick r:id="rId2">
                  <a:extLst>
                    <a:ext uri="{A12FA001-AC4F-418D-AE19-62706E023703}">
                      <ahyp:hlinkClr xmlns:ahyp="http://schemas.microsoft.com/office/drawing/2018/hyperlinkcolor" val="tx"/>
                    </a:ext>
                  </a:extLst>
                </a:hlinkClick>
              </a:rPr>
              <a:t>https://www.tukiliitto.fi/tuki-ja-neuvot/itsemaaraamisoikeus/mita-itsemaaraamisoikeus-on/</a:t>
            </a:r>
            <a:endParaRPr lang="en-US" sz="1201">
              <a:solidFill>
                <a:schemeClr val="accent1">
                  <a:lumMod val="40000"/>
                  <a:lumOff val="60000"/>
                </a:schemeClr>
              </a:solidFill>
              <a:latin typeface="Arial"/>
              <a:ea typeface="Arial"/>
              <a:cs typeface="Arial"/>
              <a:sym typeface="Arial"/>
            </a:endParaRPr>
          </a:p>
          <a:p>
            <a:pPr algn="l">
              <a:lnSpc>
                <a:spcPts val="1501"/>
              </a:lnSpc>
            </a:pPr>
            <a:r>
              <a:rPr lang="en-US" sz="1201">
                <a:solidFill>
                  <a:schemeClr val="accent1">
                    <a:lumMod val="40000"/>
                    <a:lumOff val="60000"/>
                  </a:schemeClr>
                </a:solidFill>
                <a:latin typeface="Arial"/>
                <a:ea typeface="Arial"/>
                <a:cs typeface="Arial"/>
                <a:sym typeface="Arial"/>
                <a:hlinkClick r:id="rId3">
                  <a:extLst>
                    <a:ext uri="{A12FA001-AC4F-418D-AE19-62706E023703}">
                      <ahyp:hlinkClr xmlns:ahyp="http://schemas.microsoft.com/office/drawing/2018/hyperlinkcolor" val="tx"/>
                    </a:ext>
                  </a:extLst>
                </a:hlinkClick>
              </a:rPr>
              <a:t>https://thl.fi/julkaisut/kasikirjat/vammaispalvelujen-kasikirja/tuki-ja-palvelut/itsemaaraamisoikeuden-tukeminen</a:t>
            </a:r>
            <a:endParaRPr lang="en-US" sz="1201">
              <a:solidFill>
                <a:schemeClr val="accent1">
                  <a:lumMod val="40000"/>
                  <a:lumOff val="60000"/>
                </a:schemeClr>
              </a:solidFill>
              <a:latin typeface="Arial"/>
              <a:ea typeface="Arial"/>
              <a:cs typeface="Arial"/>
              <a:sym typeface="Arial"/>
            </a:endParaRPr>
          </a:p>
        </p:txBody>
      </p:sp>
      <p:sp>
        <p:nvSpPr>
          <p:cNvPr id="7" name="TextBox 7"/>
          <p:cNvSpPr txBox="1"/>
          <p:nvPr/>
        </p:nvSpPr>
        <p:spPr>
          <a:xfrm>
            <a:off x="2484084" y="3990070"/>
            <a:ext cx="2604535" cy="294953"/>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just">
              <a:lnSpc>
                <a:spcPts val="2311"/>
              </a:lnSpc>
            </a:pPr>
            <a:r>
              <a:rPr lang="en-US" sz="2101">
                <a:solidFill>
                  <a:srgbClr val="394B85"/>
                </a:solidFill>
                <a:latin typeface="Arial"/>
                <a:ea typeface="Arial"/>
                <a:cs typeface="Arial"/>
                <a:sym typeface="Arial"/>
              </a:rPr>
              <a:t>Tuettu päätöksenteko</a:t>
            </a:r>
          </a:p>
        </p:txBody>
      </p:sp>
      <p:sp>
        <p:nvSpPr>
          <p:cNvPr id="8" name="TextBox 8"/>
          <p:cNvSpPr txBox="1"/>
          <p:nvPr/>
        </p:nvSpPr>
        <p:spPr>
          <a:xfrm>
            <a:off x="715331" y="7295936"/>
            <a:ext cx="6196030" cy="1942648"/>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just">
              <a:lnSpc>
                <a:spcPts val="1681"/>
              </a:lnSpc>
              <a:spcBef>
                <a:spcPct val="0"/>
              </a:spcBef>
            </a:pPr>
            <a:r>
              <a:rPr lang="en-US" sz="1201">
                <a:solidFill>
                  <a:srgbClr val="000000"/>
                </a:solidFill>
                <a:latin typeface="Arial"/>
                <a:ea typeface="Arial"/>
                <a:cs typeface="Arial"/>
                <a:sym typeface="Arial"/>
              </a:rPr>
              <a:t>1. Ihminen on toimija, kun hän itse päättää ja tekee asioita itse</a:t>
            </a:r>
          </a:p>
          <a:p>
            <a:pPr algn="just">
              <a:lnSpc>
                <a:spcPts val="1681"/>
              </a:lnSpc>
              <a:spcBef>
                <a:spcPct val="0"/>
              </a:spcBef>
            </a:pPr>
            <a:r>
              <a:rPr lang="en-US" sz="1201">
                <a:solidFill>
                  <a:srgbClr val="000000"/>
                </a:solidFill>
                <a:latin typeface="Arial"/>
                <a:ea typeface="Arial"/>
                <a:cs typeface="Arial"/>
                <a:sym typeface="Arial"/>
              </a:rPr>
              <a:t>2. Ihminen saa tarvittaessa tukea päätösten tekemiseen</a:t>
            </a:r>
          </a:p>
          <a:p>
            <a:pPr algn="just">
              <a:lnSpc>
                <a:spcPts val="1681"/>
              </a:lnSpc>
              <a:spcBef>
                <a:spcPct val="0"/>
              </a:spcBef>
            </a:pPr>
            <a:r>
              <a:rPr lang="en-US" sz="1201">
                <a:solidFill>
                  <a:srgbClr val="000000"/>
                </a:solidFill>
                <a:latin typeface="Arial"/>
                <a:ea typeface="Arial"/>
                <a:cs typeface="Arial"/>
                <a:sym typeface="Arial"/>
              </a:rPr>
              <a:t>3. Tuki on monipuolista ja yksilöllistä</a:t>
            </a:r>
          </a:p>
          <a:p>
            <a:pPr algn="just">
              <a:lnSpc>
                <a:spcPts val="1681"/>
              </a:lnSpc>
              <a:spcBef>
                <a:spcPct val="0"/>
              </a:spcBef>
            </a:pPr>
            <a:r>
              <a:rPr lang="en-US" sz="1201">
                <a:solidFill>
                  <a:srgbClr val="000000"/>
                </a:solidFill>
                <a:latin typeface="Arial"/>
                <a:ea typeface="Arial"/>
                <a:cs typeface="Arial"/>
                <a:sym typeface="Arial"/>
              </a:rPr>
              <a:t>4. Päätökset perustuvat ihmisen omiin mieltymyksiin ja tahtoon</a:t>
            </a:r>
          </a:p>
          <a:p>
            <a:pPr algn="just">
              <a:lnSpc>
                <a:spcPts val="1681"/>
              </a:lnSpc>
              <a:spcBef>
                <a:spcPct val="0"/>
              </a:spcBef>
            </a:pPr>
            <a:r>
              <a:rPr lang="en-US" sz="1201">
                <a:solidFill>
                  <a:srgbClr val="000000"/>
                </a:solidFill>
                <a:latin typeface="Arial"/>
                <a:ea typeface="Arial"/>
                <a:cs typeface="Arial"/>
                <a:sym typeface="Arial"/>
              </a:rPr>
              <a:t>5. Kaikenlaiset päätökset ovat sallittuja</a:t>
            </a:r>
          </a:p>
          <a:p>
            <a:pPr algn="just">
              <a:lnSpc>
                <a:spcPts val="1681"/>
              </a:lnSpc>
              <a:spcBef>
                <a:spcPct val="0"/>
              </a:spcBef>
            </a:pPr>
            <a:r>
              <a:rPr lang="en-US" sz="1201">
                <a:solidFill>
                  <a:srgbClr val="000000"/>
                </a:solidFill>
                <a:latin typeface="Arial"/>
                <a:ea typeface="Arial"/>
                <a:cs typeface="Arial"/>
                <a:sym typeface="Arial"/>
              </a:rPr>
              <a:t>6. Päätöksen ja mielipiteen saa vaihtaa</a:t>
            </a:r>
          </a:p>
          <a:p>
            <a:pPr algn="just">
              <a:lnSpc>
                <a:spcPts val="1681"/>
              </a:lnSpc>
              <a:spcBef>
                <a:spcPct val="0"/>
              </a:spcBef>
            </a:pPr>
            <a:r>
              <a:rPr lang="en-US" sz="1201">
                <a:solidFill>
                  <a:srgbClr val="000000"/>
                </a:solidFill>
                <a:latin typeface="Arial"/>
                <a:ea typeface="Arial"/>
                <a:cs typeface="Arial"/>
                <a:sym typeface="Arial"/>
              </a:rPr>
              <a:t>7. Tukijan tai tukijat saa valita itse tai heidän valitsemisessaan voi olla mukana</a:t>
            </a:r>
          </a:p>
          <a:p>
            <a:pPr algn="just">
              <a:lnSpc>
                <a:spcPts val="1681"/>
              </a:lnSpc>
              <a:spcBef>
                <a:spcPct val="0"/>
              </a:spcBef>
            </a:pPr>
            <a:r>
              <a:rPr lang="en-US" sz="1201">
                <a:solidFill>
                  <a:srgbClr val="000000"/>
                </a:solidFill>
                <a:latin typeface="Arial"/>
                <a:ea typeface="Arial"/>
                <a:cs typeface="Arial"/>
                <a:sym typeface="Arial"/>
              </a:rPr>
              <a:t>8. Tuen vastaanottaminen on vapaaehtoista</a:t>
            </a:r>
          </a:p>
          <a:p>
            <a:pPr algn="just">
              <a:lnSpc>
                <a:spcPts val="1681"/>
              </a:lnSpc>
              <a:spcBef>
                <a:spcPct val="0"/>
              </a:spcBef>
            </a:pPr>
            <a:r>
              <a:rPr lang="en-US" sz="1201">
                <a:solidFill>
                  <a:srgbClr val="000000"/>
                </a:solidFill>
                <a:latin typeface="Arial"/>
                <a:ea typeface="Arial"/>
                <a:cs typeface="Arial"/>
                <a:sym typeface="Arial"/>
              </a:rPr>
              <a:t>9.</a:t>
            </a:r>
            <a:r>
              <a:rPr lang="en-US" sz="1201">
                <a:solidFill>
                  <a:srgbClr val="FF5757"/>
                </a:solidFill>
                <a:latin typeface="Arial"/>
                <a:ea typeface="Arial"/>
                <a:cs typeface="Arial"/>
                <a:sym typeface="Arial"/>
              </a:rPr>
              <a:t> </a:t>
            </a:r>
            <a:r>
              <a:rPr lang="en-US" sz="1201">
                <a:solidFill>
                  <a:srgbClr val="000000"/>
                </a:solidFill>
                <a:latin typeface="Arial"/>
                <a:ea typeface="Arial"/>
                <a:cs typeface="Arial"/>
                <a:sym typeface="Arial"/>
              </a:rPr>
              <a:t>Tuki perustuu kunnioittavaan kohtaamiseen, hyvään vuorovaikutukseen ja luottamukseen</a:t>
            </a:r>
          </a:p>
        </p:txBody>
      </p:sp>
      <p:grpSp>
        <p:nvGrpSpPr>
          <p:cNvPr id="9" name="Group 9"/>
          <p:cNvGrpSpPr/>
          <p:nvPr/>
        </p:nvGrpSpPr>
        <p:grpSpPr>
          <a:xfrm>
            <a:off x="523625" y="4331157"/>
            <a:ext cx="6525453" cy="2464354"/>
            <a:chOff x="0" y="0"/>
            <a:chExt cx="2337187" cy="882645"/>
          </a:xfrm>
        </p:grpSpPr>
        <p:sp>
          <p:nvSpPr>
            <p:cNvPr id="10" name="Freeform 10"/>
            <p:cNvSpPr/>
            <p:nvPr/>
          </p:nvSpPr>
          <p:spPr>
            <a:xfrm>
              <a:off x="0" y="0"/>
              <a:ext cx="2337187" cy="882645"/>
            </a:xfrm>
            <a:custGeom>
              <a:avLst/>
              <a:gdLst/>
              <a:ahLst/>
              <a:cxnLst/>
              <a:rect l="l" t="t" r="r" b="b"/>
              <a:pathLst>
                <a:path w="2337187" h="882645">
                  <a:moveTo>
                    <a:pt x="0" y="0"/>
                  </a:moveTo>
                  <a:lnTo>
                    <a:pt x="2337187" y="0"/>
                  </a:lnTo>
                  <a:lnTo>
                    <a:pt x="2337187" y="882645"/>
                  </a:lnTo>
                  <a:lnTo>
                    <a:pt x="0" y="882645"/>
                  </a:lnTo>
                  <a:close/>
                </a:path>
              </a:pathLst>
            </a:custGeom>
            <a:solidFill>
              <a:srgbClr val="739DD2">
                <a:alpha val="19608"/>
              </a:srgbClr>
            </a:solidFill>
          </p:spPr>
          <p:txBody>
            <a:bodyPr/>
            <a:lstStyle/>
            <a:p>
              <a:endParaRPr lang="fi-FI"/>
            </a:p>
          </p:txBody>
        </p:sp>
        <p:sp>
          <p:nvSpPr>
            <p:cNvPr id="11" name="TextBox 11"/>
            <p:cNvSpPr txBox="1"/>
            <p:nvPr/>
          </p:nvSpPr>
          <p:spPr>
            <a:xfrm>
              <a:off x="0" y="-19050"/>
              <a:ext cx="2337187" cy="901695"/>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67"/>
                </a:lnSpc>
              </a:pPr>
              <a:endParaRPr sz="1803"/>
            </a:p>
          </p:txBody>
        </p:sp>
      </p:grpSp>
      <p:sp>
        <p:nvSpPr>
          <p:cNvPr id="12" name="TextBox 12"/>
          <p:cNvSpPr txBox="1"/>
          <p:nvPr/>
        </p:nvSpPr>
        <p:spPr>
          <a:xfrm>
            <a:off x="523625" y="6940806"/>
            <a:ext cx="6525453" cy="23326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961"/>
              </a:lnSpc>
              <a:spcBef>
                <a:spcPct val="0"/>
              </a:spcBef>
            </a:pPr>
            <a:r>
              <a:rPr lang="en-US" sz="1401">
                <a:solidFill>
                  <a:srgbClr val="394B85"/>
                </a:solidFill>
                <a:latin typeface="Arial"/>
                <a:ea typeface="Arial"/>
                <a:cs typeface="Arial"/>
                <a:sym typeface="Arial"/>
              </a:rPr>
              <a:t> Periaatteet päätöksenteossa tukemiseen ja tuetun päätöksenteon toteuttamiseen</a:t>
            </a:r>
          </a:p>
        </p:txBody>
      </p:sp>
      <p:sp>
        <p:nvSpPr>
          <p:cNvPr id="13" name="TextBox 13"/>
          <p:cNvSpPr txBox="1"/>
          <p:nvPr/>
        </p:nvSpPr>
        <p:spPr>
          <a:xfrm>
            <a:off x="599439" y="9288098"/>
            <a:ext cx="6373826" cy="19858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681"/>
              </a:lnSpc>
            </a:pPr>
            <a:r>
              <a:rPr lang="en-US" sz="1201" u="sng">
                <a:solidFill>
                  <a:srgbClr val="394B85"/>
                </a:solidFill>
                <a:latin typeface="Arial"/>
                <a:ea typeface="Arial"/>
                <a:cs typeface="Arial"/>
                <a:sym typeface="Arial"/>
                <a:hlinkClick r:id="rId4" tooltip="https://www.verneri.net/yleis/sites/default/files/dokumentit/pdf/laadukkaan_tuen_periaatteet.pdf"/>
              </a:rPr>
              <a:t>https://www.verneri.net/yleis/sites/default/files/dokumentit/pdf/laadukkaan_tuen_periaatteet.pdf</a:t>
            </a:r>
          </a:p>
        </p:txBody>
      </p:sp>
      <p:sp>
        <p:nvSpPr>
          <p:cNvPr id="14" name="TextBox 14"/>
          <p:cNvSpPr txBox="1"/>
          <p:nvPr/>
        </p:nvSpPr>
        <p:spPr>
          <a:xfrm>
            <a:off x="715331" y="4478980"/>
            <a:ext cx="6142040" cy="2316532"/>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01"/>
              </a:lnSpc>
            </a:pPr>
            <a:r>
              <a:rPr lang="en-US" sz="1201">
                <a:solidFill>
                  <a:srgbClr val="000000"/>
                </a:solidFill>
                <a:latin typeface="Arial"/>
                <a:ea typeface="Arial"/>
                <a:cs typeface="Arial"/>
                <a:sym typeface="Arial"/>
              </a:rPr>
              <a:t>Päätöksenteon tukemisella vahvistetaan tukea tarvitsevan oikeutta, tahtoa ja kykyä tehdä päätöksiä omasta elämästään.  Esimerkiksi vamman, iän tai sairauden vuoksi ihmisillä voi olla vaikeuksia asioiden havaitsemisessa, tiedon vastaanottamisessa ja sisäistämisessä sekä tiedon soveltamisessa uusissa tilanteissa. Siksi he voivat tarvita päätöksentekoon tukea. Työntekijä muokkaa ja tarjoaa tietoa siten, että asiakas pystyy sitä ymmärtämään. Asiakkaalla on oikeus ottaa riskejä ja tehdä muiden mielestä vääriä valintoja, kuitenkaan aiheuttamatta vaaraa itselleen tai muille. Asiakkaalla on oikeus saada myös tukea ja tietoa siitä, millaisia seurauksia ja vaikutuksia hänen päätöksillään on ja mitkä ovat hänen vastuunsa ja velvollisuutensa. Asiakasta tuetaan päätösten ja valintojen teossa hänelle parhaiten sopivalla tavalla ja annetaan tarvittava aika päätöksiä tehtäessä sekä niitä harjoitellessa.</a:t>
            </a:r>
          </a:p>
          <a:p>
            <a:pPr algn="l">
              <a:lnSpc>
                <a:spcPts val="1501"/>
              </a:lnSpc>
            </a:pPr>
            <a:endParaRPr lang="en-US" sz="1201">
              <a:solidFill>
                <a:srgbClr val="000000"/>
              </a:solidFill>
              <a:latin typeface="Arial"/>
              <a:ea typeface="Arial"/>
              <a:cs typeface="Arial"/>
              <a:sym typeface="Arial"/>
            </a:endParaRPr>
          </a:p>
        </p:txBody>
      </p:sp>
      <p:grpSp>
        <p:nvGrpSpPr>
          <p:cNvPr id="15" name="Group 15"/>
          <p:cNvGrpSpPr/>
          <p:nvPr/>
        </p:nvGrpSpPr>
        <p:grpSpPr>
          <a:xfrm>
            <a:off x="2457913" y="9865317"/>
            <a:ext cx="2679242" cy="579483"/>
            <a:chOff x="29800" y="2879"/>
            <a:chExt cx="3570200" cy="772186"/>
          </a:xfrm>
        </p:grpSpPr>
        <p:grpSp>
          <p:nvGrpSpPr>
            <p:cNvPr id="16" name="Group 16"/>
            <p:cNvGrpSpPr>
              <a:grpSpLocks noChangeAspect="1"/>
            </p:cNvGrpSpPr>
            <p:nvPr/>
          </p:nvGrpSpPr>
          <p:grpSpPr>
            <a:xfrm>
              <a:off x="29800" y="29799"/>
              <a:ext cx="717628" cy="718344"/>
              <a:chOff x="63500" y="63500"/>
              <a:chExt cx="1529207" cy="1530731"/>
            </a:xfrm>
          </p:grpSpPr>
          <p:sp>
            <p:nvSpPr>
              <p:cNvPr id="17" name="Freeform 17"/>
              <p:cNvSpPr/>
              <p:nvPr/>
            </p:nvSpPr>
            <p:spPr>
              <a:xfrm>
                <a:off x="494792" y="494665"/>
                <a:ext cx="1097915" cy="1099566"/>
              </a:xfrm>
              <a:custGeom>
                <a:avLst/>
                <a:gdLst/>
                <a:ahLst/>
                <a:cxnLst/>
                <a:rect l="l" t="t" r="r" b="b"/>
                <a:pathLst>
                  <a:path w="1097915"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endParaRPr lang="fi-FI"/>
              </a:p>
            </p:txBody>
          </p:sp>
          <p:sp>
            <p:nvSpPr>
              <p:cNvPr id="18" name="Freeform 18"/>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endParaRPr lang="fi-FI"/>
              </a:p>
            </p:txBody>
          </p:sp>
        </p:grpSp>
        <p:sp>
          <p:nvSpPr>
            <p:cNvPr id="19" name="Freeform 19"/>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fi-FI"/>
            </a:p>
          </p:txBody>
        </p:sp>
      </p:grpSp>
    </p:spTree>
    <p:extLst>
      <p:ext uri="{BB962C8B-B14F-4D97-AF65-F5344CB8AC3E}">
        <p14:creationId xmlns:p14="http://schemas.microsoft.com/office/powerpoint/2010/main" val="28931357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695990" y="3869164"/>
            <a:ext cx="1169482" cy="397032"/>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3361"/>
              </a:lnSpc>
              <a:spcBef>
                <a:spcPct val="0"/>
              </a:spcBef>
            </a:pPr>
            <a:r>
              <a:rPr lang="en-US" sz="2100">
                <a:solidFill>
                  <a:srgbClr val="394B85"/>
                </a:solidFill>
                <a:latin typeface="Arial"/>
                <a:ea typeface="Arial"/>
                <a:cs typeface="Arial"/>
                <a:sym typeface="Arial"/>
              </a:rPr>
              <a:t>LOVIT</a:t>
            </a:r>
            <a:r>
              <a:rPr lang="en-US" sz="2400">
                <a:solidFill>
                  <a:srgbClr val="394B85"/>
                </a:solidFill>
                <a:latin typeface="Arial"/>
                <a:ea typeface="Arial"/>
                <a:cs typeface="Arial"/>
                <a:sym typeface="Arial"/>
              </a:rPr>
              <a:t> - </a:t>
            </a:r>
          </a:p>
        </p:txBody>
      </p:sp>
      <p:sp>
        <p:nvSpPr>
          <p:cNvPr id="3" name="TextBox 3"/>
          <p:cNvSpPr txBox="1"/>
          <p:nvPr/>
        </p:nvSpPr>
        <p:spPr>
          <a:xfrm>
            <a:off x="1432450" y="4492985"/>
            <a:ext cx="1792335" cy="26783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241"/>
              </a:lnSpc>
            </a:pPr>
            <a:r>
              <a:rPr lang="en-US" sz="1601" b="1">
                <a:solidFill>
                  <a:srgbClr val="394B85"/>
                </a:solidFill>
                <a:latin typeface="Arial Bold"/>
                <a:ea typeface="Arial Bold"/>
                <a:cs typeface="Arial Bold"/>
                <a:sym typeface="Arial Bold"/>
              </a:rPr>
              <a:t>Läsnäolo</a:t>
            </a:r>
          </a:p>
        </p:txBody>
      </p:sp>
      <p:sp>
        <p:nvSpPr>
          <p:cNvPr id="4" name="TextBox 4"/>
          <p:cNvSpPr txBox="1"/>
          <p:nvPr/>
        </p:nvSpPr>
        <p:spPr>
          <a:xfrm>
            <a:off x="1454152" y="5672069"/>
            <a:ext cx="1792335" cy="26783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241"/>
              </a:lnSpc>
            </a:pPr>
            <a:r>
              <a:rPr lang="en-US" sz="1601" b="1">
                <a:solidFill>
                  <a:srgbClr val="394B85"/>
                </a:solidFill>
                <a:latin typeface="Arial Bold"/>
                <a:ea typeface="Arial Bold"/>
                <a:cs typeface="Arial Bold"/>
                <a:sym typeface="Arial Bold"/>
              </a:rPr>
              <a:t>Odottaminen</a:t>
            </a:r>
          </a:p>
        </p:txBody>
      </p:sp>
      <p:sp>
        <p:nvSpPr>
          <p:cNvPr id="5" name="TextBox 5"/>
          <p:cNvSpPr txBox="1"/>
          <p:nvPr/>
        </p:nvSpPr>
        <p:spPr>
          <a:xfrm>
            <a:off x="1454152" y="4882276"/>
            <a:ext cx="4963021" cy="19858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681"/>
              </a:lnSpc>
            </a:pPr>
            <a:r>
              <a:rPr lang="en-US" sz="1201">
                <a:solidFill>
                  <a:srgbClr val="000000"/>
                </a:solidFill>
                <a:latin typeface="Arial"/>
                <a:ea typeface="Arial"/>
                <a:cs typeface="Arial"/>
                <a:sym typeface="Arial"/>
              </a:rPr>
              <a:t>Ole aidosti läsnä, kun olet toisen kanssaan. Älä mieti muita asioita.</a:t>
            </a:r>
          </a:p>
        </p:txBody>
      </p:sp>
      <p:sp>
        <p:nvSpPr>
          <p:cNvPr id="6" name="TextBox 6"/>
          <p:cNvSpPr txBox="1"/>
          <p:nvPr/>
        </p:nvSpPr>
        <p:spPr>
          <a:xfrm>
            <a:off x="1454152" y="5988847"/>
            <a:ext cx="4521019" cy="41658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681"/>
              </a:lnSpc>
            </a:pPr>
            <a:r>
              <a:rPr lang="en-US" sz="1201">
                <a:solidFill>
                  <a:srgbClr val="000000"/>
                </a:solidFill>
                <a:latin typeface="Arial"/>
                <a:ea typeface="Arial"/>
                <a:cs typeface="Arial"/>
                <a:sym typeface="Arial"/>
              </a:rPr>
              <a:t>Anna toiselle aikaa. Odota rauhassa elettä, katsetta, viestiä. Älä täytä hiljaisuutta.</a:t>
            </a:r>
          </a:p>
        </p:txBody>
      </p:sp>
      <p:sp>
        <p:nvSpPr>
          <p:cNvPr id="7" name="AutoShape 7"/>
          <p:cNvSpPr/>
          <p:nvPr/>
        </p:nvSpPr>
        <p:spPr>
          <a:xfrm>
            <a:off x="1383037" y="4844797"/>
            <a:ext cx="5429110" cy="0"/>
          </a:xfrm>
          <a:prstGeom prst="line">
            <a:avLst/>
          </a:prstGeom>
          <a:ln w="28575" cap="rnd">
            <a:solidFill>
              <a:srgbClr val="FF5757"/>
            </a:solidFill>
            <a:prstDash val="solid"/>
            <a:headEnd type="none" w="sm" len="sm"/>
            <a:tailEnd type="none" w="sm" len="sm"/>
          </a:ln>
        </p:spPr>
        <p:txBody>
          <a:bodyPr/>
          <a:lstStyle/>
          <a:p>
            <a:endParaRPr lang="fi-FI"/>
          </a:p>
        </p:txBody>
      </p:sp>
      <p:sp>
        <p:nvSpPr>
          <p:cNvPr id="8" name="AutoShape 8"/>
          <p:cNvSpPr/>
          <p:nvPr/>
        </p:nvSpPr>
        <p:spPr>
          <a:xfrm>
            <a:off x="1383012" y="5974509"/>
            <a:ext cx="5429135" cy="0"/>
          </a:xfrm>
          <a:prstGeom prst="line">
            <a:avLst/>
          </a:prstGeom>
          <a:ln w="28575" cap="rnd">
            <a:solidFill>
              <a:srgbClr val="FF5757"/>
            </a:solidFill>
            <a:prstDash val="solid"/>
            <a:headEnd type="none" w="sm" len="sm"/>
            <a:tailEnd type="none" w="sm" len="sm"/>
          </a:ln>
        </p:spPr>
        <p:txBody>
          <a:bodyPr/>
          <a:lstStyle/>
          <a:p>
            <a:endParaRPr lang="fi-FI"/>
          </a:p>
        </p:txBody>
      </p:sp>
      <p:sp>
        <p:nvSpPr>
          <p:cNvPr id="9" name="Freeform 9"/>
          <p:cNvSpPr/>
          <p:nvPr/>
        </p:nvSpPr>
        <p:spPr>
          <a:xfrm>
            <a:off x="701254" y="4503906"/>
            <a:ext cx="681784" cy="681784"/>
          </a:xfrm>
          <a:custGeom>
            <a:avLst/>
            <a:gdLst/>
            <a:ahLst/>
            <a:cxnLst/>
            <a:rect l="l" t="t" r="r" b="b"/>
            <a:pathLst>
              <a:path w="681379" h="681379">
                <a:moveTo>
                  <a:pt x="0" y="0"/>
                </a:moveTo>
                <a:lnTo>
                  <a:pt x="681378" y="0"/>
                </a:lnTo>
                <a:lnTo>
                  <a:pt x="681378" y="681379"/>
                </a:lnTo>
                <a:lnTo>
                  <a:pt x="0" y="68137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sp>
        <p:nvSpPr>
          <p:cNvPr id="10" name="Freeform 10"/>
          <p:cNvSpPr/>
          <p:nvPr/>
        </p:nvSpPr>
        <p:spPr>
          <a:xfrm>
            <a:off x="701254" y="5633631"/>
            <a:ext cx="681758" cy="681758"/>
          </a:xfrm>
          <a:custGeom>
            <a:avLst/>
            <a:gdLst/>
            <a:ahLst/>
            <a:cxnLst/>
            <a:rect l="l" t="t" r="r" b="b"/>
            <a:pathLst>
              <a:path w="681353" h="681353">
                <a:moveTo>
                  <a:pt x="0" y="0"/>
                </a:moveTo>
                <a:lnTo>
                  <a:pt x="681353" y="0"/>
                </a:lnTo>
                <a:lnTo>
                  <a:pt x="681353" y="681353"/>
                </a:lnTo>
                <a:lnTo>
                  <a:pt x="0" y="68135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sp>
        <p:nvSpPr>
          <p:cNvPr id="11" name="TextBox 11"/>
          <p:cNvSpPr txBox="1"/>
          <p:nvPr/>
        </p:nvSpPr>
        <p:spPr>
          <a:xfrm>
            <a:off x="1516511" y="6761854"/>
            <a:ext cx="1792335" cy="26783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241"/>
              </a:lnSpc>
            </a:pPr>
            <a:r>
              <a:rPr lang="en-US" sz="1601" b="1">
                <a:solidFill>
                  <a:srgbClr val="394B85"/>
                </a:solidFill>
                <a:latin typeface="Arial Bold"/>
                <a:ea typeface="Arial Bold"/>
                <a:cs typeface="Arial Bold"/>
                <a:sym typeface="Arial Bold"/>
              </a:rPr>
              <a:t>Vastaaminen</a:t>
            </a:r>
          </a:p>
        </p:txBody>
      </p:sp>
      <p:sp>
        <p:nvSpPr>
          <p:cNvPr id="12" name="TextBox 12"/>
          <p:cNvSpPr txBox="1"/>
          <p:nvPr/>
        </p:nvSpPr>
        <p:spPr>
          <a:xfrm>
            <a:off x="1516511" y="7145953"/>
            <a:ext cx="5361187" cy="19858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681"/>
              </a:lnSpc>
            </a:pPr>
            <a:r>
              <a:rPr lang="en-US" sz="1201">
                <a:solidFill>
                  <a:srgbClr val="000000"/>
                </a:solidFill>
                <a:latin typeface="Arial"/>
                <a:ea typeface="Arial"/>
                <a:cs typeface="Arial"/>
                <a:sym typeface="Arial"/>
              </a:rPr>
              <a:t>Kun hän viestii sinulle, vastaa hänelle. Tee selväksi, että huomasit viestin.</a:t>
            </a:r>
          </a:p>
        </p:txBody>
      </p:sp>
      <p:sp>
        <p:nvSpPr>
          <p:cNvPr id="13" name="Freeform 13"/>
          <p:cNvSpPr/>
          <p:nvPr/>
        </p:nvSpPr>
        <p:spPr>
          <a:xfrm>
            <a:off x="701254" y="6759784"/>
            <a:ext cx="681784" cy="681784"/>
          </a:xfrm>
          <a:custGeom>
            <a:avLst/>
            <a:gdLst/>
            <a:ahLst/>
            <a:cxnLst/>
            <a:rect l="l" t="t" r="r" b="b"/>
            <a:pathLst>
              <a:path w="681379" h="681379">
                <a:moveTo>
                  <a:pt x="0" y="0"/>
                </a:moveTo>
                <a:lnTo>
                  <a:pt x="681378" y="0"/>
                </a:lnTo>
                <a:lnTo>
                  <a:pt x="681378" y="681378"/>
                </a:lnTo>
                <a:lnTo>
                  <a:pt x="0" y="68137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sp>
        <p:nvSpPr>
          <p:cNvPr id="14" name="TextBox 14"/>
          <p:cNvSpPr txBox="1"/>
          <p:nvPr/>
        </p:nvSpPr>
        <p:spPr>
          <a:xfrm>
            <a:off x="1432451" y="7870453"/>
            <a:ext cx="2471944" cy="26783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241"/>
              </a:lnSpc>
            </a:pPr>
            <a:r>
              <a:rPr lang="en-US" sz="1601" b="1">
                <a:solidFill>
                  <a:srgbClr val="394B85"/>
                </a:solidFill>
                <a:latin typeface="Arial Bold"/>
                <a:ea typeface="Arial Bold"/>
                <a:cs typeface="Arial Bold"/>
                <a:sym typeface="Arial Bold"/>
              </a:rPr>
              <a:t>llmaisun mukauttaminen</a:t>
            </a:r>
          </a:p>
        </p:txBody>
      </p:sp>
      <p:sp>
        <p:nvSpPr>
          <p:cNvPr id="15" name="TextBox 15"/>
          <p:cNvSpPr txBox="1"/>
          <p:nvPr/>
        </p:nvSpPr>
        <p:spPr>
          <a:xfrm>
            <a:off x="1454152" y="8228997"/>
            <a:ext cx="4521019" cy="41658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681"/>
              </a:lnSpc>
            </a:pPr>
            <a:r>
              <a:rPr lang="en-US" sz="1201">
                <a:solidFill>
                  <a:srgbClr val="000000"/>
                </a:solidFill>
                <a:latin typeface="Arial"/>
                <a:ea typeface="Arial"/>
                <a:cs typeface="Arial"/>
                <a:sym typeface="Arial"/>
              </a:rPr>
              <a:t>Viesti hänelle sopivalla tavalla, oli se sitten sanat, viittomat, kuvat, ilme, liike tai hengityksen mukailu.</a:t>
            </a:r>
          </a:p>
        </p:txBody>
      </p:sp>
      <p:sp>
        <p:nvSpPr>
          <p:cNvPr id="16" name="AutoShape 16"/>
          <p:cNvSpPr/>
          <p:nvPr/>
        </p:nvSpPr>
        <p:spPr>
          <a:xfrm>
            <a:off x="1383037" y="8182745"/>
            <a:ext cx="5429110" cy="0"/>
          </a:xfrm>
          <a:prstGeom prst="line">
            <a:avLst/>
          </a:prstGeom>
          <a:ln w="28575" cap="rnd">
            <a:solidFill>
              <a:srgbClr val="FF5757"/>
            </a:solidFill>
            <a:prstDash val="solid"/>
            <a:headEnd type="none" w="sm" len="sm"/>
            <a:tailEnd type="none" w="sm" len="sm"/>
          </a:ln>
        </p:spPr>
        <p:txBody>
          <a:bodyPr/>
          <a:lstStyle/>
          <a:p>
            <a:endParaRPr lang="fi-FI"/>
          </a:p>
        </p:txBody>
      </p:sp>
      <p:sp>
        <p:nvSpPr>
          <p:cNvPr id="17" name="Freeform 17"/>
          <p:cNvSpPr/>
          <p:nvPr/>
        </p:nvSpPr>
        <p:spPr>
          <a:xfrm>
            <a:off x="701254" y="7841854"/>
            <a:ext cx="681784" cy="681784"/>
          </a:xfrm>
          <a:custGeom>
            <a:avLst/>
            <a:gdLst/>
            <a:ahLst/>
            <a:cxnLst/>
            <a:rect l="l" t="t" r="r" b="b"/>
            <a:pathLst>
              <a:path w="681379" h="681379">
                <a:moveTo>
                  <a:pt x="0" y="0"/>
                </a:moveTo>
                <a:lnTo>
                  <a:pt x="681378" y="0"/>
                </a:lnTo>
                <a:lnTo>
                  <a:pt x="681378" y="681379"/>
                </a:lnTo>
                <a:lnTo>
                  <a:pt x="0" y="68137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sp>
        <p:nvSpPr>
          <p:cNvPr id="18" name="TextBox 18"/>
          <p:cNvSpPr txBox="1"/>
          <p:nvPr/>
        </p:nvSpPr>
        <p:spPr>
          <a:xfrm>
            <a:off x="1432451" y="8883662"/>
            <a:ext cx="2471944" cy="25987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241"/>
              </a:lnSpc>
            </a:pPr>
            <a:r>
              <a:rPr lang="en-US" sz="1601" b="1">
                <a:solidFill>
                  <a:srgbClr val="394B85"/>
                </a:solidFill>
                <a:latin typeface="Inter Bold"/>
                <a:ea typeface="Inter Bold"/>
                <a:cs typeface="Inter Bold"/>
                <a:sym typeface="Inter Bold"/>
              </a:rPr>
              <a:t>Tarkistaminen</a:t>
            </a:r>
          </a:p>
        </p:txBody>
      </p:sp>
      <p:sp>
        <p:nvSpPr>
          <p:cNvPr id="19" name="TextBox 19"/>
          <p:cNvSpPr txBox="1"/>
          <p:nvPr/>
        </p:nvSpPr>
        <p:spPr>
          <a:xfrm>
            <a:off x="1454152" y="9241566"/>
            <a:ext cx="4331788" cy="417442"/>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681"/>
              </a:lnSpc>
            </a:pPr>
            <a:r>
              <a:rPr lang="en-US" sz="1201">
                <a:solidFill>
                  <a:srgbClr val="000000"/>
                </a:solidFill>
                <a:latin typeface="Inter"/>
                <a:ea typeface="Inter"/>
                <a:cs typeface="Inter"/>
                <a:sym typeface="Inter"/>
              </a:rPr>
              <a:t>Varmista, että ymmärsit oikein, tai haluaako toinen jatkaa vai lopettaa.</a:t>
            </a:r>
          </a:p>
        </p:txBody>
      </p:sp>
      <p:sp>
        <p:nvSpPr>
          <p:cNvPr id="20" name="AutoShape 20"/>
          <p:cNvSpPr/>
          <p:nvPr/>
        </p:nvSpPr>
        <p:spPr>
          <a:xfrm>
            <a:off x="1383037" y="9185026"/>
            <a:ext cx="5429110" cy="0"/>
          </a:xfrm>
          <a:prstGeom prst="line">
            <a:avLst/>
          </a:prstGeom>
          <a:ln w="28575" cap="rnd">
            <a:solidFill>
              <a:srgbClr val="FF5757"/>
            </a:solidFill>
            <a:prstDash val="solid"/>
            <a:headEnd type="none" w="sm" len="sm"/>
            <a:tailEnd type="none" w="sm" len="sm"/>
          </a:ln>
        </p:spPr>
        <p:txBody>
          <a:bodyPr/>
          <a:lstStyle/>
          <a:p>
            <a:endParaRPr lang="fi-FI"/>
          </a:p>
        </p:txBody>
      </p:sp>
      <p:sp>
        <p:nvSpPr>
          <p:cNvPr id="21" name="Freeform 21"/>
          <p:cNvSpPr/>
          <p:nvPr/>
        </p:nvSpPr>
        <p:spPr>
          <a:xfrm>
            <a:off x="701254" y="8844135"/>
            <a:ext cx="681784" cy="681784"/>
          </a:xfrm>
          <a:custGeom>
            <a:avLst/>
            <a:gdLst/>
            <a:ahLst/>
            <a:cxnLst/>
            <a:rect l="l" t="t" r="r" b="b"/>
            <a:pathLst>
              <a:path w="681379" h="681379">
                <a:moveTo>
                  <a:pt x="0" y="0"/>
                </a:moveTo>
                <a:lnTo>
                  <a:pt x="681378" y="0"/>
                </a:lnTo>
                <a:lnTo>
                  <a:pt x="681378" y="681378"/>
                </a:lnTo>
                <a:lnTo>
                  <a:pt x="0" y="68137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sp>
        <p:nvSpPr>
          <p:cNvPr id="22" name="TextBox 22"/>
          <p:cNvSpPr txBox="1"/>
          <p:nvPr/>
        </p:nvSpPr>
        <p:spPr>
          <a:xfrm>
            <a:off x="950264" y="4572725"/>
            <a:ext cx="183763" cy="42216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3641"/>
              </a:lnSpc>
              <a:spcBef>
                <a:spcPct val="0"/>
              </a:spcBef>
            </a:pPr>
            <a:r>
              <a:rPr lang="en-US" sz="2601">
                <a:solidFill>
                  <a:srgbClr val="394B85"/>
                </a:solidFill>
                <a:latin typeface="Arial"/>
                <a:ea typeface="Arial"/>
                <a:cs typeface="Arial"/>
                <a:sym typeface="Arial"/>
              </a:rPr>
              <a:t>L</a:t>
            </a:r>
          </a:p>
        </p:txBody>
      </p:sp>
      <p:sp>
        <p:nvSpPr>
          <p:cNvPr id="23" name="TextBox 23"/>
          <p:cNvSpPr txBox="1"/>
          <p:nvPr/>
        </p:nvSpPr>
        <p:spPr>
          <a:xfrm>
            <a:off x="913630" y="5698675"/>
            <a:ext cx="257030" cy="42216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3641"/>
              </a:lnSpc>
              <a:spcBef>
                <a:spcPct val="0"/>
              </a:spcBef>
            </a:pPr>
            <a:r>
              <a:rPr lang="en-US" sz="2601">
                <a:solidFill>
                  <a:srgbClr val="394B85"/>
                </a:solidFill>
                <a:latin typeface="Arial"/>
                <a:ea typeface="Arial"/>
                <a:cs typeface="Arial"/>
                <a:sym typeface="Arial"/>
              </a:rPr>
              <a:t>O</a:t>
            </a:r>
          </a:p>
        </p:txBody>
      </p:sp>
      <p:sp>
        <p:nvSpPr>
          <p:cNvPr id="24" name="TextBox 24"/>
          <p:cNvSpPr txBox="1"/>
          <p:nvPr/>
        </p:nvSpPr>
        <p:spPr>
          <a:xfrm>
            <a:off x="931934" y="6861629"/>
            <a:ext cx="220397" cy="42216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3641"/>
              </a:lnSpc>
              <a:spcBef>
                <a:spcPct val="0"/>
              </a:spcBef>
            </a:pPr>
            <a:r>
              <a:rPr lang="en-US" sz="2601">
                <a:solidFill>
                  <a:srgbClr val="394B85"/>
                </a:solidFill>
                <a:latin typeface="Arial"/>
                <a:ea typeface="Arial"/>
                <a:cs typeface="Arial"/>
                <a:sym typeface="Arial"/>
              </a:rPr>
              <a:t>V</a:t>
            </a:r>
          </a:p>
        </p:txBody>
      </p:sp>
      <p:sp>
        <p:nvSpPr>
          <p:cNvPr id="25" name="TextBox 25"/>
          <p:cNvSpPr txBox="1"/>
          <p:nvPr/>
        </p:nvSpPr>
        <p:spPr>
          <a:xfrm>
            <a:off x="996192" y="7943699"/>
            <a:ext cx="91882" cy="42216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3641"/>
              </a:lnSpc>
              <a:spcBef>
                <a:spcPct val="0"/>
              </a:spcBef>
            </a:pPr>
            <a:r>
              <a:rPr lang="en-US" sz="2601">
                <a:solidFill>
                  <a:srgbClr val="394B85"/>
                </a:solidFill>
                <a:latin typeface="Arial"/>
                <a:ea typeface="Arial"/>
                <a:cs typeface="Arial"/>
                <a:sym typeface="Arial"/>
              </a:rPr>
              <a:t>I</a:t>
            </a:r>
          </a:p>
        </p:txBody>
      </p:sp>
      <p:sp>
        <p:nvSpPr>
          <p:cNvPr id="26" name="TextBox 26"/>
          <p:cNvSpPr txBox="1"/>
          <p:nvPr/>
        </p:nvSpPr>
        <p:spPr>
          <a:xfrm>
            <a:off x="932097" y="8934810"/>
            <a:ext cx="201931" cy="42216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3641"/>
              </a:lnSpc>
              <a:spcBef>
                <a:spcPct val="0"/>
              </a:spcBef>
            </a:pPr>
            <a:r>
              <a:rPr lang="en-US" sz="2601">
                <a:solidFill>
                  <a:srgbClr val="394B85"/>
                </a:solidFill>
                <a:latin typeface="Arial"/>
                <a:ea typeface="Arial"/>
                <a:cs typeface="Arial"/>
                <a:sym typeface="Arial"/>
              </a:rPr>
              <a:t>T</a:t>
            </a:r>
          </a:p>
        </p:txBody>
      </p:sp>
      <p:grpSp>
        <p:nvGrpSpPr>
          <p:cNvPr id="27" name="Group 27"/>
          <p:cNvGrpSpPr/>
          <p:nvPr/>
        </p:nvGrpSpPr>
        <p:grpSpPr>
          <a:xfrm>
            <a:off x="523625" y="860637"/>
            <a:ext cx="6573311" cy="2865568"/>
            <a:chOff x="0" y="0"/>
            <a:chExt cx="2354328" cy="1026345"/>
          </a:xfrm>
        </p:grpSpPr>
        <p:sp>
          <p:nvSpPr>
            <p:cNvPr id="28" name="Freeform 28"/>
            <p:cNvSpPr/>
            <p:nvPr/>
          </p:nvSpPr>
          <p:spPr>
            <a:xfrm>
              <a:off x="0" y="0"/>
              <a:ext cx="2354328" cy="1026345"/>
            </a:xfrm>
            <a:custGeom>
              <a:avLst/>
              <a:gdLst/>
              <a:ahLst/>
              <a:cxnLst/>
              <a:rect l="l" t="t" r="r" b="b"/>
              <a:pathLst>
                <a:path w="2354328" h="1026345">
                  <a:moveTo>
                    <a:pt x="0" y="0"/>
                  </a:moveTo>
                  <a:lnTo>
                    <a:pt x="2354328" y="0"/>
                  </a:lnTo>
                  <a:lnTo>
                    <a:pt x="2354328" y="1026345"/>
                  </a:lnTo>
                  <a:lnTo>
                    <a:pt x="0" y="1026345"/>
                  </a:lnTo>
                  <a:close/>
                </a:path>
              </a:pathLst>
            </a:custGeom>
            <a:solidFill>
              <a:srgbClr val="739DD2">
                <a:alpha val="19608"/>
              </a:srgbClr>
            </a:solidFill>
          </p:spPr>
          <p:txBody>
            <a:bodyPr/>
            <a:lstStyle/>
            <a:p>
              <a:endParaRPr lang="fi-FI"/>
            </a:p>
          </p:txBody>
        </p:sp>
        <p:sp>
          <p:nvSpPr>
            <p:cNvPr id="29" name="TextBox 29"/>
            <p:cNvSpPr txBox="1"/>
            <p:nvPr/>
          </p:nvSpPr>
          <p:spPr>
            <a:xfrm>
              <a:off x="0" y="-19050"/>
              <a:ext cx="2354328" cy="1045395"/>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67"/>
                </a:lnSpc>
              </a:pPr>
              <a:endParaRPr sz="1803"/>
            </a:p>
          </p:txBody>
        </p:sp>
      </p:grpSp>
      <p:sp>
        <p:nvSpPr>
          <p:cNvPr id="30" name="TextBox 30"/>
          <p:cNvSpPr txBox="1"/>
          <p:nvPr/>
        </p:nvSpPr>
        <p:spPr>
          <a:xfrm>
            <a:off x="724112" y="925126"/>
            <a:ext cx="6172337" cy="268671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42"/>
              </a:lnSpc>
            </a:pPr>
            <a:r>
              <a:rPr lang="en-US" sz="1101" err="1">
                <a:solidFill>
                  <a:srgbClr val="000000"/>
                </a:solidFill>
                <a:latin typeface="Arial"/>
                <a:ea typeface="Arial"/>
                <a:cs typeface="Arial"/>
                <a:sym typeface="Arial"/>
              </a:rPr>
              <a:t>Jokainen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asiakaskohtaaminen</a:t>
            </a:r>
            <a:r>
              <a:rPr lang="en-US" sz="1101">
                <a:solidFill>
                  <a:srgbClr val="000000"/>
                </a:solidFill>
                <a:latin typeface="Arial"/>
                <a:ea typeface="Arial"/>
                <a:cs typeface="Arial"/>
                <a:sym typeface="Arial"/>
              </a:rPr>
              <a:t> on </a:t>
            </a:r>
            <a:r>
              <a:rPr lang="en-US" sz="1101" err="1">
                <a:solidFill>
                  <a:srgbClr val="000000"/>
                </a:solidFill>
                <a:latin typeface="Arial"/>
                <a:ea typeface="Arial"/>
                <a:cs typeface="Arial"/>
                <a:sym typeface="Arial"/>
              </a:rPr>
              <a:t>ainutlaatuinen</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erilainen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Osallisuuden</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itsemääräämisoikeuden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toteutumiseksi</a:t>
            </a:r>
            <a:r>
              <a:rPr lang="en-US" sz="1101">
                <a:solidFill>
                  <a:srgbClr val="000000"/>
                </a:solidFill>
                <a:latin typeface="Arial"/>
                <a:ea typeface="Arial"/>
                <a:cs typeface="Arial"/>
                <a:sym typeface="Arial"/>
              </a:rPr>
              <a:t> on </a:t>
            </a:r>
            <a:r>
              <a:rPr lang="en-US" sz="1101" err="1">
                <a:solidFill>
                  <a:srgbClr val="000000"/>
                </a:solidFill>
                <a:latin typeface="Arial"/>
                <a:ea typeface="Arial"/>
                <a:cs typeface="Arial"/>
                <a:sym typeface="Arial"/>
              </a:rPr>
              <a:t>tärkeää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että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ihminen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tulee</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palveluissa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kuulluksi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hyväksytyksi</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ymmärretyksi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juuri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sellaisena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kuin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hän</a:t>
            </a:r>
            <a:r>
              <a:rPr lang="en-US" sz="1101">
                <a:solidFill>
                  <a:srgbClr val="000000"/>
                </a:solidFill>
                <a:latin typeface="Arial"/>
                <a:ea typeface="Arial"/>
                <a:cs typeface="Arial"/>
                <a:sym typeface="Arial"/>
              </a:rPr>
              <a:t> on. </a:t>
            </a:r>
            <a:r>
              <a:rPr lang="en-US" sz="1101" err="1">
                <a:solidFill>
                  <a:srgbClr val="000000"/>
                </a:solidFill>
                <a:latin typeface="Arial"/>
                <a:ea typeface="Arial"/>
                <a:cs typeface="Arial"/>
                <a:sym typeface="Arial"/>
              </a:rPr>
              <a:t>Itsemääräämisoikeuden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käyttämiseen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kuuluu</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sekä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oman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tahdon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ilmaiseminen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että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toteuttaminen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tarvittaessa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tuetusti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Ihminen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voi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tuottaa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tietoa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omasta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elämästään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ajatuksistaan</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tunteistaan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monella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tavalla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esimerkiksi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puheella</a:t>
            </a:r>
            <a:r>
              <a:rPr lang="en-US" sz="1101">
                <a:solidFill>
                  <a:srgbClr val="000000"/>
                </a:solidFill>
                <a:latin typeface="Arial"/>
                <a:ea typeface="Arial"/>
                <a:cs typeface="Arial"/>
                <a:sym typeface="Arial"/>
              </a:rPr>
              <a:t> tai </a:t>
            </a:r>
            <a:r>
              <a:rPr lang="en-US" sz="1101" err="1">
                <a:solidFill>
                  <a:srgbClr val="000000"/>
                </a:solidFill>
                <a:latin typeface="Arial"/>
                <a:ea typeface="Arial"/>
                <a:cs typeface="Arial"/>
                <a:sym typeface="Arial"/>
              </a:rPr>
              <a:t>kuvilla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mutta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myös</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eleillä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ilmeillä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sekä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käytöksellään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Lisäksi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vuorovaikutuksen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tukemiseen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voidaan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käyttää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erilaisia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menetelmiä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kuten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tukiviittomat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kuvat</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kosketus</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tulkkipalveluita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sekä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apuvälineitä</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laitteita</a:t>
            </a:r>
            <a:r>
              <a:rPr lang="en-US" sz="1101">
                <a:solidFill>
                  <a:srgbClr val="000000"/>
                </a:solidFill>
                <a:latin typeface="Arial"/>
                <a:ea typeface="Arial"/>
                <a:cs typeface="Arial"/>
                <a:sym typeface="Arial"/>
              </a:rPr>
              <a:t>. </a:t>
            </a:r>
          </a:p>
          <a:p>
            <a:pPr algn="l">
              <a:lnSpc>
                <a:spcPts val="1542"/>
              </a:lnSpc>
            </a:pPr>
            <a:endParaRPr lang="en-US" sz="1101">
              <a:solidFill>
                <a:srgbClr val="000000"/>
              </a:solidFill>
              <a:latin typeface="Arial"/>
              <a:ea typeface="Arial"/>
              <a:cs typeface="Arial"/>
              <a:sym typeface="Arial"/>
            </a:endParaRPr>
          </a:p>
          <a:p>
            <a:pPr algn="l">
              <a:lnSpc>
                <a:spcPts val="1542"/>
              </a:lnSpc>
              <a:spcBef>
                <a:spcPct val="0"/>
              </a:spcBef>
            </a:pPr>
            <a:r>
              <a:rPr lang="en-US" sz="1101" b="1" err="1">
                <a:solidFill>
                  <a:srgbClr val="000000"/>
                </a:solidFill>
                <a:latin typeface="Arial Bold"/>
                <a:ea typeface="Arial Bold"/>
                <a:cs typeface="Arial Bold"/>
                <a:sym typeface="Arial Bold"/>
              </a:rPr>
              <a:t>Erityistä</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huomiota</a:t>
            </a:r>
            <a:r>
              <a:rPr lang="en-US" sz="1101" b="1">
                <a:solidFill>
                  <a:srgbClr val="000000"/>
                </a:solidFill>
                <a:latin typeface="Arial Bold"/>
                <a:ea typeface="Arial Bold"/>
                <a:cs typeface="Arial Bold"/>
                <a:sym typeface="Arial Bold"/>
              </a:rPr>
              <a:t> on </a:t>
            </a:r>
            <a:r>
              <a:rPr lang="en-US" sz="1101" b="1" err="1">
                <a:solidFill>
                  <a:srgbClr val="000000"/>
                </a:solidFill>
                <a:latin typeface="Arial Bold"/>
                <a:ea typeface="Arial Bold"/>
                <a:cs typeface="Arial Bold"/>
                <a:sym typeface="Arial Bold"/>
              </a:rPr>
              <a:t>kiinnitettävä</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lasten</a:t>
            </a:r>
            <a:r>
              <a:rPr lang="en-US" sz="1101" b="1">
                <a:solidFill>
                  <a:srgbClr val="000000"/>
                </a:solidFill>
                <a:latin typeface="Arial Bold"/>
                <a:ea typeface="Arial Bold"/>
                <a:cs typeface="Arial Bold"/>
                <a:sym typeface="Arial Bold"/>
              </a:rPr>
              <a:t> ja </a:t>
            </a:r>
            <a:r>
              <a:rPr lang="en-US" sz="1101" b="1" err="1">
                <a:solidFill>
                  <a:srgbClr val="000000"/>
                </a:solidFill>
                <a:latin typeface="Arial Bold"/>
                <a:ea typeface="Arial Bold"/>
                <a:cs typeface="Arial Bold"/>
                <a:sym typeface="Arial Bold"/>
              </a:rPr>
              <a:t>nuorten</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vanhusten</a:t>
            </a:r>
            <a:r>
              <a:rPr lang="en-US" sz="1101" b="1">
                <a:solidFill>
                  <a:srgbClr val="000000"/>
                </a:solidFill>
                <a:latin typeface="Arial Bold"/>
                <a:ea typeface="Arial Bold"/>
                <a:cs typeface="Arial Bold"/>
                <a:sym typeface="Arial Bold"/>
              </a:rPr>
              <a:t> ja </a:t>
            </a:r>
            <a:r>
              <a:rPr lang="en-US" sz="1101" b="1" err="1">
                <a:solidFill>
                  <a:srgbClr val="000000"/>
                </a:solidFill>
                <a:latin typeface="Arial Bold"/>
                <a:ea typeface="Arial Bold"/>
                <a:cs typeface="Arial Bold"/>
                <a:sym typeface="Arial Bold"/>
              </a:rPr>
              <a:t>vammaisten</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sekä</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erityistä</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tukea</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tarvitsevien</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henkilöiden</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itsemääräämisoikeuden</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kunnioittamiseen</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toimivassa</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vuorovaikutuksessa</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Kaikkeen</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vuorovaikutukseen</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sopii</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tämä</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Kehitysvammaliiton</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Tikoteekin</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muistisääntö</a:t>
            </a:r>
            <a:r>
              <a:rPr lang="en-US" sz="1101" b="1">
                <a:solidFill>
                  <a:srgbClr val="000000"/>
                </a:solidFill>
                <a:latin typeface="Arial Bold"/>
                <a:ea typeface="Arial Bold"/>
                <a:cs typeface="Arial Bold"/>
                <a:sym typeface="Arial Bold"/>
              </a:rPr>
              <a:t>:</a:t>
            </a:r>
          </a:p>
          <a:p>
            <a:pPr algn="l">
              <a:lnSpc>
                <a:spcPts val="1542"/>
              </a:lnSpc>
              <a:spcBef>
                <a:spcPct val="0"/>
              </a:spcBef>
            </a:pPr>
            <a:r>
              <a:rPr lang="en-US" sz="1101" b="1">
                <a:solidFill>
                  <a:srgbClr val="394B85"/>
                </a:solidFill>
                <a:latin typeface="Arial Bold"/>
                <a:ea typeface="Arial Bold"/>
                <a:cs typeface="Arial Bold"/>
                <a:sym typeface="Arial Bold"/>
                <a:hlinkClick r:id="rId4"/>
              </a:rPr>
              <a:t>https://www.kehitysvammaliitto.fi/tikoteekki/toimintamallit/lovit/</a:t>
            </a:r>
            <a:endParaRPr lang="en-US" sz="1101" b="1">
              <a:solidFill>
                <a:srgbClr val="394B85"/>
              </a:solidFill>
              <a:latin typeface="Arial Bold"/>
              <a:ea typeface="Arial Bold"/>
              <a:cs typeface="Arial Bold"/>
              <a:sym typeface="Arial Bold"/>
            </a:endParaRPr>
          </a:p>
        </p:txBody>
      </p:sp>
      <p:sp>
        <p:nvSpPr>
          <p:cNvPr id="31" name="TextBox 31"/>
          <p:cNvSpPr txBox="1"/>
          <p:nvPr/>
        </p:nvSpPr>
        <p:spPr>
          <a:xfrm>
            <a:off x="1933039" y="3964789"/>
            <a:ext cx="3942713" cy="26783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241"/>
              </a:lnSpc>
              <a:spcBef>
                <a:spcPct val="0"/>
              </a:spcBef>
            </a:pPr>
            <a:r>
              <a:rPr lang="en-US" sz="1601" b="1">
                <a:solidFill>
                  <a:srgbClr val="000000"/>
                </a:solidFill>
                <a:latin typeface="Arial Bold"/>
                <a:ea typeface="Arial Bold"/>
                <a:cs typeface="Arial Bold"/>
                <a:sym typeface="Arial Bold"/>
              </a:rPr>
              <a:t>toimivan vuorovaikutuksen muistisääntö</a:t>
            </a:r>
          </a:p>
        </p:txBody>
      </p:sp>
      <p:grpSp>
        <p:nvGrpSpPr>
          <p:cNvPr id="32" name="Group 32"/>
          <p:cNvGrpSpPr/>
          <p:nvPr/>
        </p:nvGrpSpPr>
        <p:grpSpPr>
          <a:xfrm>
            <a:off x="2457913" y="9865317"/>
            <a:ext cx="2679242" cy="579483"/>
            <a:chOff x="29800" y="2879"/>
            <a:chExt cx="3570200" cy="772186"/>
          </a:xfrm>
        </p:grpSpPr>
        <p:grpSp>
          <p:nvGrpSpPr>
            <p:cNvPr id="33" name="Group 33"/>
            <p:cNvGrpSpPr>
              <a:grpSpLocks noChangeAspect="1"/>
            </p:cNvGrpSpPr>
            <p:nvPr/>
          </p:nvGrpSpPr>
          <p:grpSpPr>
            <a:xfrm>
              <a:off x="29800" y="29799"/>
              <a:ext cx="717628" cy="718344"/>
              <a:chOff x="63500" y="63500"/>
              <a:chExt cx="1529207" cy="1530731"/>
            </a:xfrm>
          </p:grpSpPr>
          <p:sp>
            <p:nvSpPr>
              <p:cNvPr id="34" name="Freeform 34"/>
              <p:cNvSpPr/>
              <p:nvPr/>
            </p:nvSpPr>
            <p:spPr>
              <a:xfrm>
                <a:off x="494792" y="494665"/>
                <a:ext cx="1097915" cy="1099566"/>
              </a:xfrm>
              <a:custGeom>
                <a:avLst/>
                <a:gdLst/>
                <a:ahLst/>
                <a:cxnLst/>
                <a:rect l="l" t="t" r="r" b="b"/>
                <a:pathLst>
                  <a:path w="1097915"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endParaRPr lang="fi-FI"/>
              </a:p>
            </p:txBody>
          </p:sp>
          <p:sp>
            <p:nvSpPr>
              <p:cNvPr id="35" name="Freeform 35"/>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endParaRPr lang="fi-FI"/>
              </a:p>
            </p:txBody>
          </p:sp>
        </p:grpSp>
        <p:sp>
          <p:nvSpPr>
            <p:cNvPr id="36" name="Freeform 36"/>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fi-FI"/>
            </a:p>
          </p:txBody>
        </p:sp>
      </p:grpSp>
      <p:sp>
        <p:nvSpPr>
          <p:cNvPr id="37" name="TextBox 37"/>
          <p:cNvSpPr txBox="1"/>
          <p:nvPr/>
        </p:nvSpPr>
        <p:spPr>
          <a:xfrm>
            <a:off x="2063697" y="336129"/>
            <a:ext cx="3445310" cy="294953"/>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just">
              <a:lnSpc>
                <a:spcPts val="2311"/>
              </a:lnSpc>
            </a:pPr>
            <a:r>
              <a:rPr lang="en-US" sz="2101" err="1">
                <a:solidFill>
                  <a:srgbClr val="394B85"/>
                </a:solidFill>
                <a:latin typeface="Arial"/>
                <a:ea typeface="Arial"/>
                <a:cs typeface="Arial"/>
                <a:sym typeface="Arial"/>
              </a:rPr>
              <a:t>Vuorovaikutuksen</a:t>
            </a:r>
            <a:r>
              <a:rPr lang="en-US" sz="2101">
                <a:solidFill>
                  <a:srgbClr val="394B85"/>
                </a:solidFill>
                <a:latin typeface="Arial"/>
                <a:ea typeface="Arial"/>
                <a:cs typeface="Arial"/>
                <a:sym typeface="Arial"/>
              </a:rPr>
              <a:t> </a:t>
            </a:r>
            <a:r>
              <a:rPr lang="en-US" sz="2101" err="1">
                <a:solidFill>
                  <a:srgbClr val="394B85"/>
                </a:solidFill>
                <a:latin typeface="Arial"/>
                <a:ea typeface="Arial"/>
                <a:cs typeface="Arial"/>
                <a:sym typeface="Arial"/>
              </a:rPr>
              <a:t>tukeminen</a:t>
            </a:r>
            <a:endParaRPr lang="en-US" sz="2101">
              <a:solidFill>
                <a:srgbClr val="394B85"/>
              </a:solidFill>
              <a:latin typeface="Arial"/>
              <a:ea typeface="Arial"/>
              <a:cs typeface="Arial"/>
              <a:sym typeface="Arial"/>
            </a:endParaRPr>
          </a:p>
        </p:txBody>
      </p:sp>
      <p:sp>
        <p:nvSpPr>
          <p:cNvPr id="38" name="AutoShape 38"/>
          <p:cNvSpPr/>
          <p:nvPr/>
        </p:nvSpPr>
        <p:spPr>
          <a:xfrm>
            <a:off x="1383012" y="7100675"/>
            <a:ext cx="5429135" cy="0"/>
          </a:xfrm>
          <a:prstGeom prst="line">
            <a:avLst/>
          </a:prstGeom>
          <a:ln w="28575" cap="rnd">
            <a:solidFill>
              <a:srgbClr val="FF5757"/>
            </a:solidFill>
            <a:prstDash val="solid"/>
            <a:headEnd type="none" w="sm" len="sm"/>
            <a:tailEnd type="none" w="sm" len="sm"/>
          </a:ln>
        </p:spPr>
        <p:txBody>
          <a:bodyPr/>
          <a:lstStyle/>
          <a:p>
            <a:endParaRPr lang="fi-FI"/>
          </a:p>
        </p:txBody>
      </p:sp>
    </p:spTree>
    <p:extLst>
      <p:ext uri="{BB962C8B-B14F-4D97-AF65-F5344CB8AC3E}">
        <p14:creationId xmlns:p14="http://schemas.microsoft.com/office/powerpoint/2010/main" val="3364673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525850" y="7797488"/>
            <a:ext cx="1446325" cy="297532"/>
          </a:xfrm>
          <a:custGeom>
            <a:avLst/>
            <a:gdLst/>
            <a:ahLst/>
            <a:cxnLst/>
            <a:rect l="l" t="t" r="r" b="b"/>
            <a:pathLst>
              <a:path w="1445467" h="297355">
                <a:moveTo>
                  <a:pt x="0" y="0"/>
                </a:moveTo>
                <a:lnTo>
                  <a:pt x="1445468" y="0"/>
                </a:lnTo>
                <a:lnTo>
                  <a:pt x="1445468" y="297355"/>
                </a:lnTo>
                <a:lnTo>
                  <a:pt x="0" y="297355"/>
                </a:lnTo>
                <a:lnTo>
                  <a:pt x="0" y="0"/>
                </a:lnTo>
                <a:close/>
              </a:path>
            </a:pathLst>
          </a:custGeom>
          <a:blipFill>
            <a:blip r:embed="rId2"/>
            <a:stretch>
              <a:fillRect l="-12" r="-12"/>
            </a:stretch>
          </a:blipFill>
        </p:spPr>
        <p:txBody>
          <a:bodyPr/>
          <a:lstStyle/>
          <a:p>
            <a:pPr algn="l" defTabSz="914949" rtl="0"/>
            <a:endParaRPr lang="fi-FI" sz="1801" kern="1200">
              <a:solidFill>
                <a:prstClr val="black"/>
              </a:solidFill>
              <a:latin typeface="Calibri"/>
              <a:ea typeface="+mn-ea"/>
              <a:cs typeface="+mn-cs"/>
            </a:endParaRPr>
          </a:p>
        </p:txBody>
      </p:sp>
      <p:grpSp>
        <p:nvGrpSpPr>
          <p:cNvPr id="3" name="Group 3"/>
          <p:cNvGrpSpPr/>
          <p:nvPr/>
        </p:nvGrpSpPr>
        <p:grpSpPr>
          <a:xfrm>
            <a:off x="6687388" y="1749862"/>
            <a:ext cx="896404" cy="8700549"/>
            <a:chOff x="0" y="0"/>
            <a:chExt cx="2002367" cy="19435075"/>
          </a:xfrm>
        </p:grpSpPr>
        <p:sp>
          <p:nvSpPr>
            <p:cNvPr id="4" name="Freeform 4"/>
            <p:cNvSpPr/>
            <p:nvPr/>
          </p:nvSpPr>
          <p:spPr>
            <a:xfrm>
              <a:off x="0" y="0"/>
              <a:ext cx="2001901" cy="19434674"/>
            </a:xfrm>
            <a:custGeom>
              <a:avLst/>
              <a:gdLst/>
              <a:ahLst/>
              <a:cxnLst/>
              <a:rect l="l" t="t" r="r" b="b"/>
              <a:pathLst>
                <a:path w="2001901" h="19434674">
                  <a:moveTo>
                    <a:pt x="2001901" y="0"/>
                  </a:moveTo>
                  <a:lnTo>
                    <a:pt x="0" y="0"/>
                  </a:lnTo>
                  <a:lnTo>
                    <a:pt x="0" y="19434674"/>
                  </a:lnTo>
                  <a:lnTo>
                    <a:pt x="2001901" y="19434674"/>
                  </a:lnTo>
                  <a:lnTo>
                    <a:pt x="2001901" y="0"/>
                  </a:lnTo>
                  <a:close/>
                </a:path>
              </a:pathLst>
            </a:custGeom>
            <a:solidFill>
              <a:srgbClr val="5BBD72">
                <a:alpha val="60000"/>
              </a:srgbClr>
            </a:solidFill>
          </p:spPr>
          <p:txBody>
            <a:bodyPr/>
            <a:lstStyle/>
            <a:p>
              <a:pPr algn="l" defTabSz="914949" rtl="0"/>
              <a:endParaRPr lang="fi-FI" sz="1801" kern="1200">
                <a:solidFill>
                  <a:prstClr val="black"/>
                </a:solidFill>
                <a:latin typeface="Calibri"/>
                <a:ea typeface="+mn-ea"/>
                <a:cs typeface="+mn-cs"/>
              </a:endParaRPr>
            </a:p>
          </p:txBody>
        </p:sp>
      </p:grpSp>
      <p:sp>
        <p:nvSpPr>
          <p:cNvPr id="5" name="Freeform 5"/>
          <p:cNvSpPr/>
          <p:nvPr/>
        </p:nvSpPr>
        <p:spPr>
          <a:xfrm>
            <a:off x="7022648" y="1752568"/>
            <a:ext cx="519347" cy="795796"/>
          </a:xfrm>
          <a:custGeom>
            <a:avLst/>
            <a:gdLst/>
            <a:ahLst/>
            <a:cxnLst/>
            <a:rect l="l" t="t" r="r" b="b"/>
            <a:pathLst>
              <a:path w="519039" h="795324">
                <a:moveTo>
                  <a:pt x="0" y="0"/>
                </a:moveTo>
                <a:lnTo>
                  <a:pt x="519039" y="0"/>
                </a:lnTo>
                <a:lnTo>
                  <a:pt x="519039" y="795323"/>
                </a:lnTo>
                <a:lnTo>
                  <a:pt x="0" y="795323"/>
                </a:lnTo>
                <a:lnTo>
                  <a:pt x="0" y="0"/>
                </a:lnTo>
                <a:close/>
              </a:path>
            </a:pathLst>
          </a:custGeom>
          <a:blipFill>
            <a:blip r:embed="rId3">
              <a:extLst>
                <a:ext uri="{96DAC541-7B7A-43D3-8B79-37D633B846F1}">
                  <asvg:svgBlip xmlns:asvg="http://schemas.microsoft.com/office/drawing/2016/SVG/main" r:embed="rId4"/>
                </a:ext>
              </a:extLst>
            </a:blip>
            <a:stretch>
              <a:fillRect t="-190912"/>
            </a:stretch>
          </a:blipFill>
        </p:spPr>
        <p:txBody>
          <a:bodyPr/>
          <a:lstStyle/>
          <a:p>
            <a:pPr algn="l" defTabSz="914949" rtl="0"/>
            <a:endParaRPr lang="fi-FI" sz="1801" kern="1200">
              <a:solidFill>
                <a:prstClr val="black"/>
              </a:solidFill>
              <a:latin typeface="Calibri"/>
              <a:ea typeface="+mn-ea"/>
              <a:cs typeface="+mn-cs"/>
            </a:endParaRPr>
          </a:p>
        </p:txBody>
      </p:sp>
      <p:sp>
        <p:nvSpPr>
          <p:cNvPr id="6" name="Freeform 6"/>
          <p:cNvSpPr/>
          <p:nvPr/>
        </p:nvSpPr>
        <p:spPr>
          <a:xfrm>
            <a:off x="-70072" y="1390830"/>
            <a:ext cx="458671" cy="2106781"/>
          </a:xfrm>
          <a:custGeom>
            <a:avLst/>
            <a:gdLst/>
            <a:ahLst/>
            <a:cxnLst/>
            <a:rect l="l" t="t" r="r" b="b"/>
            <a:pathLst>
              <a:path w="458399" h="2105531">
                <a:moveTo>
                  <a:pt x="0" y="0"/>
                </a:moveTo>
                <a:lnTo>
                  <a:pt x="458399" y="0"/>
                </a:lnTo>
                <a:lnTo>
                  <a:pt x="458399" y="2105531"/>
                </a:lnTo>
                <a:lnTo>
                  <a:pt x="0" y="210553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grpSp>
        <p:nvGrpSpPr>
          <p:cNvPr id="7" name="Group 7"/>
          <p:cNvGrpSpPr/>
          <p:nvPr/>
        </p:nvGrpSpPr>
        <p:grpSpPr>
          <a:xfrm>
            <a:off x="7929" y="-118473"/>
            <a:ext cx="7560667" cy="1866313"/>
            <a:chOff x="0" y="0"/>
            <a:chExt cx="26796153" cy="6614495"/>
          </a:xfrm>
        </p:grpSpPr>
        <p:sp>
          <p:nvSpPr>
            <p:cNvPr id="8" name="Freeform 8"/>
            <p:cNvSpPr/>
            <p:nvPr/>
          </p:nvSpPr>
          <p:spPr>
            <a:xfrm>
              <a:off x="0" y="0"/>
              <a:ext cx="26795983" cy="6613512"/>
            </a:xfrm>
            <a:custGeom>
              <a:avLst/>
              <a:gdLst/>
              <a:ahLst/>
              <a:cxnLst/>
              <a:rect l="l" t="t" r="r" b="b"/>
              <a:pathLst>
                <a:path w="26795983" h="6613512">
                  <a:moveTo>
                    <a:pt x="26795983" y="0"/>
                  </a:moveTo>
                  <a:lnTo>
                    <a:pt x="0" y="0"/>
                  </a:lnTo>
                  <a:lnTo>
                    <a:pt x="0" y="6613512"/>
                  </a:lnTo>
                  <a:lnTo>
                    <a:pt x="26795983" y="6613512"/>
                  </a:lnTo>
                  <a:lnTo>
                    <a:pt x="26795983" y="0"/>
                  </a:ln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grpSp>
      <p:sp>
        <p:nvSpPr>
          <p:cNvPr id="9" name="Freeform 9"/>
          <p:cNvSpPr/>
          <p:nvPr/>
        </p:nvSpPr>
        <p:spPr>
          <a:xfrm>
            <a:off x="7084127" y="4975202"/>
            <a:ext cx="485427" cy="815097"/>
          </a:xfrm>
          <a:custGeom>
            <a:avLst/>
            <a:gdLst/>
            <a:ahLst/>
            <a:cxnLst/>
            <a:rect l="l" t="t" r="r" b="b"/>
            <a:pathLst>
              <a:path w="485139" h="814613">
                <a:moveTo>
                  <a:pt x="0" y="0"/>
                </a:moveTo>
                <a:lnTo>
                  <a:pt x="485139" y="0"/>
                </a:lnTo>
                <a:lnTo>
                  <a:pt x="485139" y="814613"/>
                </a:lnTo>
                <a:lnTo>
                  <a:pt x="0" y="8146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0" name="Freeform 10"/>
          <p:cNvSpPr/>
          <p:nvPr/>
        </p:nvSpPr>
        <p:spPr>
          <a:xfrm>
            <a:off x="7084247" y="7401330"/>
            <a:ext cx="510510" cy="1152172"/>
          </a:xfrm>
          <a:custGeom>
            <a:avLst/>
            <a:gdLst/>
            <a:ahLst/>
            <a:cxnLst/>
            <a:rect l="l" t="t" r="r" b="b"/>
            <a:pathLst>
              <a:path w="510207" h="1151488">
                <a:moveTo>
                  <a:pt x="0" y="0"/>
                </a:moveTo>
                <a:lnTo>
                  <a:pt x="510207" y="0"/>
                </a:lnTo>
                <a:lnTo>
                  <a:pt x="510207" y="1151489"/>
                </a:lnTo>
                <a:lnTo>
                  <a:pt x="0" y="115148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1" name="Freeform 11"/>
          <p:cNvSpPr/>
          <p:nvPr/>
        </p:nvSpPr>
        <p:spPr>
          <a:xfrm>
            <a:off x="6983376" y="8309197"/>
            <a:ext cx="560917" cy="404681"/>
          </a:xfrm>
          <a:custGeom>
            <a:avLst/>
            <a:gdLst/>
            <a:ahLst/>
            <a:cxnLst/>
            <a:rect l="l" t="t" r="r" b="b"/>
            <a:pathLst>
              <a:path w="560584" h="404441">
                <a:moveTo>
                  <a:pt x="0" y="0"/>
                </a:moveTo>
                <a:lnTo>
                  <a:pt x="560584" y="0"/>
                </a:lnTo>
                <a:lnTo>
                  <a:pt x="560584" y="404441"/>
                </a:lnTo>
                <a:lnTo>
                  <a:pt x="0" y="40444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2" name="Freeform 12"/>
          <p:cNvSpPr/>
          <p:nvPr/>
        </p:nvSpPr>
        <p:spPr>
          <a:xfrm>
            <a:off x="7014610" y="3733917"/>
            <a:ext cx="510510" cy="1152172"/>
          </a:xfrm>
          <a:custGeom>
            <a:avLst/>
            <a:gdLst/>
            <a:ahLst/>
            <a:cxnLst/>
            <a:rect l="l" t="t" r="r" b="b"/>
            <a:pathLst>
              <a:path w="510207" h="1151488">
                <a:moveTo>
                  <a:pt x="0" y="0"/>
                </a:moveTo>
                <a:lnTo>
                  <a:pt x="510208" y="0"/>
                </a:lnTo>
                <a:lnTo>
                  <a:pt x="510208" y="1151489"/>
                </a:lnTo>
                <a:lnTo>
                  <a:pt x="0" y="1151489"/>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3" name="Freeform 13"/>
          <p:cNvSpPr/>
          <p:nvPr/>
        </p:nvSpPr>
        <p:spPr>
          <a:xfrm>
            <a:off x="7040602" y="2325456"/>
            <a:ext cx="485427" cy="815097"/>
          </a:xfrm>
          <a:custGeom>
            <a:avLst/>
            <a:gdLst/>
            <a:ahLst/>
            <a:cxnLst/>
            <a:rect l="l" t="t" r="r" b="b"/>
            <a:pathLst>
              <a:path w="485139" h="814613">
                <a:moveTo>
                  <a:pt x="0" y="0"/>
                </a:moveTo>
                <a:lnTo>
                  <a:pt x="485139" y="0"/>
                </a:lnTo>
                <a:lnTo>
                  <a:pt x="485139" y="814613"/>
                </a:lnTo>
                <a:lnTo>
                  <a:pt x="0" y="8146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4" name="Freeform 14"/>
          <p:cNvSpPr/>
          <p:nvPr/>
        </p:nvSpPr>
        <p:spPr>
          <a:xfrm>
            <a:off x="7033840" y="3015484"/>
            <a:ext cx="560917" cy="404681"/>
          </a:xfrm>
          <a:custGeom>
            <a:avLst/>
            <a:gdLst/>
            <a:ahLst/>
            <a:cxnLst/>
            <a:rect l="l" t="t" r="r" b="b"/>
            <a:pathLst>
              <a:path w="560584" h="404441">
                <a:moveTo>
                  <a:pt x="0" y="0"/>
                </a:moveTo>
                <a:lnTo>
                  <a:pt x="560583" y="0"/>
                </a:lnTo>
                <a:lnTo>
                  <a:pt x="560583" y="404442"/>
                </a:lnTo>
                <a:lnTo>
                  <a:pt x="0" y="404442"/>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5" name="Freeform 15"/>
          <p:cNvSpPr/>
          <p:nvPr/>
        </p:nvSpPr>
        <p:spPr>
          <a:xfrm>
            <a:off x="7141704" y="2969238"/>
            <a:ext cx="510510" cy="1152172"/>
          </a:xfrm>
          <a:custGeom>
            <a:avLst/>
            <a:gdLst/>
            <a:ahLst/>
            <a:cxnLst/>
            <a:rect l="l" t="t" r="r" b="b"/>
            <a:pathLst>
              <a:path w="510207" h="1151488">
                <a:moveTo>
                  <a:pt x="0" y="0"/>
                </a:moveTo>
                <a:lnTo>
                  <a:pt x="510208" y="0"/>
                </a:lnTo>
                <a:lnTo>
                  <a:pt x="510208" y="1151488"/>
                </a:lnTo>
                <a:lnTo>
                  <a:pt x="0" y="115148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grpSp>
        <p:nvGrpSpPr>
          <p:cNvPr id="16" name="Group 16"/>
          <p:cNvGrpSpPr/>
          <p:nvPr/>
        </p:nvGrpSpPr>
        <p:grpSpPr>
          <a:xfrm>
            <a:off x="6774" y="1747839"/>
            <a:ext cx="753781" cy="8702571"/>
            <a:chOff x="0" y="0"/>
            <a:chExt cx="2229504" cy="25740122"/>
          </a:xfrm>
        </p:grpSpPr>
        <p:sp>
          <p:nvSpPr>
            <p:cNvPr id="17" name="Freeform 17"/>
            <p:cNvSpPr/>
            <p:nvPr/>
          </p:nvSpPr>
          <p:spPr>
            <a:xfrm>
              <a:off x="0" y="0"/>
              <a:ext cx="2228339" cy="25738996"/>
            </a:xfrm>
            <a:custGeom>
              <a:avLst/>
              <a:gdLst/>
              <a:ahLst/>
              <a:cxnLst/>
              <a:rect l="l" t="t" r="r" b="b"/>
              <a:pathLst>
                <a:path w="2228339" h="25738996">
                  <a:moveTo>
                    <a:pt x="2228339" y="0"/>
                  </a:moveTo>
                  <a:lnTo>
                    <a:pt x="0" y="0"/>
                  </a:lnTo>
                  <a:lnTo>
                    <a:pt x="0" y="25738996"/>
                  </a:lnTo>
                  <a:lnTo>
                    <a:pt x="2228339" y="25738996"/>
                  </a:lnTo>
                  <a:lnTo>
                    <a:pt x="2228339" y="0"/>
                  </a:lnTo>
                  <a:close/>
                </a:path>
              </a:pathLst>
            </a:custGeom>
            <a:solidFill>
              <a:srgbClr val="84B0D8"/>
            </a:solidFill>
          </p:spPr>
          <p:txBody>
            <a:bodyPr/>
            <a:lstStyle/>
            <a:p>
              <a:pPr algn="l" defTabSz="914949" rtl="0"/>
              <a:endParaRPr lang="fi-FI" sz="1801" kern="1200">
                <a:solidFill>
                  <a:prstClr val="black"/>
                </a:solidFill>
                <a:latin typeface="Calibri"/>
                <a:ea typeface="+mn-ea"/>
                <a:cs typeface="+mn-cs"/>
              </a:endParaRPr>
            </a:p>
          </p:txBody>
        </p:sp>
      </p:grpSp>
      <p:sp>
        <p:nvSpPr>
          <p:cNvPr id="18" name="Freeform 18"/>
          <p:cNvSpPr/>
          <p:nvPr/>
        </p:nvSpPr>
        <p:spPr>
          <a:xfrm>
            <a:off x="6773" y="6571681"/>
            <a:ext cx="458671" cy="814380"/>
          </a:xfrm>
          <a:custGeom>
            <a:avLst/>
            <a:gdLst/>
            <a:ahLst/>
            <a:cxnLst/>
            <a:rect l="l" t="t" r="r" b="b"/>
            <a:pathLst>
              <a:path w="458399" h="813897">
                <a:moveTo>
                  <a:pt x="0" y="0"/>
                </a:moveTo>
                <a:lnTo>
                  <a:pt x="458399" y="0"/>
                </a:lnTo>
                <a:lnTo>
                  <a:pt x="458399" y="813897"/>
                </a:lnTo>
                <a:lnTo>
                  <a:pt x="0" y="813897"/>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9" name="Freeform 19"/>
          <p:cNvSpPr/>
          <p:nvPr/>
        </p:nvSpPr>
        <p:spPr>
          <a:xfrm>
            <a:off x="6774" y="6505438"/>
            <a:ext cx="70228" cy="77509"/>
          </a:xfrm>
          <a:custGeom>
            <a:avLst/>
            <a:gdLst/>
            <a:ahLst/>
            <a:cxnLst/>
            <a:rect l="l" t="t" r="r" b="b"/>
            <a:pathLst>
              <a:path w="70186" h="77463">
                <a:moveTo>
                  <a:pt x="0" y="0"/>
                </a:moveTo>
                <a:lnTo>
                  <a:pt x="70186" y="0"/>
                </a:lnTo>
                <a:lnTo>
                  <a:pt x="70186" y="77463"/>
                </a:lnTo>
                <a:lnTo>
                  <a:pt x="0" y="77463"/>
                </a:lnTo>
                <a:lnTo>
                  <a:pt x="0" y="0"/>
                </a:lnTo>
                <a:close/>
              </a:path>
            </a:pathLst>
          </a:custGeom>
          <a:blipFill>
            <a:blip r:embed="rId19"/>
            <a:stretch>
              <a:fillRect l="-167" r="-167"/>
            </a:stretch>
          </a:blipFill>
        </p:spPr>
        <p:txBody>
          <a:bodyPr/>
          <a:lstStyle/>
          <a:p>
            <a:pPr algn="l" defTabSz="914949" rtl="0"/>
            <a:endParaRPr lang="fi-FI" sz="1801" kern="1200">
              <a:solidFill>
                <a:prstClr val="black"/>
              </a:solidFill>
              <a:latin typeface="Calibri"/>
              <a:ea typeface="+mn-ea"/>
              <a:cs typeface="+mn-cs"/>
            </a:endParaRPr>
          </a:p>
        </p:txBody>
      </p:sp>
      <p:sp>
        <p:nvSpPr>
          <p:cNvPr id="20" name="Freeform 20"/>
          <p:cNvSpPr/>
          <p:nvPr/>
        </p:nvSpPr>
        <p:spPr>
          <a:xfrm>
            <a:off x="6773" y="6347941"/>
            <a:ext cx="458671" cy="2106781"/>
          </a:xfrm>
          <a:custGeom>
            <a:avLst/>
            <a:gdLst/>
            <a:ahLst/>
            <a:cxnLst/>
            <a:rect l="l" t="t" r="r" b="b"/>
            <a:pathLst>
              <a:path w="458399" h="2105531">
                <a:moveTo>
                  <a:pt x="0" y="0"/>
                </a:moveTo>
                <a:lnTo>
                  <a:pt x="458399" y="0"/>
                </a:lnTo>
                <a:lnTo>
                  <a:pt x="458399" y="2105531"/>
                </a:lnTo>
                <a:lnTo>
                  <a:pt x="0" y="210553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21" name="Freeform 21"/>
          <p:cNvSpPr/>
          <p:nvPr/>
        </p:nvSpPr>
        <p:spPr>
          <a:xfrm>
            <a:off x="6774" y="7628124"/>
            <a:ext cx="70228" cy="77513"/>
          </a:xfrm>
          <a:custGeom>
            <a:avLst/>
            <a:gdLst/>
            <a:ahLst/>
            <a:cxnLst/>
            <a:rect l="l" t="t" r="r" b="b"/>
            <a:pathLst>
              <a:path w="70186" h="77467">
                <a:moveTo>
                  <a:pt x="0" y="0"/>
                </a:moveTo>
                <a:lnTo>
                  <a:pt x="70186" y="0"/>
                </a:lnTo>
                <a:lnTo>
                  <a:pt x="70186" y="77467"/>
                </a:lnTo>
                <a:lnTo>
                  <a:pt x="0" y="77467"/>
                </a:lnTo>
                <a:lnTo>
                  <a:pt x="0" y="0"/>
                </a:lnTo>
                <a:close/>
              </a:path>
            </a:pathLst>
          </a:custGeom>
          <a:blipFill>
            <a:blip r:embed="rId20"/>
            <a:stretch>
              <a:fillRect l="-1336" r="-1336"/>
            </a:stretch>
          </a:blipFill>
        </p:spPr>
        <p:txBody>
          <a:bodyPr/>
          <a:lstStyle/>
          <a:p>
            <a:pPr algn="l" defTabSz="914949" rtl="0"/>
            <a:endParaRPr lang="fi-FI" sz="1801" kern="1200">
              <a:solidFill>
                <a:prstClr val="black"/>
              </a:solidFill>
              <a:latin typeface="Calibri"/>
              <a:ea typeface="+mn-ea"/>
              <a:cs typeface="+mn-cs"/>
            </a:endParaRPr>
          </a:p>
        </p:txBody>
      </p:sp>
      <p:sp>
        <p:nvSpPr>
          <p:cNvPr id="22" name="Freeform 22"/>
          <p:cNvSpPr/>
          <p:nvPr/>
        </p:nvSpPr>
        <p:spPr>
          <a:xfrm>
            <a:off x="6773" y="5448988"/>
            <a:ext cx="458671" cy="2559957"/>
          </a:xfrm>
          <a:custGeom>
            <a:avLst/>
            <a:gdLst/>
            <a:ahLst/>
            <a:cxnLst/>
            <a:rect l="l" t="t" r="r" b="b"/>
            <a:pathLst>
              <a:path w="458399" h="2558438">
                <a:moveTo>
                  <a:pt x="0" y="0"/>
                </a:moveTo>
                <a:lnTo>
                  <a:pt x="458399" y="0"/>
                </a:lnTo>
                <a:lnTo>
                  <a:pt x="458399" y="2558438"/>
                </a:lnTo>
                <a:lnTo>
                  <a:pt x="0" y="255843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23" name="Freeform 23"/>
          <p:cNvSpPr/>
          <p:nvPr/>
        </p:nvSpPr>
        <p:spPr>
          <a:xfrm>
            <a:off x="6774" y="5382751"/>
            <a:ext cx="70228" cy="77512"/>
          </a:xfrm>
          <a:custGeom>
            <a:avLst/>
            <a:gdLst/>
            <a:ahLst/>
            <a:cxnLst/>
            <a:rect l="l" t="t" r="r" b="b"/>
            <a:pathLst>
              <a:path w="70186" h="77466">
                <a:moveTo>
                  <a:pt x="0" y="0"/>
                </a:moveTo>
                <a:lnTo>
                  <a:pt x="70186" y="0"/>
                </a:lnTo>
                <a:lnTo>
                  <a:pt x="70186" y="77466"/>
                </a:lnTo>
                <a:lnTo>
                  <a:pt x="0" y="77466"/>
                </a:lnTo>
                <a:lnTo>
                  <a:pt x="0" y="0"/>
                </a:lnTo>
                <a:close/>
              </a:path>
            </a:pathLst>
          </a:custGeom>
          <a:blipFill>
            <a:blip r:embed="rId23"/>
            <a:stretch>
              <a:fillRect l="-1335" r="-1335"/>
            </a:stretch>
          </a:blipFill>
        </p:spPr>
        <p:txBody>
          <a:bodyPr/>
          <a:lstStyle/>
          <a:p>
            <a:pPr algn="l" defTabSz="914949" rtl="0"/>
            <a:endParaRPr lang="fi-FI" sz="1801" kern="1200">
              <a:solidFill>
                <a:prstClr val="black"/>
              </a:solidFill>
              <a:latin typeface="Calibri"/>
              <a:ea typeface="+mn-ea"/>
              <a:cs typeface="+mn-cs"/>
            </a:endParaRPr>
          </a:p>
        </p:txBody>
      </p:sp>
      <p:sp>
        <p:nvSpPr>
          <p:cNvPr id="24" name="Freeform 24"/>
          <p:cNvSpPr/>
          <p:nvPr/>
        </p:nvSpPr>
        <p:spPr>
          <a:xfrm>
            <a:off x="6773" y="4326303"/>
            <a:ext cx="458671" cy="1437169"/>
          </a:xfrm>
          <a:custGeom>
            <a:avLst/>
            <a:gdLst/>
            <a:ahLst/>
            <a:cxnLst/>
            <a:rect l="l" t="t" r="r" b="b"/>
            <a:pathLst>
              <a:path w="458399" h="1436316">
                <a:moveTo>
                  <a:pt x="0" y="0"/>
                </a:moveTo>
                <a:lnTo>
                  <a:pt x="458399" y="0"/>
                </a:lnTo>
                <a:lnTo>
                  <a:pt x="458399" y="1436317"/>
                </a:lnTo>
                <a:lnTo>
                  <a:pt x="0" y="1436317"/>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25" name="Freeform 25"/>
          <p:cNvSpPr/>
          <p:nvPr/>
        </p:nvSpPr>
        <p:spPr>
          <a:xfrm>
            <a:off x="6774" y="4260064"/>
            <a:ext cx="70228" cy="77513"/>
          </a:xfrm>
          <a:custGeom>
            <a:avLst/>
            <a:gdLst/>
            <a:ahLst/>
            <a:cxnLst/>
            <a:rect l="l" t="t" r="r" b="b"/>
            <a:pathLst>
              <a:path w="70186" h="77467">
                <a:moveTo>
                  <a:pt x="0" y="0"/>
                </a:moveTo>
                <a:lnTo>
                  <a:pt x="70186" y="0"/>
                </a:lnTo>
                <a:lnTo>
                  <a:pt x="70186" y="77467"/>
                </a:lnTo>
                <a:lnTo>
                  <a:pt x="0" y="77467"/>
                </a:lnTo>
                <a:lnTo>
                  <a:pt x="0" y="0"/>
                </a:lnTo>
                <a:close/>
              </a:path>
            </a:pathLst>
          </a:custGeom>
          <a:blipFill>
            <a:blip r:embed="rId26"/>
            <a:stretch>
              <a:fillRect l="-1336" r="-1336"/>
            </a:stretch>
          </a:blipFill>
        </p:spPr>
        <p:txBody>
          <a:bodyPr/>
          <a:lstStyle/>
          <a:p>
            <a:pPr algn="l" defTabSz="914949" rtl="0"/>
            <a:endParaRPr lang="fi-FI" sz="1801" kern="1200">
              <a:solidFill>
                <a:prstClr val="black"/>
              </a:solidFill>
              <a:latin typeface="Calibri"/>
              <a:ea typeface="+mn-ea"/>
              <a:cs typeface="+mn-cs"/>
            </a:endParaRPr>
          </a:p>
        </p:txBody>
      </p:sp>
      <p:sp>
        <p:nvSpPr>
          <p:cNvPr id="26" name="Freeform 26"/>
          <p:cNvSpPr/>
          <p:nvPr/>
        </p:nvSpPr>
        <p:spPr>
          <a:xfrm>
            <a:off x="41888" y="3203620"/>
            <a:ext cx="458671" cy="1437169"/>
          </a:xfrm>
          <a:custGeom>
            <a:avLst/>
            <a:gdLst/>
            <a:ahLst/>
            <a:cxnLst/>
            <a:rect l="l" t="t" r="r" b="b"/>
            <a:pathLst>
              <a:path w="458399" h="1436316">
                <a:moveTo>
                  <a:pt x="0" y="0"/>
                </a:moveTo>
                <a:lnTo>
                  <a:pt x="458399" y="0"/>
                </a:lnTo>
                <a:lnTo>
                  <a:pt x="458399" y="1436317"/>
                </a:lnTo>
                <a:lnTo>
                  <a:pt x="0" y="1436317"/>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27" name="Freeform 27"/>
          <p:cNvSpPr/>
          <p:nvPr/>
        </p:nvSpPr>
        <p:spPr>
          <a:xfrm>
            <a:off x="4107" y="2142823"/>
            <a:ext cx="458671" cy="1939877"/>
          </a:xfrm>
          <a:custGeom>
            <a:avLst/>
            <a:gdLst/>
            <a:ahLst/>
            <a:cxnLst/>
            <a:rect l="l" t="t" r="r" b="b"/>
            <a:pathLst>
              <a:path w="458399" h="1938726">
                <a:moveTo>
                  <a:pt x="0" y="0"/>
                </a:moveTo>
                <a:lnTo>
                  <a:pt x="458399" y="0"/>
                </a:lnTo>
                <a:lnTo>
                  <a:pt x="458399" y="1938726"/>
                </a:lnTo>
                <a:lnTo>
                  <a:pt x="0" y="1938726"/>
                </a:lnTo>
                <a:lnTo>
                  <a:pt x="0" y="0"/>
                </a:lnTo>
                <a:close/>
              </a:path>
            </a:pathLst>
          </a:custGeom>
          <a:blipFill>
            <a:blip r:embed="rId21">
              <a:extLst>
                <a:ext uri="{96DAC541-7B7A-43D3-8B79-37D633B846F1}">
                  <asvg:svgBlip xmlns:asvg="http://schemas.microsoft.com/office/drawing/2016/SVG/main" r:embed="rId22"/>
                </a:ext>
              </a:extLst>
            </a:blip>
            <a:stretch>
              <a:fillRect b="-31964"/>
            </a:stretch>
          </a:blipFill>
        </p:spPr>
        <p:txBody>
          <a:bodyPr/>
          <a:lstStyle/>
          <a:p>
            <a:pPr algn="l" defTabSz="914949" rtl="0"/>
            <a:endParaRPr lang="fi-FI" sz="1801" kern="1200">
              <a:solidFill>
                <a:prstClr val="black"/>
              </a:solidFill>
              <a:latin typeface="Calibri"/>
              <a:ea typeface="+mn-ea"/>
              <a:cs typeface="+mn-cs"/>
            </a:endParaRPr>
          </a:p>
        </p:txBody>
      </p:sp>
      <p:grpSp>
        <p:nvGrpSpPr>
          <p:cNvPr id="28" name="Group 28"/>
          <p:cNvGrpSpPr/>
          <p:nvPr/>
        </p:nvGrpSpPr>
        <p:grpSpPr>
          <a:xfrm>
            <a:off x="-11388" y="10450411"/>
            <a:ext cx="7579984" cy="295132"/>
            <a:chOff x="0" y="0"/>
            <a:chExt cx="26864613" cy="1045994"/>
          </a:xfrm>
        </p:grpSpPr>
        <p:sp>
          <p:nvSpPr>
            <p:cNvPr id="29" name="Freeform 29"/>
            <p:cNvSpPr/>
            <p:nvPr/>
          </p:nvSpPr>
          <p:spPr>
            <a:xfrm>
              <a:off x="0" y="0"/>
              <a:ext cx="26864441" cy="1044779"/>
            </a:xfrm>
            <a:custGeom>
              <a:avLst/>
              <a:gdLst/>
              <a:ahLst/>
              <a:cxnLst/>
              <a:rect l="l" t="t" r="r" b="b"/>
              <a:pathLst>
                <a:path w="26864441" h="1044779">
                  <a:moveTo>
                    <a:pt x="26864441" y="0"/>
                  </a:moveTo>
                  <a:lnTo>
                    <a:pt x="0" y="0"/>
                  </a:lnTo>
                  <a:lnTo>
                    <a:pt x="0" y="1044779"/>
                  </a:lnTo>
                  <a:lnTo>
                    <a:pt x="26864441" y="1044779"/>
                  </a:lnTo>
                  <a:lnTo>
                    <a:pt x="26864441" y="0"/>
                  </a:ln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grpSp>
      <p:sp>
        <p:nvSpPr>
          <p:cNvPr id="30" name="Freeform 30"/>
          <p:cNvSpPr/>
          <p:nvPr/>
        </p:nvSpPr>
        <p:spPr>
          <a:xfrm>
            <a:off x="-70072" y="1765140"/>
            <a:ext cx="458671" cy="628375"/>
          </a:xfrm>
          <a:custGeom>
            <a:avLst/>
            <a:gdLst/>
            <a:ahLst/>
            <a:cxnLst/>
            <a:rect l="l" t="t" r="r" b="b"/>
            <a:pathLst>
              <a:path w="458399" h="628002">
                <a:moveTo>
                  <a:pt x="0" y="0"/>
                </a:moveTo>
                <a:lnTo>
                  <a:pt x="458399" y="0"/>
                </a:lnTo>
                <a:lnTo>
                  <a:pt x="458399" y="628002"/>
                </a:lnTo>
                <a:lnTo>
                  <a:pt x="0" y="628002"/>
                </a:lnTo>
                <a:lnTo>
                  <a:pt x="0" y="0"/>
                </a:lnTo>
                <a:close/>
              </a:path>
            </a:pathLst>
          </a:custGeom>
          <a:blipFill>
            <a:blip r:embed="rId5">
              <a:extLst>
                <a:ext uri="{96DAC541-7B7A-43D3-8B79-37D633B846F1}">
                  <asvg:svgBlip xmlns:asvg="http://schemas.microsoft.com/office/drawing/2016/SVG/main" r:embed="rId6"/>
                </a:ext>
              </a:extLst>
            </a:blip>
            <a:stretch>
              <a:fillRect t="-235274"/>
            </a:stretch>
          </a:blipFill>
        </p:spPr>
        <p:txBody>
          <a:bodyPr/>
          <a:lstStyle/>
          <a:p>
            <a:pPr algn="l" defTabSz="914949" rtl="0"/>
            <a:endParaRPr lang="fi-FI" sz="1801" kern="1200">
              <a:solidFill>
                <a:prstClr val="black"/>
              </a:solidFill>
              <a:latin typeface="Calibri"/>
              <a:ea typeface="+mn-ea"/>
              <a:cs typeface="+mn-cs"/>
            </a:endParaRPr>
          </a:p>
        </p:txBody>
      </p:sp>
      <p:sp>
        <p:nvSpPr>
          <p:cNvPr id="31" name="TextBox 31"/>
          <p:cNvSpPr txBox="1"/>
          <p:nvPr/>
        </p:nvSpPr>
        <p:spPr>
          <a:xfrm>
            <a:off x="1482304" y="386367"/>
            <a:ext cx="4608096" cy="1192316"/>
          </a:xfrm>
          <a:prstGeom prst="rect">
            <a:avLst/>
          </a:prstGeom>
        </p:spPr>
        <p:txBody>
          <a:bodyPr lIns="0" tIns="0" rIns="0" bIns="0" rtlCol="0" anchor="t">
            <a:spAutoFit/>
          </a:bodyPr>
          <a:lstStyle/>
          <a:p>
            <a:pPr algn="l" defTabSz="914949" rtl="0">
              <a:lnSpc>
                <a:spcPts val="2957"/>
              </a:lnSpc>
            </a:pPr>
            <a:r>
              <a:rPr lang="en-US" sz="2463" b="1" kern="1200" spc="19">
                <a:solidFill>
                  <a:srgbClr val="FFFFFF"/>
                </a:solidFill>
                <a:latin typeface="Calibri (MS) Bold"/>
                <a:ea typeface="Calibri (MS) Bold"/>
                <a:cs typeface="Calibri (MS) Bold"/>
                <a:sym typeface="Calibri (MS) Bold"/>
              </a:rPr>
              <a:t>PÄIJÄT-HÄMEEN HYVINVOINTIALUE</a:t>
            </a:r>
          </a:p>
          <a:p>
            <a:pPr algn="l" defTabSz="914949" rtl="0">
              <a:lnSpc>
                <a:spcPts val="1670"/>
              </a:lnSpc>
            </a:pPr>
            <a:r>
              <a:rPr lang="en-US" sz="1392" kern="1200" spc="13">
                <a:solidFill>
                  <a:srgbClr val="FFFFFF"/>
                </a:solidFill>
                <a:latin typeface="Calibri (MS)"/>
                <a:ea typeface="Calibri (MS)"/>
                <a:cs typeface="Calibri (MS)"/>
                <a:sym typeface="Calibri (MS)"/>
              </a:rPr>
              <a:t>LAPSEN OSALLISUUDEN LAATUKRITEERIT: näin meillä tehdään!</a:t>
            </a:r>
          </a:p>
        </p:txBody>
      </p:sp>
      <p:sp>
        <p:nvSpPr>
          <p:cNvPr id="32" name="Freeform 32"/>
          <p:cNvSpPr/>
          <p:nvPr/>
        </p:nvSpPr>
        <p:spPr>
          <a:xfrm>
            <a:off x="4107" y="8647633"/>
            <a:ext cx="440751" cy="889596"/>
          </a:xfrm>
          <a:custGeom>
            <a:avLst/>
            <a:gdLst/>
            <a:ahLst/>
            <a:cxnLst/>
            <a:rect l="l" t="t" r="r" b="b"/>
            <a:pathLst>
              <a:path w="440489" h="889068">
                <a:moveTo>
                  <a:pt x="0" y="0"/>
                </a:moveTo>
                <a:lnTo>
                  <a:pt x="440489" y="0"/>
                </a:lnTo>
                <a:lnTo>
                  <a:pt x="440489" y="889067"/>
                </a:lnTo>
                <a:lnTo>
                  <a:pt x="0" y="889067"/>
                </a:lnTo>
                <a:lnTo>
                  <a:pt x="0" y="0"/>
                </a:lnTo>
                <a:close/>
              </a:path>
            </a:pathLst>
          </a:custGeom>
          <a:blipFill>
            <a:blip r:embed="rId24">
              <a:extLst>
                <a:ext uri="{96DAC541-7B7A-43D3-8B79-37D633B846F1}">
                  <asvg:svgBlip xmlns:asvg="http://schemas.microsoft.com/office/drawing/2016/SVG/main" r:embed="rId25"/>
                </a:ext>
              </a:extLst>
            </a:blip>
            <a:stretch>
              <a:fillRect r="-4670" b="-62492"/>
            </a:stretch>
          </a:blipFill>
        </p:spPr>
        <p:txBody>
          <a:bodyPr/>
          <a:lstStyle/>
          <a:p>
            <a:pPr algn="l" defTabSz="914949" rtl="0"/>
            <a:endParaRPr lang="fi-FI" sz="1801" kern="1200">
              <a:solidFill>
                <a:prstClr val="black"/>
              </a:solidFill>
              <a:latin typeface="Calibri"/>
              <a:ea typeface="+mn-ea"/>
              <a:cs typeface="+mn-cs"/>
            </a:endParaRPr>
          </a:p>
        </p:txBody>
      </p:sp>
      <p:sp>
        <p:nvSpPr>
          <p:cNvPr id="33" name="Freeform 33"/>
          <p:cNvSpPr/>
          <p:nvPr/>
        </p:nvSpPr>
        <p:spPr>
          <a:xfrm>
            <a:off x="7039608" y="8739750"/>
            <a:ext cx="485427" cy="815097"/>
          </a:xfrm>
          <a:custGeom>
            <a:avLst/>
            <a:gdLst/>
            <a:ahLst/>
            <a:cxnLst/>
            <a:rect l="l" t="t" r="r" b="b"/>
            <a:pathLst>
              <a:path w="485139" h="814613">
                <a:moveTo>
                  <a:pt x="0" y="0"/>
                </a:moveTo>
                <a:lnTo>
                  <a:pt x="485138" y="0"/>
                </a:lnTo>
                <a:lnTo>
                  <a:pt x="485138" y="814613"/>
                </a:lnTo>
                <a:lnTo>
                  <a:pt x="0" y="8146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34" name="Freeform 34"/>
          <p:cNvSpPr/>
          <p:nvPr/>
        </p:nvSpPr>
        <p:spPr>
          <a:xfrm>
            <a:off x="7059044" y="9273761"/>
            <a:ext cx="510510" cy="1152172"/>
          </a:xfrm>
          <a:custGeom>
            <a:avLst/>
            <a:gdLst/>
            <a:ahLst/>
            <a:cxnLst/>
            <a:rect l="l" t="t" r="r" b="b"/>
            <a:pathLst>
              <a:path w="510207" h="1151488">
                <a:moveTo>
                  <a:pt x="0" y="0"/>
                </a:moveTo>
                <a:lnTo>
                  <a:pt x="510207" y="0"/>
                </a:lnTo>
                <a:lnTo>
                  <a:pt x="510207" y="1151488"/>
                </a:lnTo>
                <a:lnTo>
                  <a:pt x="0" y="1151488"/>
                </a:lnTo>
                <a:lnTo>
                  <a:pt x="0" y="0"/>
                </a:lnTo>
                <a:close/>
              </a:path>
            </a:pathLst>
          </a:custGeom>
          <a:blipFill>
            <a:blip r:embed="rId13">
              <a:extLst>
                <a:ext uri="{96DAC541-7B7A-43D3-8B79-37D633B846F1}">
                  <asvg:svgBlip xmlns:asvg="http://schemas.microsoft.com/office/drawing/2016/SVG/main" r:embed="rId14"/>
                </a:ext>
              </a:extLst>
            </a:blip>
            <a:stretch>
              <a:fillRect t="-12526" r="-12359" b="166"/>
            </a:stretch>
          </a:blipFill>
        </p:spPr>
        <p:txBody>
          <a:bodyPr/>
          <a:lstStyle/>
          <a:p>
            <a:pPr algn="l" defTabSz="914949" rtl="0"/>
            <a:endParaRPr lang="fi-FI" sz="1801" kern="1200">
              <a:solidFill>
                <a:prstClr val="black"/>
              </a:solidFill>
              <a:latin typeface="Calibri"/>
              <a:ea typeface="+mn-ea"/>
              <a:cs typeface="+mn-cs"/>
            </a:endParaRPr>
          </a:p>
        </p:txBody>
      </p:sp>
      <p:sp>
        <p:nvSpPr>
          <p:cNvPr id="35" name="Freeform 35"/>
          <p:cNvSpPr/>
          <p:nvPr/>
        </p:nvSpPr>
        <p:spPr>
          <a:xfrm>
            <a:off x="154330" y="9429899"/>
            <a:ext cx="307173" cy="996033"/>
          </a:xfrm>
          <a:custGeom>
            <a:avLst/>
            <a:gdLst/>
            <a:ahLst/>
            <a:cxnLst/>
            <a:rect l="l" t="t" r="r" b="b"/>
            <a:pathLst>
              <a:path w="306991" h="995442">
                <a:moveTo>
                  <a:pt x="0" y="0"/>
                </a:moveTo>
                <a:lnTo>
                  <a:pt x="306990" y="0"/>
                </a:lnTo>
                <a:lnTo>
                  <a:pt x="306990" y="995442"/>
                </a:lnTo>
                <a:lnTo>
                  <a:pt x="0" y="995442"/>
                </a:lnTo>
                <a:lnTo>
                  <a:pt x="0" y="0"/>
                </a:lnTo>
                <a:close/>
              </a:path>
            </a:pathLst>
          </a:custGeom>
          <a:blipFill>
            <a:blip r:embed="rId21">
              <a:extLst>
                <a:ext uri="{96DAC541-7B7A-43D3-8B79-37D633B846F1}">
                  <asvg:svgBlip xmlns:asvg="http://schemas.microsoft.com/office/drawing/2016/SVG/main" r:embed="rId22"/>
                </a:ext>
              </a:extLst>
            </a:blip>
            <a:stretch>
              <a:fillRect r="-49320" b="-157015"/>
            </a:stretch>
          </a:blipFill>
        </p:spPr>
        <p:txBody>
          <a:bodyPr/>
          <a:lstStyle/>
          <a:p>
            <a:pPr algn="l" defTabSz="914949" rtl="0"/>
            <a:endParaRPr lang="fi-FI" sz="1801" kern="1200">
              <a:solidFill>
                <a:prstClr val="black"/>
              </a:solidFill>
              <a:latin typeface="Calibri"/>
              <a:ea typeface="+mn-ea"/>
              <a:cs typeface="+mn-cs"/>
            </a:endParaRPr>
          </a:p>
        </p:txBody>
      </p:sp>
      <p:sp>
        <p:nvSpPr>
          <p:cNvPr id="36" name="Freeform 36"/>
          <p:cNvSpPr/>
          <p:nvPr/>
        </p:nvSpPr>
        <p:spPr>
          <a:xfrm>
            <a:off x="7084127" y="5691398"/>
            <a:ext cx="510510" cy="1152172"/>
          </a:xfrm>
          <a:custGeom>
            <a:avLst/>
            <a:gdLst/>
            <a:ahLst/>
            <a:cxnLst/>
            <a:rect l="l" t="t" r="r" b="b"/>
            <a:pathLst>
              <a:path w="510207" h="1151488">
                <a:moveTo>
                  <a:pt x="0" y="0"/>
                </a:moveTo>
                <a:lnTo>
                  <a:pt x="510208" y="0"/>
                </a:lnTo>
                <a:lnTo>
                  <a:pt x="510208" y="1151489"/>
                </a:lnTo>
                <a:lnTo>
                  <a:pt x="0" y="115148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37" name="Freeform 37"/>
          <p:cNvSpPr/>
          <p:nvPr/>
        </p:nvSpPr>
        <p:spPr>
          <a:xfrm>
            <a:off x="7216622" y="6813027"/>
            <a:ext cx="367171" cy="815097"/>
          </a:xfrm>
          <a:custGeom>
            <a:avLst/>
            <a:gdLst/>
            <a:ahLst/>
            <a:cxnLst/>
            <a:rect l="l" t="t" r="r" b="b"/>
            <a:pathLst>
              <a:path w="366953" h="814613">
                <a:moveTo>
                  <a:pt x="0" y="0"/>
                </a:moveTo>
                <a:lnTo>
                  <a:pt x="366953" y="0"/>
                </a:lnTo>
                <a:lnTo>
                  <a:pt x="366953" y="814613"/>
                </a:lnTo>
                <a:lnTo>
                  <a:pt x="0" y="814613"/>
                </a:lnTo>
                <a:lnTo>
                  <a:pt x="0" y="0"/>
                </a:lnTo>
                <a:close/>
              </a:path>
            </a:pathLst>
          </a:custGeom>
          <a:blipFill>
            <a:blip r:embed="rId7">
              <a:extLst>
                <a:ext uri="{96DAC541-7B7A-43D3-8B79-37D633B846F1}">
                  <asvg:svgBlip xmlns:asvg="http://schemas.microsoft.com/office/drawing/2016/SVG/main" r:embed="rId8"/>
                </a:ext>
              </a:extLst>
            </a:blip>
            <a:stretch>
              <a:fillRect r="-32207"/>
            </a:stretch>
          </a:blipFill>
        </p:spPr>
        <p:txBody>
          <a:bodyPr/>
          <a:lstStyle/>
          <a:p>
            <a:pPr algn="l" defTabSz="914949" rtl="0"/>
            <a:endParaRPr lang="fi-FI" sz="1801" kern="1200">
              <a:solidFill>
                <a:prstClr val="black"/>
              </a:solidFill>
              <a:latin typeface="Calibri"/>
              <a:ea typeface="+mn-ea"/>
              <a:cs typeface="+mn-cs"/>
            </a:endParaRPr>
          </a:p>
        </p:txBody>
      </p:sp>
      <p:grpSp>
        <p:nvGrpSpPr>
          <p:cNvPr id="38" name="Group 38"/>
          <p:cNvGrpSpPr/>
          <p:nvPr/>
        </p:nvGrpSpPr>
        <p:grpSpPr>
          <a:xfrm>
            <a:off x="500559" y="1747839"/>
            <a:ext cx="6558450" cy="8702571"/>
            <a:chOff x="0" y="0"/>
            <a:chExt cx="2349006" cy="3116954"/>
          </a:xfrm>
        </p:grpSpPr>
        <p:sp>
          <p:nvSpPr>
            <p:cNvPr id="39" name="Freeform 39"/>
            <p:cNvSpPr/>
            <p:nvPr/>
          </p:nvSpPr>
          <p:spPr>
            <a:xfrm>
              <a:off x="0" y="0"/>
              <a:ext cx="2349006" cy="3116954"/>
            </a:xfrm>
            <a:custGeom>
              <a:avLst/>
              <a:gdLst/>
              <a:ahLst/>
              <a:cxnLst/>
              <a:rect l="l" t="t" r="r" b="b"/>
              <a:pathLst>
                <a:path w="2349006" h="3116954">
                  <a:moveTo>
                    <a:pt x="0" y="0"/>
                  </a:moveTo>
                  <a:lnTo>
                    <a:pt x="2349006" y="0"/>
                  </a:lnTo>
                  <a:lnTo>
                    <a:pt x="2349006" y="3116954"/>
                  </a:lnTo>
                  <a:lnTo>
                    <a:pt x="0" y="3116954"/>
                  </a:lnTo>
                  <a:close/>
                </a:path>
              </a:pathLst>
            </a:custGeom>
            <a:solidFill>
              <a:srgbClr val="FFFFFF"/>
            </a:solidFill>
          </p:spPr>
          <p:txBody>
            <a:bodyPr/>
            <a:lstStyle/>
            <a:p>
              <a:pPr algn="l" defTabSz="914949" rtl="0"/>
              <a:endParaRPr lang="fi-FI" sz="1801" kern="1200">
                <a:solidFill>
                  <a:prstClr val="black"/>
                </a:solidFill>
                <a:latin typeface="Calibri"/>
                <a:ea typeface="+mn-ea"/>
                <a:cs typeface="+mn-cs"/>
              </a:endParaRPr>
            </a:p>
          </p:txBody>
        </p:sp>
        <p:sp>
          <p:nvSpPr>
            <p:cNvPr id="40" name="TextBox 40"/>
            <p:cNvSpPr txBox="1"/>
            <p:nvPr/>
          </p:nvSpPr>
          <p:spPr>
            <a:xfrm>
              <a:off x="0" y="-28575"/>
              <a:ext cx="2349006" cy="3145529"/>
            </a:xfrm>
            <a:prstGeom prst="rect">
              <a:avLst/>
            </a:prstGeom>
          </p:spPr>
          <p:txBody>
            <a:bodyPr lIns="50830" tIns="50830" rIns="50830" bIns="50830" rtlCol="0" anchor="ctr"/>
            <a:lstStyle/>
            <a:p>
              <a:pPr algn="ctr" defTabSz="914949" rtl="0">
                <a:lnSpc>
                  <a:spcPts val="1670"/>
                </a:lnSpc>
              </a:pPr>
              <a:endParaRPr sz="1801" kern="1200">
                <a:solidFill>
                  <a:prstClr val="black"/>
                </a:solidFill>
                <a:latin typeface="Calibri"/>
                <a:ea typeface="+mn-ea"/>
                <a:cs typeface="+mn-cs"/>
              </a:endParaRPr>
            </a:p>
          </p:txBody>
        </p:sp>
      </p:grpSp>
      <p:sp>
        <p:nvSpPr>
          <p:cNvPr id="41" name="Freeform 41"/>
          <p:cNvSpPr/>
          <p:nvPr/>
        </p:nvSpPr>
        <p:spPr>
          <a:xfrm>
            <a:off x="5969173" y="9886540"/>
            <a:ext cx="763094" cy="398382"/>
          </a:xfrm>
          <a:custGeom>
            <a:avLst/>
            <a:gdLst/>
            <a:ahLst/>
            <a:cxnLst/>
            <a:rect l="l" t="t" r="r" b="b"/>
            <a:pathLst>
              <a:path w="762641" h="398146">
                <a:moveTo>
                  <a:pt x="0" y="0"/>
                </a:moveTo>
                <a:lnTo>
                  <a:pt x="762641" y="0"/>
                </a:lnTo>
                <a:lnTo>
                  <a:pt x="762641" y="398146"/>
                </a:lnTo>
                <a:lnTo>
                  <a:pt x="0" y="398146"/>
                </a:lnTo>
                <a:lnTo>
                  <a:pt x="0" y="0"/>
                </a:lnTo>
                <a:close/>
              </a:path>
            </a:pathLst>
          </a:custGeom>
          <a:blipFill>
            <a:blip r:embed="rId29"/>
            <a:stretch>
              <a:fillRect l="-58" r="-58"/>
            </a:stretch>
          </a:blipFill>
        </p:spPr>
        <p:txBody>
          <a:bodyPr/>
          <a:lstStyle/>
          <a:p>
            <a:pPr algn="l" defTabSz="914949" rtl="0"/>
            <a:endParaRPr lang="fi-FI" sz="1801" kern="1200">
              <a:solidFill>
                <a:prstClr val="black"/>
              </a:solidFill>
              <a:latin typeface="Calibri"/>
              <a:ea typeface="+mn-ea"/>
              <a:cs typeface="+mn-cs"/>
            </a:endParaRPr>
          </a:p>
        </p:txBody>
      </p:sp>
      <p:sp>
        <p:nvSpPr>
          <p:cNvPr id="42" name="Freeform 42"/>
          <p:cNvSpPr/>
          <p:nvPr/>
        </p:nvSpPr>
        <p:spPr>
          <a:xfrm>
            <a:off x="3937268" y="9886540"/>
            <a:ext cx="1936573" cy="398382"/>
          </a:xfrm>
          <a:custGeom>
            <a:avLst/>
            <a:gdLst/>
            <a:ahLst/>
            <a:cxnLst/>
            <a:rect l="l" t="t" r="r" b="b"/>
            <a:pathLst>
              <a:path w="1935424" h="398146">
                <a:moveTo>
                  <a:pt x="0" y="0"/>
                </a:moveTo>
                <a:lnTo>
                  <a:pt x="1935424" y="0"/>
                </a:lnTo>
                <a:lnTo>
                  <a:pt x="1935424" y="398146"/>
                </a:lnTo>
                <a:lnTo>
                  <a:pt x="0" y="398146"/>
                </a:lnTo>
                <a:lnTo>
                  <a:pt x="0" y="0"/>
                </a:lnTo>
                <a:close/>
              </a:path>
            </a:pathLst>
          </a:custGeom>
          <a:blipFill>
            <a:blip r:embed="rId2"/>
            <a:stretch>
              <a:fillRect l="-12" r="-12"/>
            </a:stretch>
          </a:blipFill>
        </p:spPr>
        <p:txBody>
          <a:bodyPr/>
          <a:lstStyle/>
          <a:p>
            <a:pPr algn="l" defTabSz="914949" rtl="0"/>
            <a:endParaRPr lang="fi-FI" sz="1801" kern="1200">
              <a:solidFill>
                <a:prstClr val="black"/>
              </a:solidFill>
              <a:latin typeface="Calibri"/>
              <a:ea typeface="+mn-ea"/>
              <a:cs typeface="+mn-cs"/>
            </a:endParaRPr>
          </a:p>
        </p:txBody>
      </p:sp>
      <p:grpSp>
        <p:nvGrpSpPr>
          <p:cNvPr id="43" name="Group 43"/>
          <p:cNvGrpSpPr/>
          <p:nvPr/>
        </p:nvGrpSpPr>
        <p:grpSpPr>
          <a:xfrm>
            <a:off x="500559" y="1747840"/>
            <a:ext cx="6558450" cy="479834"/>
            <a:chOff x="0" y="0"/>
            <a:chExt cx="2349006" cy="171859"/>
          </a:xfrm>
        </p:grpSpPr>
        <p:sp>
          <p:nvSpPr>
            <p:cNvPr id="44" name="Freeform 44"/>
            <p:cNvSpPr/>
            <p:nvPr/>
          </p:nvSpPr>
          <p:spPr>
            <a:xfrm>
              <a:off x="0" y="0"/>
              <a:ext cx="2349006" cy="171859"/>
            </a:xfrm>
            <a:custGeom>
              <a:avLst/>
              <a:gdLst/>
              <a:ahLst/>
              <a:cxnLst/>
              <a:rect l="l" t="t" r="r" b="b"/>
              <a:pathLst>
                <a:path w="2349006" h="171859">
                  <a:moveTo>
                    <a:pt x="0" y="0"/>
                  </a:moveTo>
                  <a:lnTo>
                    <a:pt x="2349006" y="0"/>
                  </a:lnTo>
                  <a:lnTo>
                    <a:pt x="2349006" y="171859"/>
                  </a:lnTo>
                  <a:lnTo>
                    <a:pt x="0" y="171859"/>
                  </a:lnTo>
                  <a:close/>
                </a:path>
              </a:pathLst>
            </a:custGeom>
            <a:solidFill>
              <a:srgbClr val="5BBD72"/>
            </a:solidFill>
          </p:spPr>
          <p:txBody>
            <a:bodyPr/>
            <a:lstStyle/>
            <a:p>
              <a:pPr algn="l" defTabSz="914949" rtl="0"/>
              <a:endParaRPr lang="fi-FI" sz="1801" kern="1200">
                <a:solidFill>
                  <a:prstClr val="black"/>
                </a:solidFill>
                <a:latin typeface="Calibri"/>
                <a:ea typeface="+mn-ea"/>
                <a:cs typeface="+mn-cs"/>
              </a:endParaRPr>
            </a:p>
          </p:txBody>
        </p:sp>
        <p:sp>
          <p:nvSpPr>
            <p:cNvPr id="45" name="TextBox 45"/>
            <p:cNvSpPr txBox="1"/>
            <p:nvPr/>
          </p:nvSpPr>
          <p:spPr>
            <a:xfrm>
              <a:off x="0" y="-28575"/>
              <a:ext cx="2349006" cy="200434"/>
            </a:xfrm>
            <a:prstGeom prst="rect">
              <a:avLst/>
            </a:prstGeom>
          </p:spPr>
          <p:txBody>
            <a:bodyPr lIns="50830" tIns="50830" rIns="50830" bIns="50830" rtlCol="0" anchor="ctr"/>
            <a:lstStyle/>
            <a:p>
              <a:pPr algn="ctr" defTabSz="914949" rtl="0">
                <a:lnSpc>
                  <a:spcPts val="1670"/>
                </a:lnSpc>
              </a:pPr>
              <a:endParaRPr sz="1801" kern="1200">
                <a:solidFill>
                  <a:prstClr val="black"/>
                </a:solidFill>
                <a:latin typeface="Calibri"/>
                <a:ea typeface="+mn-ea"/>
                <a:cs typeface="+mn-cs"/>
              </a:endParaRPr>
            </a:p>
          </p:txBody>
        </p:sp>
      </p:grpSp>
      <p:sp>
        <p:nvSpPr>
          <p:cNvPr id="46" name="TextBox 46"/>
          <p:cNvSpPr txBox="1"/>
          <p:nvPr/>
        </p:nvSpPr>
        <p:spPr>
          <a:xfrm>
            <a:off x="796577" y="1830957"/>
            <a:ext cx="1948931" cy="731403"/>
          </a:xfrm>
          <a:prstGeom prst="rect">
            <a:avLst/>
          </a:prstGeom>
        </p:spPr>
        <p:txBody>
          <a:bodyPr lIns="0" tIns="0" rIns="0" bIns="0" rtlCol="0" anchor="t">
            <a:spAutoFit/>
          </a:bodyPr>
          <a:lstStyle/>
          <a:p>
            <a:pPr algn="ctr" defTabSz="914949" rtl="0">
              <a:lnSpc>
                <a:spcPts val="1920"/>
              </a:lnSpc>
              <a:spcBef>
                <a:spcPct val="0"/>
              </a:spcBef>
            </a:pPr>
            <a:r>
              <a:rPr lang="en-US" sz="1600" b="1" kern="1200" spc="7">
                <a:solidFill>
                  <a:srgbClr val="FFFFFF"/>
                </a:solidFill>
                <a:latin typeface="Calibri (MS) Bold"/>
                <a:ea typeface="Calibri (MS) Bold"/>
                <a:cs typeface="Calibri (MS) Bold"/>
                <a:sym typeface="Calibri (MS) Bold"/>
              </a:rPr>
              <a:t> LUOVUTTAMATONTA:</a:t>
            </a:r>
          </a:p>
        </p:txBody>
      </p:sp>
      <p:sp>
        <p:nvSpPr>
          <p:cNvPr id="47" name="TextBox 47"/>
          <p:cNvSpPr txBox="1"/>
          <p:nvPr/>
        </p:nvSpPr>
        <p:spPr>
          <a:xfrm>
            <a:off x="846332" y="2491179"/>
            <a:ext cx="6012219" cy="6918050"/>
          </a:xfrm>
          <a:prstGeom prst="rect">
            <a:avLst/>
          </a:prstGeom>
        </p:spPr>
        <p:txBody>
          <a:bodyPr lIns="0" tIns="0" rIns="0" bIns="0" rtlCol="0" anchor="t">
            <a:spAutoFit/>
          </a:bodyPr>
          <a:lstStyle/>
          <a:p>
            <a:pPr marL="345643" lvl="1" indent="-172822" algn="l" defTabSz="914949" rtl="0">
              <a:lnSpc>
                <a:spcPts val="2240"/>
              </a:lnSpc>
              <a:buFont typeface="Arial"/>
              <a:buChar char="•"/>
            </a:pPr>
            <a:r>
              <a:rPr lang="en-US" sz="1600" b="1" kern="1200" spc="6" dirty="0" err="1">
                <a:solidFill>
                  <a:srgbClr val="31884E"/>
                </a:solidFill>
                <a:latin typeface="Calibri (MS) Bold"/>
                <a:ea typeface="Calibri (MS) Bold"/>
                <a:cs typeface="Calibri (MS) Bold"/>
                <a:sym typeface="Calibri (MS) Bold"/>
              </a:rPr>
              <a:t>Meillä</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lapsi</a:t>
            </a:r>
            <a:r>
              <a:rPr lang="en-US" sz="1600" b="1" kern="1200" spc="6" dirty="0">
                <a:solidFill>
                  <a:srgbClr val="31884E"/>
                </a:solidFill>
                <a:latin typeface="Calibri (MS) Bold"/>
                <a:ea typeface="Calibri (MS) Bold"/>
                <a:cs typeface="Calibri (MS) Bold"/>
                <a:sym typeface="Calibri (MS) Bold"/>
              </a:rPr>
              <a:t> on </a:t>
            </a:r>
            <a:r>
              <a:rPr lang="en-US" sz="1600" b="1" kern="1200" spc="6" dirty="0" err="1">
                <a:solidFill>
                  <a:srgbClr val="31884E"/>
                </a:solidFill>
                <a:latin typeface="Calibri (MS) Bold"/>
                <a:ea typeface="Calibri (MS) Bold"/>
                <a:cs typeface="Calibri (MS) Bold"/>
                <a:sym typeface="Calibri (MS) Bold"/>
              </a:rPr>
              <a:t>aina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asiakas</a:t>
            </a:r>
            <a:r>
              <a:rPr lang="en-US" sz="1600" b="1" kern="1200" spc="6" dirty="0">
                <a:solidFill>
                  <a:srgbClr val="31884E"/>
                </a:solidFill>
                <a:latin typeface="Calibri (MS) Bold"/>
                <a:ea typeface="Calibri (MS) Bold"/>
                <a:cs typeface="Calibri (MS) Bold"/>
                <a:sym typeface="Calibri (MS) Bold"/>
              </a:rPr>
              <a:t> ja </a:t>
            </a:r>
            <a:r>
              <a:rPr lang="en-US" sz="1600" b="1" kern="1200" spc="6" dirty="0" err="1">
                <a:solidFill>
                  <a:srgbClr val="31884E"/>
                </a:solidFill>
                <a:latin typeface="Calibri (MS) Bold"/>
                <a:ea typeface="Calibri (MS) Bold"/>
                <a:cs typeface="Calibri (MS) Bold"/>
                <a:sym typeface="Calibri (MS) Bold"/>
              </a:rPr>
              <a:t>heitä</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tavataan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kaikissa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palvelupolun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vaiheissa</a:t>
            </a:r>
            <a:endParaRPr lang="en-US" sz="1600" b="1" kern="1200" spc="6" dirty="0">
              <a:solidFill>
                <a:srgbClr val="31884E"/>
              </a:solidFill>
              <a:latin typeface="Calibri (MS) Bold"/>
              <a:ea typeface="Calibri (MS) Bold"/>
              <a:cs typeface="Calibri (MS) Bold"/>
              <a:sym typeface="Calibri (MS) Bold"/>
            </a:endParaRPr>
          </a:p>
          <a:p>
            <a:pPr algn="l" defTabSz="914949" rtl="0">
              <a:lnSpc>
                <a:spcPts val="1680"/>
              </a:lnSpc>
            </a:pPr>
            <a:r>
              <a:rPr lang="en-US" sz="1200" b="1" kern="1200" spc="4" dirty="0">
                <a:solidFill>
                  <a:srgbClr val="31884E"/>
                </a:solidFill>
                <a:latin typeface="Calibri (MS) Bold"/>
                <a:ea typeface="Calibri (MS) Bold"/>
                <a:cs typeface="Calibri (MS) Bold"/>
                <a:sym typeface="Calibri (MS) Bold"/>
              </a:rPr>
              <a:t>      </a:t>
            </a:r>
            <a:r>
              <a:rPr lang="en-US" sz="1200" b="1" kern="1200" spc="4" dirty="0">
                <a:solidFill>
                  <a:srgbClr val="231F20"/>
                </a:solidFill>
                <a:latin typeface="Calibri (MS) Bold"/>
                <a:ea typeface="Calibri (MS) Bold"/>
                <a:cs typeface="Calibri (MS) Bold"/>
                <a:sym typeface="Calibri (MS) Bold"/>
              </a:rPr>
              <a:t> </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Tämä</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periaate</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kerrotaan</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aina</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lapselle</a:t>
            </a:r>
            <a:r>
              <a:rPr lang="en-US" sz="1200" kern="1200" spc="4" dirty="0">
                <a:solidFill>
                  <a:srgbClr val="231F20"/>
                </a:solidFill>
                <a:latin typeface="Calibri (MS)"/>
                <a:ea typeface="Calibri (MS)"/>
                <a:cs typeface="Calibri (MS)"/>
                <a:sym typeface="Calibri (MS)"/>
              </a:rPr>
              <a:t> ja </a:t>
            </a:r>
            <a:r>
              <a:rPr lang="en-US" sz="1200" kern="1200" spc="4" dirty="0" err="1">
                <a:solidFill>
                  <a:srgbClr val="231F20"/>
                </a:solidFill>
                <a:latin typeface="Calibri (MS)"/>
                <a:ea typeface="Calibri (MS)"/>
                <a:cs typeface="Calibri (MS)"/>
                <a:sym typeface="Calibri (MS)"/>
              </a:rPr>
              <a:t>koko</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perheelle</a:t>
            </a:r>
            <a:r>
              <a:rPr lang="en-US" sz="1200" kern="1200" spc="4" dirty="0">
                <a:solidFill>
                  <a:srgbClr val="231F20"/>
                </a:solidFill>
                <a:latin typeface="Calibri (MS)"/>
                <a:ea typeface="Calibri (MS)"/>
                <a:cs typeface="Calibri (MS)"/>
                <a:sym typeface="Calibri (MS)"/>
              </a:rPr>
              <a:t> jo </a:t>
            </a:r>
            <a:r>
              <a:rPr lang="en-US" sz="1200" kern="1200" spc="4" dirty="0" err="1">
                <a:solidFill>
                  <a:srgbClr val="231F20"/>
                </a:solidFill>
                <a:latin typeface="Calibri (MS)"/>
                <a:ea typeface="Calibri (MS)"/>
                <a:cs typeface="Calibri (MS)"/>
                <a:sym typeface="Calibri (MS)"/>
              </a:rPr>
              <a:t>ensimmäisissä</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yhteydenotoissa</a:t>
            </a:r>
            <a:r>
              <a:rPr lang="en-US" sz="1200" kern="1200" spc="4" dirty="0">
                <a:solidFill>
                  <a:srgbClr val="231F20"/>
                </a:solidFill>
                <a:latin typeface="Calibri (MS)"/>
                <a:ea typeface="Calibri (MS)"/>
                <a:cs typeface="Calibri (MS)"/>
                <a:sym typeface="Calibri (MS)"/>
              </a:rPr>
              <a:t>.</a:t>
            </a:r>
          </a:p>
          <a:p>
            <a:pPr marL="345643" lvl="1" indent="-172822" algn="l" defTabSz="914949" rtl="0">
              <a:lnSpc>
                <a:spcPts val="2240"/>
              </a:lnSpc>
              <a:buFont typeface="Arial"/>
              <a:buChar char="•"/>
            </a:pPr>
            <a:r>
              <a:rPr lang="en-US" sz="1600" b="1" kern="1200" spc="6" dirty="0" err="1">
                <a:solidFill>
                  <a:srgbClr val="31884E"/>
                </a:solidFill>
                <a:latin typeface="Calibri (MS) Bold"/>
                <a:ea typeface="Calibri (MS) Bold"/>
                <a:cs typeface="Calibri (MS) Bold"/>
                <a:sym typeface="Calibri (MS) Bold"/>
              </a:rPr>
              <a:t>Kaikenikäisten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lasten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mielipide</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selvitetään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häntä</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koskevissa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asioissa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Vauvoja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kuvataan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vähintään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havainnoimalla</a:t>
            </a:r>
            <a:r>
              <a:rPr lang="en-US" sz="1600" b="1" kern="1200" spc="6" dirty="0">
                <a:solidFill>
                  <a:srgbClr val="31884E"/>
                </a:solidFill>
                <a:latin typeface="Calibri (MS) Bold"/>
                <a:ea typeface="Calibri (MS) Bold"/>
                <a:cs typeface="Calibri (MS) Bold"/>
                <a:sym typeface="Calibri (MS) Bold"/>
              </a:rPr>
              <a:t>.</a:t>
            </a:r>
          </a:p>
          <a:p>
            <a:pPr marL="345643" lvl="1" indent="-172822" algn="l" defTabSz="914949" rtl="0">
              <a:lnSpc>
                <a:spcPts val="2240"/>
              </a:lnSpc>
              <a:buFont typeface="Arial"/>
              <a:buChar char="•"/>
            </a:pPr>
            <a:r>
              <a:rPr lang="en-US" sz="1600" b="1" kern="1200" spc="6" dirty="0" err="1">
                <a:solidFill>
                  <a:srgbClr val="31884E"/>
                </a:solidFill>
                <a:latin typeface="Calibri (MS) Bold"/>
                <a:ea typeface="Calibri (MS) Bold"/>
                <a:cs typeface="Calibri (MS) Bold"/>
                <a:sym typeface="Calibri (MS) Bold"/>
              </a:rPr>
              <a:t>Fraasilausetta</a:t>
            </a:r>
            <a:r>
              <a:rPr lang="en-US" sz="1600" b="1" kern="1200" spc="6" dirty="0">
                <a:solidFill>
                  <a:srgbClr val="31884E"/>
                </a:solidFill>
                <a:latin typeface="Calibri (MS) Bold"/>
                <a:ea typeface="Calibri (MS) Bold"/>
                <a:cs typeface="Calibri (MS) Bold"/>
                <a:sym typeface="Calibri (MS) Bold"/>
              </a:rPr>
              <a:t> </a:t>
            </a:r>
            <a:r>
              <a:rPr lang="en-US" sz="1600" b="1" i="1" kern="1200" spc="6" dirty="0">
                <a:solidFill>
                  <a:srgbClr val="31884E"/>
                </a:solidFill>
                <a:latin typeface="Calibri (MS) Bold"/>
                <a:ea typeface="Calibri (MS) Bold"/>
                <a:cs typeface="Calibri (MS) Bold"/>
                <a:sym typeface="Calibri (MS) Bold"/>
              </a:rPr>
              <a:t>“</a:t>
            </a:r>
            <a:r>
              <a:rPr lang="en-US" sz="1600" b="1" i="1" kern="1200" spc="6" dirty="0" err="1">
                <a:solidFill>
                  <a:srgbClr val="31884E"/>
                </a:solidFill>
                <a:latin typeface="Calibri (MS) Bold"/>
                <a:ea typeface="Calibri (MS) Bold"/>
                <a:cs typeface="Calibri (MS) Bold"/>
                <a:sym typeface="Calibri (MS) Bold"/>
              </a:rPr>
              <a:t>Lapsen</a:t>
            </a:r>
            <a:r>
              <a:rPr lang="en-US" sz="1600" b="1" i="1" kern="1200" spc="6" dirty="0">
                <a:solidFill>
                  <a:srgbClr val="31884E"/>
                </a:solidFill>
                <a:latin typeface="Calibri (MS) Bold"/>
                <a:ea typeface="Calibri (MS) Bold"/>
                <a:cs typeface="Calibri (MS) Bold"/>
                <a:sym typeface="Calibri (MS) Bold"/>
              </a:rPr>
              <a:t> </a:t>
            </a:r>
            <a:r>
              <a:rPr lang="en-US" sz="1600" b="1" i="1" kern="1200" spc="6" dirty="0" err="1">
                <a:solidFill>
                  <a:srgbClr val="31884E"/>
                </a:solidFill>
                <a:latin typeface="Calibri (MS) Bold"/>
                <a:ea typeface="Calibri (MS) Bold"/>
                <a:cs typeface="Calibri (MS) Bold"/>
                <a:sym typeface="Calibri (MS) Bold"/>
              </a:rPr>
              <a:t>mielipidettä</a:t>
            </a:r>
            <a:r>
              <a:rPr lang="en-US" sz="1600" b="1" i="1" kern="1200" spc="6" dirty="0">
                <a:solidFill>
                  <a:srgbClr val="31884E"/>
                </a:solidFill>
                <a:latin typeface="Calibri (MS) Bold"/>
                <a:ea typeface="Calibri (MS) Bold"/>
                <a:cs typeface="Calibri (MS) Bold"/>
                <a:sym typeface="Calibri (MS) Bold"/>
              </a:rPr>
              <a:t> </a:t>
            </a:r>
            <a:r>
              <a:rPr lang="en-US" sz="1600" b="1" i="1" kern="1200" spc="6" dirty="0" err="1">
                <a:solidFill>
                  <a:srgbClr val="31884E"/>
                </a:solidFill>
                <a:latin typeface="Calibri (MS) Bold"/>
                <a:ea typeface="Calibri (MS) Bold"/>
                <a:cs typeface="Calibri (MS) Bold"/>
                <a:sym typeface="Calibri (MS) Bold"/>
              </a:rPr>
              <a:t>ei</a:t>
            </a:r>
            <a:r>
              <a:rPr lang="en-US" sz="1600" b="1" i="1" kern="1200" spc="6" dirty="0">
                <a:solidFill>
                  <a:srgbClr val="31884E"/>
                </a:solidFill>
                <a:latin typeface="Calibri (MS) Bold"/>
                <a:ea typeface="Calibri (MS) Bold"/>
                <a:cs typeface="Calibri (MS) Bold"/>
                <a:sym typeface="Calibri (MS) Bold"/>
              </a:rPr>
              <a:t> ole </a:t>
            </a:r>
            <a:r>
              <a:rPr lang="en-US" sz="1600" b="1" i="1" kern="1200" spc="6" dirty="0" err="1">
                <a:solidFill>
                  <a:srgbClr val="31884E"/>
                </a:solidFill>
                <a:latin typeface="Calibri (MS) Bold"/>
                <a:ea typeface="Calibri (MS) Bold"/>
                <a:cs typeface="Calibri (MS) Bold"/>
                <a:sym typeface="Calibri (MS) Bold"/>
              </a:rPr>
              <a:t>voitu</a:t>
            </a:r>
            <a:r>
              <a:rPr lang="en-US" sz="1600" b="1" i="1" kern="1200" spc="6" dirty="0">
                <a:solidFill>
                  <a:srgbClr val="31884E"/>
                </a:solidFill>
                <a:latin typeface="Calibri (MS) Bold"/>
                <a:ea typeface="Calibri (MS) Bold"/>
                <a:cs typeface="Calibri (MS) Bold"/>
                <a:sym typeface="Calibri (MS) Bold"/>
              </a:rPr>
              <a:t> </a:t>
            </a:r>
            <a:r>
              <a:rPr lang="en-US" sz="1600" b="1" i="1" kern="1200" spc="6" dirty="0" err="1">
                <a:solidFill>
                  <a:srgbClr val="31884E"/>
                </a:solidFill>
                <a:latin typeface="Calibri (MS) Bold"/>
                <a:ea typeface="Calibri (MS) Bold"/>
                <a:cs typeface="Calibri (MS) Bold"/>
                <a:sym typeface="Calibri (MS) Bold"/>
              </a:rPr>
              <a:t>selvittää</a:t>
            </a:r>
            <a:r>
              <a:rPr lang="en-US" sz="1600" b="1" i="1" kern="1200" spc="6" dirty="0">
                <a:solidFill>
                  <a:srgbClr val="31884E"/>
                </a:solidFill>
                <a:latin typeface="Calibri (MS) Bold"/>
                <a:ea typeface="Calibri (MS) Bold"/>
                <a:cs typeface="Calibri (MS) Bold"/>
                <a:sym typeface="Calibri (MS) Bold"/>
              </a:rPr>
              <a:t> </a:t>
            </a:r>
            <a:r>
              <a:rPr lang="en-US" sz="1600" b="1" i="1" kern="1200" spc="6" dirty="0" err="1">
                <a:solidFill>
                  <a:srgbClr val="31884E"/>
                </a:solidFill>
                <a:latin typeface="Calibri (MS) Bold"/>
                <a:ea typeface="Calibri (MS) Bold"/>
                <a:cs typeface="Calibri (MS) Bold"/>
                <a:sym typeface="Calibri (MS) Bold"/>
              </a:rPr>
              <a:t>ikä</a:t>
            </a:r>
            <a:r>
              <a:rPr lang="en-US" sz="1600" b="1" i="1" kern="1200" spc="6" dirty="0">
                <a:solidFill>
                  <a:srgbClr val="31884E"/>
                </a:solidFill>
                <a:latin typeface="Calibri (MS) Bold"/>
                <a:ea typeface="Calibri (MS) Bold"/>
                <a:cs typeface="Calibri (MS) Bold"/>
                <a:sym typeface="Calibri (MS) Bold"/>
              </a:rPr>
              <a:t>- ja </a:t>
            </a:r>
            <a:r>
              <a:rPr lang="en-US" sz="1600" b="1" i="1" kern="1200" spc="6" dirty="0" err="1">
                <a:solidFill>
                  <a:srgbClr val="31884E"/>
                </a:solidFill>
                <a:latin typeface="Calibri (MS) Bold"/>
                <a:ea typeface="Calibri (MS) Bold"/>
                <a:cs typeface="Calibri (MS) Bold"/>
                <a:sym typeface="Calibri (MS) Bold"/>
              </a:rPr>
              <a:t>kehitystason</a:t>
            </a:r>
            <a:r>
              <a:rPr lang="en-US" sz="1600" b="1" i="1" kern="1200" spc="6" dirty="0">
                <a:solidFill>
                  <a:srgbClr val="31884E"/>
                </a:solidFill>
                <a:latin typeface="Calibri (MS) Bold"/>
                <a:ea typeface="Calibri (MS) Bold"/>
                <a:cs typeface="Calibri (MS) Bold"/>
                <a:sym typeface="Calibri (MS) Bold"/>
              </a:rPr>
              <a:t> </a:t>
            </a:r>
            <a:r>
              <a:rPr lang="en-US" sz="1600" b="1" i="1" kern="1200" spc="6" dirty="0" err="1">
                <a:solidFill>
                  <a:srgbClr val="31884E"/>
                </a:solidFill>
                <a:latin typeface="Calibri (MS) Bold"/>
                <a:ea typeface="Calibri (MS) Bold"/>
                <a:cs typeface="Calibri (MS) Bold"/>
                <a:sym typeface="Calibri (MS) Bold"/>
              </a:rPr>
              <a:t>vuoksi</a:t>
            </a:r>
            <a:r>
              <a:rPr lang="en-US" sz="1600" b="1" i="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ei</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käytetä</a:t>
            </a:r>
            <a:r>
              <a:rPr lang="en-US" sz="1600" b="1" kern="1200" spc="6" dirty="0">
                <a:solidFill>
                  <a:srgbClr val="31884E"/>
                </a:solidFill>
                <a:latin typeface="Calibri (MS) Bold"/>
                <a:ea typeface="Calibri (MS) Bold"/>
                <a:cs typeface="Calibri (MS) Bold"/>
                <a:sym typeface="Calibri (MS) Bold"/>
              </a:rPr>
              <a:t>.</a:t>
            </a:r>
          </a:p>
          <a:p>
            <a:pPr marL="345643" lvl="1" indent="-172822" algn="l" defTabSz="914949" rtl="0">
              <a:lnSpc>
                <a:spcPts val="2240"/>
              </a:lnSpc>
              <a:buFont typeface="Arial"/>
              <a:buChar char="•"/>
            </a:pPr>
            <a:r>
              <a:rPr lang="en-US" sz="1600" b="1" kern="1200" spc="6" dirty="0" err="1">
                <a:solidFill>
                  <a:srgbClr val="31884E"/>
                </a:solidFill>
                <a:latin typeface="Calibri (MS) Bold"/>
                <a:ea typeface="Calibri (MS) Bold"/>
                <a:cs typeface="Calibri (MS) Bold"/>
                <a:sym typeface="Calibri (MS) Bold"/>
              </a:rPr>
              <a:t>Lapsella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annetaan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oman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työntekijän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yhteystiedot</a:t>
            </a:r>
            <a:r>
              <a:rPr lang="en-US" sz="1600" b="1" kern="1200" spc="6" dirty="0">
                <a:solidFill>
                  <a:srgbClr val="31884E"/>
                </a:solidFill>
                <a:latin typeface="Calibri (MS) Bold"/>
                <a:ea typeface="Calibri (MS) Bold"/>
                <a:cs typeface="Calibri (MS) Bold"/>
                <a:sym typeface="Calibri (MS) Bold"/>
              </a:rPr>
              <a:t> ja </a:t>
            </a:r>
            <a:r>
              <a:rPr lang="en-US" sz="1600" b="1" kern="1200" spc="6" dirty="0" err="1">
                <a:solidFill>
                  <a:srgbClr val="31884E"/>
                </a:solidFill>
                <a:latin typeface="Calibri (MS) Bold"/>
                <a:ea typeface="Calibri (MS) Bold"/>
                <a:cs typeface="Calibri (MS) Bold"/>
                <a:sym typeface="Calibri (MS) Bold"/>
              </a:rPr>
              <a:t>tieto</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miten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hänet</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tavoittaa</a:t>
            </a:r>
            <a:r>
              <a:rPr lang="en-US" sz="1600" b="1" kern="1200" spc="6" dirty="0">
                <a:solidFill>
                  <a:srgbClr val="31884E"/>
                </a:solidFill>
                <a:latin typeface="Calibri (MS) Bold"/>
                <a:ea typeface="Calibri (MS) Bold"/>
                <a:cs typeface="Calibri (MS) Bold"/>
                <a:sym typeface="Calibri (MS) Bold"/>
              </a:rPr>
              <a:t>.</a:t>
            </a:r>
          </a:p>
          <a:p>
            <a:pPr marL="345643" lvl="1" indent="-172822" algn="l" defTabSz="914949" rtl="0">
              <a:lnSpc>
                <a:spcPts val="2240"/>
              </a:lnSpc>
              <a:buFont typeface="Arial"/>
              <a:buChar char="•"/>
            </a:pPr>
            <a:r>
              <a:rPr lang="en-US" sz="1600" b="1" kern="1200" spc="6" dirty="0" err="1">
                <a:solidFill>
                  <a:srgbClr val="31884E"/>
                </a:solidFill>
                <a:latin typeface="Calibri (MS) Bold"/>
                <a:ea typeface="Calibri (MS) Bold"/>
                <a:cs typeface="Calibri (MS) Bold"/>
                <a:sym typeface="Calibri (MS) Bold"/>
              </a:rPr>
              <a:t>Lapselle</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annetaan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mahdollisuus</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kommentoida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hänestä</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kerättyä</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tietoa</a:t>
            </a:r>
            <a:r>
              <a:rPr lang="en-US" sz="1600" b="1" kern="1200" spc="6" dirty="0">
                <a:solidFill>
                  <a:srgbClr val="31884E"/>
                </a:solidFill>
                <a:latin typeface="Calibri (MS) Bold"/>
                <a:ea typeface="Calibri (MS) Bold"/>
                <a:cs typeface="Calibri (MS) Bold"/>
                <a:sym typeface="Calibri (MS) Bold"/>
              </a:rPr>
              <a:t>. </a:t>
            </a:r>
          </a:p>
          <a:p>
            <a:pPr algn="l" defTabSz="914949" rtl="0">
              <a:lnSpc>
                <a:spcPts val="1440"/>
              </a:lnSpc>
            </a:pPr>
            <a:endParaRPr lang="en-US" sz="1600" b="1" kern="1200" spc="6" dirty="0">
              <a:solidFill>
                <a:srgbClr val="31884E"/>
              </a:solidFill>
              <a:latin typeface="Calibri (MS) Bold"/>
              <a:ea typeface="Calibri (MS) Bold"/>
              <a:cs typeface="Calibri (MS) Bold"/>
              <a:sym typeface="Calibri (MS) Bold"/>
            </a:endParaRPr>
          </a:p>
          <a:p>
            <a:pPr algn="l" defTabSz="914949" rtl="0">
              <a:lnSpc>
                <a:spcPts val="1440"/>
              </a:lnSpc>
            </a:pPr>
            <a:endParaRPr lang="en-US" sz="1600" b="1" kern="1200" spc="6" dirty="0">
              <a:solidFill>
                <a:srgbClr val="31884E"/>
              </a:solidFill>
              <a:latin typeface="Calibri (MS) Bold"/>
              <a:ea typeface="Calibri (MS) Bold"/>
              <a:cs typeface="Calibri (MS) Bold"/>
              <a:sym typeface="Calibri (MS) Bold"/>
            </a:endParaRPr>
          </a:p>
          <a:p>
            <a:pPr algn="l" defTabSz="914949" rtl="0">
              <a:lnSpc>
                <a:spcPts val="1920"/>
              </a:lnSpc>
            </a:pPr>
            <a:r>
              <a:rPr lang="en-US" sz="1600" b="1" u="sng" kern="1200" spc="6" dirty="0">
                <a:solidFill>
                  <a:srgbClr val="31884E"/>
                </a:solidFill>
                <a:latin typeface="Calibri (MS) Bold"/>
                <a:ea typeface="Calibri (MS) Bold"/>
                <a:cs typeface="Calibri (MS) Bold"/>
                <a:sym typeface="Calibri (MS) Bold"/>
              </a:rPr>
              <a:t>LAPSEN OMA TAPAAMINEN:</a:t>
            </a:r>
          </a:p>
          <a:p>
            <a:pPr algn="l" defTabSz="914949" rtl="0">
              <a:lnSpc>
                <a:spcPts val="1440"/>
              </a:lnSpc>
            </a:pPr>
            <a:endParaRPr lang="en-US" sz="1600" b="1" u="sng" kern="1200" spc="6" dirty="0">
              <a:solidFill>
                <a:srgbClr val="31884E"/>
              </a:solidFill>
              <a:latin typeface="Calibri (MS) Bold"/>
              <a:ea typeface="Calibri (MS) Bold"/>
              <a:cs typeface="Calibri (MS) Bold"/>
              <a:sym typeface="Calibri (MS) Bold"/>
            </a:endParaRPr>
          </a:p>
          <a:p>
            <a:pPr marL="345643" lvl="1" indent="-172822" algn="l" defTabSz="914949" rtl="0">
              <a:lnSpc>
                <a:spcPts val="2240"/>
              </a:lnSpc>
              <a:buFont typeface="Arial"/>
              <a:buChar char="•"/>
            </a:pPr>
            <a:r>
              <a:rPr lang="en-US" sz="1600" b="1" kern="1200" spc="6" dirty="0" err="1">
                <a:solidFill>
                  <a:srgbClr val="31884E"/>
                </a:solidFill>
                <a:latin typeface="Calibri (MS) Bold"/>
                <a:ea typeface="Calibri (MS) Bold"/>
                <a:cs typeface="Calibri (MS) Bold"/>
                <a:sym typeface="Calibri (MS) Bold"/>
              </a:rPr>
              <a:t>Lapsella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kerrotaan</a:t>
            </a:r>
            <a:r>
              <a:rPr lang="en-US" sz="1600" b="1" kern="1200" spc="6" dirty="0">
                <a:solidFill>
                  <a:srgbClr val="31884E"/>
                </a:solidFill>
                <a:latin typeface="Calibri (MS) Bold"/>
                <a:ea typeface="Calibri (MS) Bold"/>
                <a:cs typeface="Calibri (MS) Bold"/>
                <a:sym typeface="Calibri (MS) Bold"/>
              </a:rPr>
              <a:t>:</a:t>
            </a:r>
          </a:p>
          <a:p>
            <a:pPr algn="l" defTabSz="914949" rtl="0">
              <a:lnSpc>
                <a:spcPts val="1680"/>
              </a:lnSpc>
            </a:pPr>
            <a:r>
              <a:rPr lang="en-US" sz="1200" b="1" kern="1200" spc="4" dirty="0">
                <a:solidFill>
                  <a:srgbClr val="31884E"/>
                </a:solidFill>
                <a:latin typeface="Calibri (MS) Bold"/>
                <a:ea typeface="Calibri (MS) Bold"/>
                <a:cs typeface="Calibri (MS) Bold"/>
                <a:sym typeface="Calibri (MS) Bold"/>
              </a:rPr>
              <a:t>    </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syy</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miksi</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tavataan</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miten</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aihetta</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käsitellään</a:t>
            </a:r>
            <a:r>
              <a:rPr lang="en-US" sz="1200" kern="1200" spc="4" dirty="0">
                <a:solidFill>
                  <a:srgbClr val="231F20"/>
                </a:solidFill>
                <a:latin typeface="Calibri (MS)"/>
                <a:ea typeface="Calibri (MS)"/>
                <a:cs typeface="Calibri (MS)"/>
                <a:sym typeface="Calibri (MS)"/>
              </a:rPr>
              <a:t> ja </a:t>
            </a:r>
            <a:r>
              <a:rPr lang="en-US" sz="1200" kern="1200" spc="4" dirty="0" err="1">
                <a:solidFill>
                  <a:srgbClr val="231F20"/>
                </a:solidFill>
                <a:latin typeface="Calibri (MS)"/>
                <a:ea typeface="Calibri (MS)"/>
                <a:cs typeface="Calibri (MS)"/>
                <a:sym typeface="Calibri (MS)"/>
              </a:rPr>
              <a:t>mitä</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mahdollisesti</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tapahtuu</a:t>
            </a:r>
            <a:r>
              <a:rPr lang="en-US" sz="1200" kern="1200" spc="4" dirty="0">
                <a:solidFill>
                  <a:srgbClr val="231F20"/>
                </a:solidFill>
                <a:latin typeface="Calibri (MS)"/>
                <a:ea typeface="Calibri (MS)"/>
                <a:cs typeface="Calibri (MS)"/>
                <a:sym typeface="Calibri (MS)"/>
              </a:rPr>
              <a:t>.</a:t>
            </a:r>
          </a:p>
          <a:p>
            <a:pPr algn="l" defTabSz="914949" rtl="0">
              <a:lnSpc>
                <a:spcPts val="1680"/>
              </a:lnSpc>
            </a:pP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mihin</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lopputulokseen</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päädytään</a:t>
            </a:r>
            <a:r>
              <a:rPr lang="en-US" sz="1200" kern="1200" spc="4" dirty="0">
                <a:solidFill>
                  <a:srgbClr val="231F20"/>
                </a:solidFill>
                <a:latin typeface="Calibri (MS)"/>
                <a:ea typeface="Calibri (MS)"/>
                <a:cs typeface="Calibri (MS)"/>
                <a:sym typeface="Calibri (MS)"/>
              </a:rPr>
              <a:t> ja </a:t>
            </a:r>
            <a:r>
              <a:rPr lang="en-US" sz="1200" kern="1200" spc="4" dirty="0" err="1">
                <a:solidFill>
                  <a:srgbClr val="231F20"/>
                </a:solidFill>
                <a:latin typeface="Calibri (MS)"/>
                <a:ea typeface="Calibri (MS)"/>
                <a:cs typeface="Calibri (MS)"/>
                <a:sym typeface="Calibri (MS)"/>
              </a:rPr>
              <a:t>miksi</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Lopputulos</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käsitellään</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lapsen</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kanssa</a:t>
            </a:r>
            <a:r>
              <a:rPr lang="en-US" sz="1200" kern="1200" spc="4" dirty="0">
                <a:solidFill>
                  <a:srgbClr val="231F20"/>
                </a:solidFill>
                <a:latin typeface="Calibri (MS)"/>
                <a:ea typeface="Calibri (MS)"/>
                <a:cs typeface="Calibri (MS)"/>
                <a:sym typeface="Calibri (MS)"/>
              </a:rPr>
              <a:t>. </a:t>
            </a:r>
          </a:p>
          <a:p>
            <a:pPr marL="345643" lvl="1" indent="-172822" algn="l" defTabSz="914949" rtl="0">
              <a:lnSpc>
                <a:spcPts val="2240"/>
              </a:lnSpc>
              <a:buFont typeface="Arial"/>
              <a:buChar char="•"/>
            </a:pPr>
            <a:r>
              <a:rPr lang="en-US" sz="1600" b="1" kern="1200" spc="6" dirty="0" err="1">
                <a:solidFill>
                  <a:srgbClr val="31884E"/>
                </a:solidFill>
                <a:latin typeface="Calibri (MS) Bold"/>
                <a:ea typeface="Calibri (MS) Bold"/>
                <a:cs typeface="Calibri (MS) Bold"/>
                <a:sym typeface="Calibri (MS) Bold"/>
              </a:rPr>
              <a:t>Lasta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tuetaan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omin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sanoin</a:t>
            </a:r>
            <a:r>
              <a:rPr lang="en-US" sz="1600" b="1" kern="1200" spc="6" dirty="0">
                <a:solidFill>
                  <a:srgbClr val="31884E"/>
                </a:solidFill>
                <a:latin typeface="Calibri (MS) Bold"/>
                <a:ea typeface="Calibri (MS) Bold"/>
                <a:cs typeface="Calibri (MS) Bold"/>
                <a:sym typeface="Calibri (MS) Bold"/>
              </a:rPr>
              <a:t> ja </a:t>
            </a:r>
            <a:r>
              <a:rPr lang="en-US" sz="1600" b="1" kern="1200" spc="6" dirty="0" err="1">
                <a:solidFill>
                  <a:srgbClr val="31884E"/>
                </a:solidFill>
                <a:latin typeface="Calibri (MS) Bold"/>
                <a:ea typeface="Calibri (MS) Bold"/>
                <a:cs typeface="Calibri (MS) Bold"/>
                <a:sym typeface="Calibri (MS) Bold"/>
              </a:rPr>
              <a:t>omalla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tavallaan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kuvaamaan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elämäntilannettaan</a:t>
            </a:r>
            <a:r>
              <a:rPr lang="en-US" sz="1600" b="1" kern="1200" spc="6" dirty="0">
                <a:solidFill>
                  <a:srgbClr val="31884E"/>
                </a:solidFill>
                <a:latin typeface="Calibri (MS) Bold"/>
                <a:ea typeface="Calibri (MS) Bold"/>
                <a:cs typeface="Calibri (MS) Bold"/>
                <a:sym typeface="Calibri (MS) Bold"/>
              </a:rPr>
              <a:t>.</a:t>
            </a:r>
          </a:p>
          <a:p>
            <a:pPr marL="345643" lvl="1" indent="-172822" algn="l" defTabSz="914949" rtl="0">
              <a:lnSpc>
                <a:spcPts val="2240"/>
              </a:lnSpc>
              <a:buFont typeface="Arial"/>
              <a:buChar char="•"/>
            </a:pPr>
            <a:r>
              <a:rPr lang="en-US" sz="1600" b="1" kern="1200" spc="6" dirty="0" err="1">
                <a:solidFill>
                  <a:srgbClr val="31884E"/>
                </a:solidFill>
                <a:latin typeface="Calibri (MS) Bold"/>
                <a:ea typeface="Calibri (MS) Bold"/>
                <a:cs typeface="Calibri (MS) Bold"/>
                <a:sym typeface="Calibri (MS) Bold"/>
              </a:rPr>
              <a:t>Lapsi</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tavataan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hänen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omissa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ympäristöissään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koti</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päiväkoti</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koulu</a:t>
            </a:r>
            <a:r>
              <a:rPr lang="en-US" sz="1600" b="1" kern="1200" spc="6" dirty="0">
                <a:solidFill>
                  <a:srgbClr val="31884E"/>
                </a:solidFill>
                <a:latin typeface="Calibri (MS) Bold"/>
                <a:ea typeface="Calibri (MS) Bold"/>
                <a:cs typeface="Calibri (MS) Bold"/>
                <a:sym typeface="Calibri (MS) Bold"/>
              </a:rPr>
              <a:t>.</a:t>
            </a:r>
          </a:p>
          <a:p>
            <a:pPr marL="345643" lvl="1" indent="-172822" algn="l" defTabSz="914949" rtl="0">
              <a:lnSpc>
                <a:spcPts val="2240"/>
              </a:lnSpc>
              <a:buFont typeface="Arial"/>
              <a:buChar char="•"/>
            </a:pPr>
            <a:r>
              <a:rPr lang="en-US" sz="1600" b="1" kern="1200" spc="6" dirty="0" err="1">
                <a:solidFill>
                  <a:srgbClr val="31884E"/>
                </a:solidFill>
                <a:latin typeface="Calibri (MS) Bold"/>
                <a:ea typeface="Calibri (MS) Bold"/>
                <a:cs typeface="Calibri (MS) Bold"/>
                <a:sym typeface="Calibri (MS) Bold"/>
              </a:rPr>
              <a:t>Lapsen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pyytäessä</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tapaamista</a:t>
            </a:r>
            <a:r>
              <a:rPr lang="en-US" sz="1600" b="1" kern="1200" spc="6" dirty="0">
                <a:solidFill>
                  <a:srgbClr val="31884E"/>
                </a:solidFill>
                <a:latin typeface="Calibri (MS) Bold"/>
                <a:ea typeface="Calibri (MS) Bold"/>
                <a:cs typeface="Calibri (MS) Bold"/>
                <a:sym typeface="Calibri (MS) Bold"/>
              </a:rPr>
              <a:t> on </a:t>
            </a:r>
            <a:r>
              <a:rPr lang="en-US" sz="1600" b="1" kern="1200" spc="6" dirty="0" err="1">
                <a:solidFill>
                  <a:srgbClr val="31884E"/>
                </a:solidFill>
                <a:latin typeface="Calibri (MS) Bold"/>
                <a:ea typeface="Calibri (MS) Bold"/>
                <a:cs typeface="Calibri (MS) Bold"/>
                <a:sym typeface="Calibri (MS) Bold"/>
              </a:rPr>
              <a:t>tapaaminen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järjestettävä</a:t>
            </a:r>
            <a:r>
              <a:rPr lang="en-US" sz="1600" b="1" kern="1200" spc="6" dirty="0">
                <a:solidFill>
                  <a:srgbClr val="31884E"/>
                </a:solidFill>
                <a:latin typeface="Calibri (MS) Bold"/>
                <a:ea typeface="Calibri (MS) Bold"/>
                <a:cs typeface="Calibri (MS) Bold"/>
                <a:sym typeface="Calibri (MS) Bold"/>
              </a:rPr>
              <a:t>.</a:t>
            </a:r>
          </a:p>
          <a:p>
            <a:pPr algn="l" defTabSz="914949" rtl="0">
              <a:lnSpc>
                <a:spcPts val="1440"/>
              </a:lnSpc>
            </a:pPr>
            <a:endParaRPr lang="en-US" sz="1600" b="1" kern="1200" spc="6" dirty="0">
              <a:solidFill>
                <a:srgbClr val="31884E"/>
              </a:solidFill>
              <a:latin typeface="Calibri (MS) Bold"/>
              <a:ea typeface="Calibri (MS) Bold"/>
              <a:cs typeface="Calibri (MS) Bold"/>
              <a:sym typeface="Calibri (MS) Bo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525850" y="7797488"/>
            <a:ext cx="1446325" cy="297532"/>
          </a:xfrm>
          <a:custGeom>
            <a:avLst/>
            <a:gdLst/>
            <a:ahLst/>
            <a:cxnLst/>
            <a:rect l="l" t="t" r="r" b="b"/>
            <a:pathLst>
              <a:path w="1445467" h="297355">
                <a:moveTo>
                  <a:pt x="0" y="0"/>
                </a:moveTo>
                <a:lnTo>
                  <a:pt x="1445468" y="0"/>
                </a:lnTo>
                <a:lnTo>
                  <a:pt x="1445468" y="297355"/>
                </a:lnTo>
                <a:lnTo>
                  <a:pt x="0" y="297355"/>
                </a:lnTo>
                <a:lnTo>
                  <a:pt x="0" y="0"/>
                </a:lnTo>
                <a:close/>
              </a:path>
            </a:pathLst>
          </a:custGeom>
          <a:blipFill>
            <a:blip r:embed="rId2"/>
            <a:stretch>
              <a:fillRect l="-12" r="-12"/>
            </a:stretch>
          </a:blipFill>
        </p:spPr>
        <p:txBody>
          <a:bodyPr/>
          <a:lstStyle/>
          <a:p>
            <a:pPr algn="l" defTabSz="914949" rtl="0"/>
            <a:endParaRPr lang="fi-FI" sz="1801" kern="1200">
              <a:solidFill>
                <a:prstClr val="black"/>
              </a:solidFill>
              <a:latin typeface="Calibri"/>
              <a:ea typeface="+mn-ea"/>
              <a:cs typeface="+mn-cs"/>
            </a:endParaRPr>
          </a:p>
        </p:txBody>
      </p:sp>
      <p:grpSp>
        <p:nvGrpSpPr>
          <p:cNvPr id="3" name="Group 3"/>
          <p:cNvGrpSpPr/>
          <p:nvPr/>
        </p:nvGrpSpPr>
        <p:grpSpPr>
          <a:xfrm>
            <a:off x="6687388" y="1749862"/>
            <a:ext cx="896404" cy="8700549"/>
            <a:chOff x="0" y="0"/>
            <a:chExt cx="2002367" cy="19435075"/>
          </a:xfrm>
        </p:grpSpPr>
        <p:sp>
          <p:nvSpPr>
            <p:cNvPr id="4" name="Freeform 4"/>
            <p:cNvSpPr/>
            <p:nvPr/>
          </p:nvSpPr>
          <p:spPr>
            <a:xfrm>
              <a:off x="0" y="0"/>
              <a:ext cx="2001901" cy="19434674"/>
            </a:xfrm>
            <a:custGeom>
              <a:avLst/>
              <a:gdLst/>
              <a:ahLst/>
              <a:cxnLst/>
              <a:rect l="l" t="t" r="r" b="b"/>
              <a:pathLst>
                <a:path w="2001901" h="19434674">
                  <a:moveTo>
                    <a:pt x="2001901" y="0"/>
                  </a:moveTo>
                  <a:lnTo>
                    <a:pt x="0" y="0"/>
                  </a:lnTo>
                  <a:lnTo>
                    <a:pt x="0" y="19434674"/>
                  </a:lnTo>
                  <a:lnTo>
                    <a:pt x="2001901" y="19434674"/>
                  </a:lnTo>
                  <a:lnTo>
                    <a:pt x="2001901" y="0"/>
                  </a:lnTo>
                  <a:close/>
                </a:path>
              </a:pathLst>
            </a:custGeom>
            <a:solidFill>
              <a:srgbClr val="5BBD72">
                <a:alpha val="60000"/>
              </a:srgbClr>
            </a:solidFill>
          </p:spPr>
          <p:txBody>
            <a:bodyPr/>
            <a:lstStyle/>
            <a:p>
              <a:pPr algn="l" defTabSz="914949" rtl="0"/>
              <a:endParaRPr lang="fi-FI" sz="1801" kern="1200">
                <a:solidFill>
                  <a:prstClr val="black"/>
                </a:solidFill>
                <a:latin typeface="Calibri"/>
                <a:ea typeface="+mn-ea"/>
                <a:cs typeface="+mn-cs"/>
              </a:endParaRPr>
            </a:p>
          </p:txBody>
        </p:sp>
      </p:grpSp>
      <p:sp>
        <p:nvSpPr>
          <p:cNvPr id="5" name="Freeform 5"/>
          <p:cNvSpPr/>
          <p:nvPr/>
        </p:nvSpPr>
        <p:spPr>
          <a:xfrm>
            <a:off x="7022648" y="1752568"/>
            <a:ext cx="519347" cy="795796"/>
          </a:xfrm>
          <a:custGeom>
            <a:avLst/>
            <a:gdLst/>
            <a:ahLst/>
            <a:cxnLst/>
            <a:rect l="l" t="t" r="r" b="b"/>
            <a:pathLst>
              <a:path w="519039" h="795324">
                <a:moveTo>
                  <a:pt x="0" y="0"/>
                </a:moveTo>
                <a:lnTo>
                  <a:pt x="519039" y="0"/>
                </a:lnTo>
                <a:lnTo>
                  <a:pt x="519039" y="795323"/>
                </a:lnTo>
                <a:lnTo>
                  <a:pt x="0" y="795323"/>
                </a:lnTo>
                <a:lnTo>
                  <a:pt x="0" y="0"/>
                </a:lnTo>
                <a:close/>
              </a:path>
            </a:pathLst>
          </a:custGeom>
          <a:blipFill>
            <a:blip r:embed="rId3">
              <a:extLst>
                <a:ext uri="{96DAC541-7B7A-43D3-8B79-37D633B846F1}">
                  <asvg:svgBlip xmlns:asvg="http://schemas.microsoft.com/office/drawing/2016/SVG/main" r:embed="rId4"/>
                </a:ext>
              </a:extLst>
            </a:blip>
            <a:stretch>
              <a:fillRect t="-190912"/>
            </a:stretch>
          </a:blipFill>
        </p:spPr>
        <p:txBody>
          <a:bodyPr/>
          <a:lstStyle/>
          <a:p>
            <a:pPr algn="l" defTabSz="914949" rtl="0"/>
            <a:endParaRPr lang="fi-FI" sz="1801" kern="1200">
              <a:solidFill>
                <a:prstClr val="black"/>
              </a:solidFill>
              <a:latin typeface="Calibri"/>
              <a:ea typeface="+mn-ea"/>
              <a:cs typeface="+mn-cs"/>
            </a:endParaRPr>
          </a:p>
        </p:txBody>
      </p:sp>
      <p:sp>
        <p:nvSpPr>
          <p:cNvPr id="6" name="Freeform 6"/>
          <p:cNvSpPr/>
          <p:nvPr/>
        </p:nvSpPr>
        <p:spPr>
          <a:xfrm>
            <a:off x="-70072" y="1390830"/>
            <a:ext cx="458671" cy="2106781"/>
          </a:xfrm>
          <a:custGeom>
            <a:avLst/>
            <a:gdLst/>
            <a:ahLst/>
            <a:cxnLst/>
            <a:rect l="l" t="t" r="r" b="b"/>
            <a:pathLst>
              <a:path w="458399" h="2105531">
                <a:moveTo>
                  <a:pt x="0" y="0"/>
                </a:moveTo>
                <a:lnTo>
                  <a:pt x="458399" y="0"/>
                </a:lnTo>
                <a:lnTo>
                  <a:pt x="458399" y="2105531"/>
                </a:lnTo>
                <a:lnTo>
                  <a:pt x="0" y="210553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grpSp>
        <p:nvGrpSpPr>
          <p:cNvPr id="7" name="Group 7"/>
          <p:cNvGrpSpPr/>
          <p:nvPr/>
        </p:nvGrpSpPr>
        <p:grpSpPr>
          <a:xfrm>
            <a:off x="11708" y="1655973"/>
            <a:ext cx="753781" cy="8811738"/>
            <a:chOff x="0" y="0"/>
            <a:chExt cx="2229504" cy="26063013"/>
          </a:xfrm>
        </p:grpSpPr>
        <p:sp>
          <p:nvSpPr>
            <p:cNvPr id="8" name="Freeform 8"/>
            <p:cNvSpPr/>
            <p:nvPr/>
          </p:nvSpPr>
          <p:spPr>
            <a:xfrm>
              <a:off x="0" y="0"/>
              <a:ext cx="2228339" cy="26061873"/>
            </a:xfrm>
            <a:custGeom>
              <a:avLst/>
              <a:gdLst/>
              <a:ahLst/>
              <a:cxnLst/>
              <a:rect l="l" t="t" r="r" b="b"/>
              <a:pathLst>
                <a:path w="2228339" h="26061873">
                  <a:moveTo>
                    <a:pt x="2228339" y="0"/>
                  </a:moveTo>
                  <a:lnTo>
                    <a:pt x="0" y="0"/>
                  </a:lnTo>
                  <a:lnTo>
                    <a:pt x="0" y="26061873"/>
                  </a:lnTo>
                  <a:lnTo>
                    <a:pt x="2228339" y="26061873"/>
                  </a:lnTo>
                  <a:lnTo>
                    <a:pt x="2228339" y="0"/>
                  </a:lnTo>
                  <a:close/>
                </a:path>
              </a:pathLst>
            </a:custGeom>
            <a:solidFill>
              <a:srgbClr val="84B0D8"/>
            </a:solidFill>
          </p:spPr>
          <p:txBody>
            <a:bodyPr/>
            <a:lstStyle/>
            <a:p>
              <a:pPr algn="l" defTabSz="914949" rtl="0"/>
              <a:endParaRPr lang="fi-FI" sz="1801" kern="1200">
                <a:solidFill>
                  <a:prstClr val="black"/>
                </a:solidFill>
                <a:latin typeface="Calibri"/>
                <a:ea typeface="+mn-ea"/>
                <a:cs typeface="+mn-cs"/>
              </a:endParaRPr>
            </a:p>
          </p:txBody>
        </p:sp>
      </p:grpSp>
      <p:grpSp>
        <p:nvGrpSpPr>
          <p:cNvPr id="9" name="Group 9"/>
          <p:cNvGrpSpPr/>
          <p:nvPr/>
        </p:nvGrpSpPr>
        <p:grpSpPr>
          <a:xfrm>
            <a:off x="7929" y="-118473"/>
            <a:ext cx="7560667" cy="1866313"/>
            <a:chOff x="0" y="0"/>
            <a:chExt cx="26796153" cy="6614495"/>
          </a:xfrm>
        </p:grpSpPr>
        <p:sp>
          <p:nvSpPr>
            <p:cNvPr id="10" name="Freeform 10"/>
            <p:cNvSpPr/>
            <p:nvPr/>
          </p:nvSpPr>
          <p:spPr>
            <a:xfrm>
              <a:off x="0" y="0"/>
              <a:ext cx="26795983" cy="6613512"/>
            </a:xfrm>
            <a:custGeom>
              <a:avLst/>
              <a:gdLst/>
              <a:ahLst/>
              <a:cxnLst/>
              <a:rect l="l" t="t" r="r" b="b"/>
              <a:pathLst>
                <a:path w="26795983" h="6613512">
                  <a:moveTo>
                    <a:pt x="26795983" y="0"/>
                  </a:moveTo>
                  <a:lnTo>
                    <a:pt x="0" y="0"/>
                  </a:lnTo>
                  <a:lnTo>
                    <a:pt x="0" y="6613512"/>
                  </a:lnTo>
                  <a:lnTo>
                    <a:pt x="26795983" y="6613512"/>
                  </a:lnTo>
                  <a:lnTo>
                    <a:pt x="26795983" y="0"/>
                  </a:ln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grpSp>
      <p:sp>
        <p:nvSpPr>
          <p:cNvPr id="11" name="Freeform 11"/>
          <p:cNvSpPr/>
          <p:nvPr/>
        </p:nvSpPr>
        <p:spPr>
          <a:xfrm>
            <a:off x="7084127" y="4975202"/>
            <a:ext cx="485427" cy="815097"/>
          </a:xfrm>
          <a:custGeom>
            <a:avLst/>
            <a:gdLst/>
            <a:ahLst/>
            <a:cxnLst/>
            <a:rect l="l" t="t" r="r" b="b"/>
            <a:pathLst>
              <a:path w="485139" h="814613">
                <a:moveTo>
                  <a:pt x="0" y="0"/>
                </a:moveTo>
                <a:lnTo>
                  <a:pt x="485139" y="0"/>
                </a:lnTo>
                <a:lnTo>
                  <a:pt x="485139" y="814613"/>
                </a:lnTo>
                <a:lnTo>
                  <a:pt x="0" y="8146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2" name="Freeform 12"/>
          <p:cNvSpPr/>
          <p:nvPr/>
        </p:nvSpPr>
        <p:spPr>
          <a:xfrm>
            <a:off x="7084247" y="7401330"/>
            <a:ext cx="510510" cy="1152172"/>
          </a:xfrm>
          <a:custGeom>
            <a:avLst/>
            <a:gdLst/>
            <a:ahLst/>
            <a:cxnLst/>
            <a:rect l="l" t="t" r="r" b="b"/>
            <a:pathLst>
              <a:path w="510207" h="1151488">
                <a:moveTo>
                  <a:pt x="0" y="0"/>
                </a:moveTo>
                <a:lnTo>
                  <a:pt x="510207" y="0"/>
                </a:lnTo>
                <a:lnTo>
                  <a:pt x="510207" y="1151489"/>
                </a:lnTo>
                <a:lnTo>
                  <a:pt x="0" y="115148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3" name="Freeform 13"/>
          <p:cNvSpPr/>
          <p:nvPr/>
        </p:nvSpPr>
        <p:spPr>
          <a:xfrm>
            <a:off x="6983376" y="8309197"/>
            <a:ext cx="560917" cy="404681"/>
          </a:xfrm>
          <a:custGeom>
            <a:avLst/>
            <a:gdLst/>
            <a:ahLst/>
            <a:cxnLst/>
            <a:rect l="l" t="t" r="r" b="b"/>
            <a:pathLst>
              <a:path w="560584" h="404441">
                <a:moveTo>
                  <a:pt x="0" y="0"/>
                </a:moveTo>
                <a:lnTo>
                  <a:pt x="560584" y="0"/>
                </a:lnTo>
                <a:lnTo>
                  <a:pt x="560584" y="404441"/>
                </a:lnTo>
                <a:lnTo>
                  <a:pt x="0" y="40444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4" name="Freeform 14"/>
          <p:cNvSpPr/>
          <p:nvPr/>
        </p:nvSpPr>
        <p:spPr>
          <a:xfrm>
            <a:off x="7014610" y="3733917"/>
            <a:ext cx="510510" cy="1152172"/>
          </a:xfrm>
          <a:custGeom>
            <a:avLst/>
            <a:gdLst/>
            <a:ahLst/>
            <a:cxnLst/>
            <a:rect l="l" t="t" r="r" b="b"/>
            <a:pathLst>
              <a:path w="510207" h="1151488">
                <a:moveTo>
                  <a:pt x="0" y="0"/>
                </a:moveTo>
                <a:lnTo>
                  <a:pt x="510208" y="0"/>
                </a:lnTo>
                <a:lnTo>
                  <a:pt x="510208" y="1151489"/>
                </a:lnTo>
                <a:lnTo>
                  <a:pt x="0" y="1151489"/>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5" name="Freeform 15"/>
          <p:cNvSpPr/>
          <p:nvPr/>
        </p:nvSpPr>
        <p:spPr>
          <a:xfrm>
            <a:off x="7040602" y="2325456"/>
            <a:ext cx="485427" cy="815097"/>
          </a:xfrm>
          <a:custGeom>
            <a:avLst/>
            <a:gdLst/>
            <a:ahLst/>
            <a:cxnLst/>
            <a:rect l="l" t="t" r="r" b="b"/>
            <a:pathLst>
              <a:path w="485139" h="814613">
                <a:moveTo>
                  <a:pt x="0" y="0"/>
                </a:moveTo>
                <a:lnTo>
                  <a:pt x="485139" y="0"/>
                </a:lnTo>
                <a:lnTo>
                  <a:pt x="485139" y="814613"/>
                </a:lnTo>
                <a:lnTo>
                  <a:pt x="0" y="8146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6" name="Freeform 16"/>
          <p:cNvSpPr/>
          <p:nvPr/>
        </p:nvSpPr>
        <p:spPr>
          <a:xfrm>
            <a:off x="7033840" y="3015484"/>
            <a:ext cx="560917" cy="404681"/>
          </a:xfrm>
          <a:custGeom>
            <a:avLst/>
            <a:gdLst/>
            <a:ahLst/>
            <a:cxnLst/>
            <a:rect l="l" t="t" r="r" b="b"/>
            <a:pathLst>
              <a:path w="560584" h="404441">
                <a:moveTo>
                  <a:pt x="0" y="0"/>
                </a:moveTo>
                <a:lnTo>
                  <a:pt x="560583" y="0"/>
                </a:lnTo>
                <a:lnTo>
                  <a:pt x="560583" y="404442"/>
                </a:lnTo>
                <a:lnTo>
                  <a:pt x="0" y="404442"/>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7" name="Freeform 17"/>
          <p:cNvSpPr/>
          <p:nvPr/>
        </p:nvSpPr>
        <p:spPr>
          <a:xfrm>
            <a:off x="7141704" y="2969238"/>
            <a:ext cx="510510" cy="1152172"/>
          </a:xfrm>
          <a:custGeom>
            <a:avLst/>
            <a:gdLst/>
            <a:ahLst/>
            <a:cxnLst/>
            <a:rect l="l" t="t" r="r" b="b"/>
            <a:pathLst>
              <a:path w="510207" h="1151488">
                <a:moveTo>
                  <a:pt x="0" y="0"/>
                </a:moveTo>
                <a:lnTo>
                  <a:pt x="510208" y="0"/>
                </a:lnTo>
                <a:lnTo>
                  <a:pt x="510208" y="1151488"/>
                </a:lnTo>
                <a:lnTo>
                  <a:pt x="0" y="115148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8" name="Freeform 18"/>
          <p:cNvSpPr/>
          <p:nvPr/>
        </p:nvSpPr>
        <p:spPr>
          <a:xfrm>
            <a:off x="6773" y="6571681"/>
            <a:ext cx="458671" cy="814380"/>
          </a:xfrm>
          <a:custGeom>
            <a:avLst/>
            <a:gdLst/>
            <a:ahLst/>
            <a:cxnLst/>
            <a:rect l="l" t="t" r="r" b="b"/>
            <a:pathLst>
              <a:path w="458399" h="813897">
                <a:moveTo>
                  <a:pt x="0" y="0"/>
                </a:moveTo>
                <a:lnTo>
                  <a:pt x="458399" y="0"/>
                </a:lnTo>
                <a:lnTo>
                  <a:pt x="458399" y="813897"/>
                </a:lnTo>
                <a:lnTo>
                  <a:pt x="0" y="813897"/>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9" name="Freeform 19"/>
          <p:cNvSpPr/>
          <p:nvPr/>
        </p:nvSpPr>
        <p:spPr>
          <a:xfrm>
            <a:off x="6774" y="6505438"/>
            <a:ext cx="70228" cy="77509"/>
          </a:xfrm>
          <a:custGeom>
            <a:avLst/>
            <a:gdLst/>
            <a:ahLst/>
            <a:cxnLst/>
            <a:rect l="l" t="t" r="r" b="b"/>
            <a:pathLst>
              <a:path w="70186" h="77463">
                <a:moveTo>
                  <a:pt x="0" y="0"/>
                </a:moveTo>
                <a:lnTo>
                  <a:pt x="70186" y="0"/>
                </a:lnTo>
                <a:lnTo>
                  <a:pt x="70186" y="77463"/>
                </a:lnTo>
                <a:lnTo>
                  <a:pt x="0" y="77463"/>
                </a:lnTo>
                <a:lnTo>
                  <a:pt x="0" y="0"/>
                </a:lnTo>
                <a:close/>
              </a:path>
            </a:pathLst>
          </a:custGeom>
          <a:blipFill>
            <a:blip r:embed="rId19"/>
            <a:stretch>
              <a:fillRect l="-167" r="-167"/>
            </a:stretch>
          </a:blipFill>
        </p:spPr>
        <p:txBody>
          <a:bodyPr/>
          <a:lstStyle/>
          <a:p>
            <a:pPr algn="l" defTabSz="914949" rtl="0"/>
            <a:endParaRPr lang="fi-FI" sz="1801" kern="1200">
              <a:solidFill>
                <a:prstClr val="black"/>
              </a:solidFill>
              <a:latin typeface="Calibri"/>
              <a:ea typeface="+mn-ea"/>
              <a:cs typeface="+mn-cs"/>
            </a:endParaRPr>
          </a:p>
        </p:txBody>
      </p:sp>
      <p:sp>
        <p:nvSpPr>
          <p:cNvPr id="20" name="Freeform 20"/>
          <p:cNvSpPr/>
          <p:nvPr/>
        </p:nvSpPr>
        <p:spPr>
          <a:xfrm>
            <a:off x="6773" y="6347941"/>
            <a:ext cx="458671" cy="2106781"/>
          </a:xfrm>
          <a:custGeom>
            <a:avLst/>
            <a:gdLst/>
            <a:ahLst/>
            <a:cxnLst/>
            <a:rect l="l" t="t" r="r" b="b"/>
            <a:pathLst>
              <a:path w="458399" h="2105531">
                <a:moveTo>
                  <a:pt x="0" y="0"/>
                </a:moveTo>
                <a:lnTo>
                  <a:pt x="458399" y="0"/>
                </a:lnTo>
                <a:lnTo>
                  <a:pt x="458399" y="2105531"/>
                </a:lnTo>
                <a:lnTo>
                  <a:pt x="0" y="210553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21" name="Freeform 21"/>
          <p:cNvSpPr/>
          <p:nvPr/>
        </p:nvSpPr>
        <p:spPr>
          <a:xfrm>
            <a:off x="6774" y="7628124"/>
            <a:ext cx="70228" cy="77513"/>
          </a:xfrm>
          <a:custGeom>
            <a:avLst/>
            <a:gdLst/>
            <a:ahLst/>
            <a:cxnLst/>
            <a:rect l="l" t="t" r="r" b="b"/>
            <a:pathLst>
              <a:path w="70186" h="77467">
                <a:moveTo>
                  <a:pt x="0" y="0"/>
                </a:moveTo>
                <a:lnTo>
                  <a:pt x="70186" y="0"/>
                </a:lnTo>
                <a:lnTo>
                  <a:pt x="70186" y="77467"/>
                </a:lnTo>
                <a:lnTo>
                  <a:pt x="0" y="77467"/>
                </a:lnTo>
                <a:lnTo>
                  <a:pt x="0" y="0"/>
                </a:lnTo>
                <a:close/>
              </a:path>
            </a:pathLst>
          </a:custGeom>
          <a:blipFill>
            <a:blip r:embed="rId20"/>
            <a:stretch>
              <a:fillRect l="-1336" r="-1336"/>
            </a:stretch>
          </a:blipFill>
        </p:spPr>
        <p:txBody>
          <a:bodyPr/>
          <a:lstStyle/>
          <a:p>
            <a:pPr algn="l" defTabSz="914949" rtl="0"/>
            <a:endParaRPr lang="fi-FI" sz="1801" kern="1200">
              <a:solidFill>
                <a:prstClr val="black"/>
              </a:solidFill>
              <a:latin typeface="Calibri"/>
              <a:ea typeface="+mn-ea"/>
              <a:cs typeface="+mn-cs"/>
            </a:endParaRPr>
          </a:p>
        </p:txBody>
      </p:sp>
      <p:sp>
        <p:nvSpPr>
          <p:cNvPr id="22" name="Freeform 22"/>
          <p:cNvSpPr/>
          <p:nvPr/>
        </p:nvSpPr>
        <p:spPr>
          <a:xfrm>
            <a:off x="6773" y="5448988"/>
            <a:ext cx="458671" cy="2559957"/>
          </a:xfrm>
          <a:custGeom>
            <a:avLst/>
            <a:gdLst/>
            <a:ahLst/>
            <a:cxnLst/>
            <a:rect l="l" t="t" r="r" b="b"/>
            <a:pathLst>
              <a:path w="458399" h="2558438">
                <a:moveTo>
                  <a:pt x="0" y="0"/>
                </a:moveTo>
                <a:lnTo>
                  <a:pt x="458399" y="0"/>
                </a:lnTo>
                <a:lnTo>
                  <a:pt x="458399" y="2558438"/>
                </a:lnTo>
                <a:lnTo>
                  <a:pt x="0" y="255843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23" name="Freeform 23"/>
          <p:cNvSpPr/>
          <p:nvPr/>
        </p:nvSpPr>
        <p:spPr>
          <a:xfrm>
            <a:off x="6774" y="5382751"/>
            <a:ext cx="70228" cy="77512"/>
          </a:xfrm>
          <a:custGeom>
            <a:avLst/>
            <a:gdLst/>
            <a:ahLst/>
            <a:cxnLst/>
            <a:rect l="l" t="t" r="r" b="b"/>
            <a:pathLst>
              <a:path w="70186" h="77466">
                <a:moveTo>
                  <a:pt x="0" y="0"/>
                </a:moveTo>
                <a:lnTo>
                  <a:pt x="70186" y="0"/>
                </a:lnTo>
                <a:lnTo>
                  <a:pt x="70186" y="77466"/>
                </a:lnTo>
                <a:lnTo>
                  <a:pt x="0" y="77466"/>
                </a:lnTo>
                <a:lnTo>
                  <a:pt x="0" y="0"/>
                </a:lnTo>
                <a:close/>
              </a:path>
            </a:pathLst>
          </a:custGeom>
          <a:blipFill>
            <a:blip r:embed="rId23"/>
            <a:stretch>
              <a:fillRect l="-1335" r="-1335"/>
            </a:stretch>
          </a:blipFill>
        </p:spPr>
        <p:txBody>
          <a:bodyPr/>
          <a:lstStyle/>
          <a:p>
            <a:pPr algn="l" defTabSz="914949" rtl="0"/>
            <a:endParaRPr lang="fi-FI" sz="1801" kern="1200">
              <a:solidFill>
                <a:prstClr val="black"/>
              </a:solidFill>
              <a:latin typeface="Calibri"/>
              <a:ea typeface="+mn-ea"/>
              <a:cs typeface="+mn-cs"/>
            </a:endParaRPr>
          </a:p>
        </p:txBody>
      </p:sp>
      <p:sp>
        <p:nvSpPr>
          <p:cNvPr id="24" name="Freeform 24"/>
          <p:cNvSpPr/>
          <p:nvPr/>
        </p:nvSpPr>
        <p:spPr>
          <a:xfrm>
            <a:off x="6773" y="4326303"/>
            <a:ext cx="458671" cy="1437169"/>
          </a:xfrm>
          <a:custGeom>
            <a:avLst/>
            <a:gdLst/>
            <a:ahLst/>
            <a:cxnLst/>
            <a:rect l="l" t="t" r="r" b="b"/>
            <a:pathLst>
              <a:path w="458399" h="1436316">
                <a:moveTo>
                  <a:pt x="0" y="0"/>
                </a:moveTo>
                <a:lnTo>
                  <a:pt x="458399" y="0"/>
                </a:lnTo>
                <a:lnTo>
                  <a:pt x="458399" y="1436317"/>
                </a:lnTo>
                <a:lnTo>
                  <a:pt x="0" y="1436317"/>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25" name="Freeform 25"/>
          <p:cNvSpPr/>
          <p:nvPr/>
        </p:nvSpPr>
        <p:spPr>
          <a:xfrm>
            <a:off x="6774" y="4260064"/>
            <a:ext cx="70228" cy="77513"/>
          </a:xfrm>
          <a:custGeom>
            <a:avLst/>
            <a:gdLst/>
            <a:ahLst/>
            <a:cxnLst/>
            <a:rect l="l" t="t" r="r" b="b"/>
            <a:pathLst>
              <a:path w="70186" h="77467">
                <a:moveTo>
                  <a:pt x="0" y="0"/>
                </a:moveTo>
                <a:lnTo>
                  <a:pt x="70186" y="0"/>
                </a:lnTo>
                <a:lnTo>
                  <a:pt x="70186" y="77467"/>
                </a:lnTo>
                <a:lnTo>
                  <a:pt x="0" y="77467"/>
                </a:lnTo>
                <a:lnTo>
                  <a:pt x="0" y="0"/>
                </a:lnTo>
                <a:close/>
              </a:path>
            </a:pathLst>
          </a:custGeom>
          <a:blipFill>
            <a:blip r:embed="rId26"/>
            <a:stretch>
              <a:fillRect l="-1336" r="-1336"/>
            </a:stretch>
          </a:blipFill>
        </p:spPr>
        <p:txBody>
          <a:bodyPr/>
          <a:lstStyle/>
          <a:p>
            <a:pPr algn="l" defTabSz="914949" rtl="0"/>
            <a:endParaRPr lang="fi-FI" sz="1801" kern="1200">
              <a:solidFill>
                <a:prstClr val="black"/>
              </a:solidFill>
              <a:latin typeface="Calibri"/>
              <a:ea typeface="+mn-ea"/>
              <a:cs typeface="+mn-cs"/>
            </a:endParaRPr>
          </a:p>
        </p:txBody>
      </p:sp>
      <p:sp>
        <p:nvSpPr>
          <p:cNvPr id="26" name="Freeform 26"/>
          <p:cNvSpPr/>
          <p:nvPr/>
        </p:nvSpPr>
        <p:spPr>
          <a:xfrm>
            <a:off x="41888" y="3203620"/>
            <a:ext cx="458671" cy="1437169"/>
          </a:xfrm>
          <a:custGeom>
            <a:avLst/>
            <a:gdLst/>
            <a:ahLst/>
            <a:cxnLst/>
            <a:rect l="l" t="t" r="r" b="b"/>
            <a:pathLst>
              <a:path w="458399" h="1436316">
                <a:moveTo>
                  <a:pt x="0" y="0"/>
                </a:moveTo>
                <a:lnTo>
                  <a:pt x="458399" y="0"/>
                </a:lnTo>
                <a:lnTo>
                  <a:pt x="458399" y="1436317"/>
                </a:lnTo>
                <a:lnTo>
                  <a:pt x="0" y="1436317"/>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27" name="Freeform 27"/>
          <p:cNvSpPr/>
          <p:nvPr/>
        </p:nvSpPr>
        <p:spPr>
          <a:xfrm>
            <a:off x="4107" y="2142823"/>
            <a:ext cx="458671" cy="1939877"/>
          </a:xfrm>
          <a:custGeom>
            <a:avLst/>
            <a:gdLst/>
            <a:ahLst/>
            <a:cxnLst/>
            <a:rect l="l" t="t" r="r" b="b"/>
            <a:pathLst>
              <a:path w="458399" h="1938726">
                <a:moveTo>
                  <a:pt x="0" y="0"/>
                </a:moveTo>
                <a:lnTo>
                  <a:pt x="458399" y="0"/>
                </a:lnTo>
                <a:lnTo>
                  <a:pt x="458399" y="1938726"/>
                </a:lnTo>
                <a:lnTo>
                  <a:pt x="0" y="1938726"/>
                </a:lnTo>
                <a:lnTo>
                  <a:pt x="0" y="0"/>
                </a:lnTo>
                <a:close/>
              </a:path>
            </a:pathLst>
          </a:custGeom>
          <a:blipFill>
            <a:blip r:embed="rId21">
              <a:extLst>
                <a:ext uri="{96DAC541-7B7A-43D3-8B79-37D633B846F1}">
                  <asvg:svgBlip xmlns:asvg="http://schemas.microsoft.com/office/drawing/2016/SVG/main" r:embed="rId22"/>
                </a:ext>
              </a:extLst>
            </a:blip>
            <a:stretch>
              <a:fillRect b="-31964"/>
            </a:stretch>
          </a:blipFill>
        </p:spPr>
        <p:txBody>
          <a:bodyPr/>
          <a:lstStyle/>
          <a:p>
            <a:pPr algn="l" defTabSz="914949" rtl="0"/>
            <a:endParaRPr lang="fi-FI" sz="1801" kern="1200">
              <a:solidFill>
                <a:prstClr val="black"/>
              </a:solidFill>
              <a:latin typeface="Calibri"/>
              <a:ea typeface="+mn-ea"/>
              <a:cs typeface="+mn-cs"/>
            </a:endParaRPr>
          </a:p>
        </p:txBody>
      </p:sp>
      <p:grpSp>
        <p:nvGrpSpPr>
          <p:cNvPr id="28" name="Group 28"/>
          <p:cNvGrpSpPr/>
          <p:nvPr/>
        </p:nvGrpSpPr>
        <p:grpSpPr>
          <a:xfrm>
            <a:off x="-11388" y="10450411"/>
            <a:ext cx="7579984" cy="295132"/>
            <a:chOff x="0" y="0"/>
            <a:chExt cx="26864613" cy="1045994"/>
          </a:xfrm>
        </p:grpSpPr>
        <p:sp>
          <p:nvSpPr>
            <p:cNvPr id="29" name="Freeform 29"/>
            <p:cNvSpPr/>
            <p:nvPr/>
          </p:nvSpPr>
          <p:spPr>
            <a:xfrm>
              <a:off x="0" y="0"/>
              <a:ext cx="26864441" cy="1044779"/>
            </a:xfrm>
            <a:custGeom>
              <a:avLst/>
              <a:gdLst/>
              <a:ahLst/>
              <a:cxnLst/>
              <a:rect l="l" t="t" r="r" b="b"/>
              <a:pathLst>
                <a:path w="26864441" h="1044779">
                  <a:moveTo>
                    <a:pt x="26864441" y="0"/>
                  </a:moveTo>
                  <a:lnTo>
                    <a:pt x="0" y="0"/>
                  </a:lnTo>
                  <a:lnTo>
                    <a:pt x="0" y="1044779"/>
                  </a:lnTo>
                  <a:lnTo>
                    <a:pt x="26864441" y="1044779"/>
                  </a:lnTo>
                  <a:lnTo>
                    <a:pt x="26864441" y="0"/>
                  </a:ln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grpSp>
      <p:sp>
        <p:nvSpPr>
          <p:cNvPr id="30" name="Freeform 30"/>
          <p:cNvSpPr/>
          <p:nvPr/>
        </p:nvSpPr>
        <p:spPr>
          <a:xfrm>
            <a:off x="-70072" y="1765140"/>
            <a:ext cx="458671" cy="628375"/>
          </a:xfrm>
          <a:custGeom>
            <a:avLst/>
            <a:gdLst/>
            <a:ahLst/>
            <a:cxnLst/>
            <a:rect l="l" t="t" r="r" b="b"/>
            <a:pathLst>
              <a:path w="458399" h="628002">
                <a:moveTo>
                  <a:pt x="0" y="0"/>
                </a:moveTo>
                <a:lnTo>
                  <a:pt x="458399" y="0"/>
                </a:lnTo>
                <a:lnTo>
                  <a:pt x="458399" y="628002"/>
                </a:lnTo>
                <a:lnTo>
                  <a:pt x="0" y="628002"/>
                </a:lnTo>
                <a:lnTo>
                  <a:pt x="0" y="0"/>
                </a:lnTo>
                <a:close/>
              </a:path>
            </a:pathLst>
          </a:custGeom>
          <a:blipFill>
            <a:blip r:embed="rId5">
              <a:extLst>
                <a:ext uri="{96DAC541-7B7A-43D3-8B79-37D633B846F1}">
                  <asvg:svgBlip xmlns:asvg="http://schemas.microsoft.com/office/drawing/2016/SVG/main" r:embed="rId6"/>
                </a:ext>
              </a:extLst>
            </a:blip>
            <a:stretch>
              <a:fillRect t="-235274"/>
            </a:stretch>
          </a:blipFill>
        </p:spPr>
        <p:txBody>
          <a:bodyPr/>
          <a:lstStyle/>
          <a:p>
            <a:pPr algn="l" defTabSz="914949" rtl="0"/>
            <a:endParaRPr lang="fi-FI" sz="1801" kern="1200">
              <a:solidFill>
                <a:prstClr val="black"/>
              </a:solidFill>
              <a:latin typeface="Calibri"/>
              <a:ea typeface="+mn-ea"/>
              <a:cs typeface="+mn-cs"/>
            </a:endParaRPr>
          </a:p>
        </p:txBody>
      </p:sp>
      <p:sp>
        <p:nvSpPr>
          <p:cNvPr id="31" name="TextBox 31"/>
          <p:cNvSpPr txBox="1"/>
          <p:nvPr/>
        </p:nvSpPr>
        <p:spPr>
          <a:xfrm>
            <a:off x="1482304" y="386367"/>
            <a:ext cx="4608096" cy="1192316"/>
          </a:xfrm>
          <a:prstGeom prst="rect">
            <a:avLst/>
          </a:prstGeom>
        </p:spPr>
        <p:txBody>
          <a:bodyPr lIns="0" tIns="0" rIns="0" bIns="0" rtlCol="0" anchor="t">
            <a:spAutoFit/>
          </a:bodyPr>
          <a:lstStyle/>
          <a:p>
            <a:pPr algn="l" defTabSz="914949" rtl="0">
              <a:lnSpc>
                <a:spcPts val="2957"/>
              </a:lnSpc>
            </a:pPr>
            <a:r>
              <a:rPr lang="en-US" sz="2463" b="1" kern="1200" spc="19" dirty="0">
                <a:solidFill>
                  <a:srgbClr val="FFFFFF"/>
                </a:solidFill>
                <a:latin typeface="Calibri (MS) Bold"/>
                <a:ea typeface="Calibri (MS) Bold"/>
                <a:cs typeface="Calibri (MS) Bold"/>
                <a:sym typeface="Calibri (MS) Bold"/>
              </a:rPr>
              <a:t>PÄIJÄT-HÄMEEN HYVINVOINTIALUE</a:t>
            </a:r>
          </a:p>
          <a:p>
            <a:pPr algn="l" defTabSz="914949" rtl="0">
              <a:lnSpc>
                <a:spcPts val="1670"/>
              </a:lnSpc>
            </a:pPr>
            <a:r>
              <a:rPr lang="en-US" sz="1392" kern="1200" spc="13" dirty="0">
                <a:solidFill>
                  <a:srgbClr val="FFFFFF"/>
                </a:solidFill>
                <a:latin typeface="Calibri (MS)"/>
                <a:ea typeface="Calibri (MS)"/>
                <a:cs typeface="Calibri (MS)"/>
                <a:sym typeface="Calibri (MS)"/>
              </a:rPr>
              <a:t>LAPSEN OSALLISUUDEN LAATUKRITEERIT: </a:t>
            </a:r>
            <a:r>
              <a:rPr lang="en-US" sz="1392" kern="1200" spc="13" dirty="0" err="1">
                <a:solidFill>
                  <a:srgbClr val="FFFFFF"/>
                </a:solidFill>
                <a:latin typeface="Calibri (MS)"/>
                <a:ea typeface="Calibri (MS)"/>
                <a:cs typeface="Calibri (MS)"/>
                <a:sym typeface="Calibri (MS)"/>
              </a:rPr>
              <a:t>näin</a:t>
            </a:r>
            <a:r>
              <a:rPr lang="en-US" sz="1392" kern="1200" spc="13" dirty="0">
                <a:solidFill>
                  <a:srgbClr val="FFFFFF"/>
                </a:solidFill>
                <a:latin typeface="Calibri (MS)"/>
                <a:ea typeface="Calibri (MS)"/>
                <a:cs typeface="Calibri (MS)"/>
                <a:sym typeface="Calibri (MS)"/>
              </a:rPr>
              <a:t> </a:t>
            </a:r>
            <a:r>
              <a:rPr lang="en-US" sz="1392" kern="1200" spc="13" dirty="0" err="1">
                <a:solidFill>
                  <a:srgbClr val="FFFFFF"/>
                </a:solidFill>
                <a:latin typeface="Calibri (MS)"/>
                <a:ea typeface="Calibri (MS)"/>
                <a:cs typeface="Calibri (MS)"/>
                <a:sym typeface="Calibri (MS)"/>
              </a:rPr>
              <a:t>meillä</a:t>
            </a:r>
            <a:r>
              <a:rPr lang="en-US" sz="1392" kern="1200" spc="13" dirty="0">
                <a:solidFill>
                  <a:srgbClr val="FFFFFF"/>
                </a:solidFill>
                <a:latin typeface="Calibri (MS)"/>
                <a:ea typeface="Calibri (MS)"/>
                <a:cs typeface="Calibri (MS)"/>
                <a:sym typeface="Calibri (MS)"/>
              </a:rPr>
              <a:t> </a:t>
            </a:r>
            <a:r>
              <a:rPr lang="en-US" sz="1392" kern="1200" spc="13" dirty="0" err="1">
                <a:solidFill>
                  <a:srgbClr val="FFFFFF"/>
                </a:solidFill>
                <a:latin typeface="Calibri (MS)"/>
                <a:ea typeface="Calibri (MS)"/>
                <a:cs typeface="Calibri (MS)"/>
                <a:sym typeface="Calibri (MS)"/>
              </a:rPr>
              <a:t>tehdään</a:t>
            </a:r>
            <a:r>
              <a:rPr lang="en-US" sz="1392" kern="1200" spc="13" dirty="0">
                <a:solidFill>
                  <a:srgbClr val="FFFFFF"/>
                </a:solidFill>
                <a:latin typeface="Calibri (MS)"/>
                <a:ea typeface="Calibri (MS)"/>
                <a:cs typeface="Calibri (MS)"/>
                <a:sym typeface="Calibri (MS)"/>
              </a:rPr>
              <a:t>!</a:t>
            </a:r>
          </a:p>
        </p:txBody>
      </p:sp>
      <p:sp>
        <p:nvSpPr>
          <p:cNvPr id="32" name="Freeform 32"/>
          <p:cNvSpPr/>
          <p:nvPr/>
        </p:nvSpPr>
        <p:spPr>
          <a:xfrm>
            <a:off x="4107" y="8647633"/>
            <a:ext cx="440751" cy="889596"/>
          </a:xfrm>
          <a:custGeom>
            <a:avLst/>
            <a:gdLst/>
            <a:ahLst/>
            <a:cxnLst/>
            <a:rect l="l" t="t" r="r" b="b"/>
            <a:pathLst>
              <a:path w="440489" h="889068">
                <a:moveTo>
                  <a:pt x="0" y="0"/>
                </a:moveTo>
                <a:lnTo>
                  <a:pt x="440489" y="0"/>
                </a:lnTo>
                <a:lnTo>
                  <a:pt x="440489" y="889067"/>
                </a:lnTo>
                <a:lnTo>
                  <a:pt x="0" y="889067"/>
                </a:lnTo>
                <a:lnTo>
                  <a:pt x="0" y="0"/>
                </a:lnTo>
                <a:close/>
              </a:path>
            </a:pathLst>
          </a:custGeom>
          <a:blipFill>
            <a:blip r:embed="rId24">
              <a:extLst>
                <a:ext uri="{96DAC541-7B7A-43D3-8B79-37D633B846F1}">
                  <asvg:svgBlip xmlns:asvg="http://schemas.microsoft.com/office/drawing/2016/SVG/main" r:embed="rId25"/>
                </a:ext>
              </a:extLst>
            </a:blip>
            <a:stretch>
              <a:fillRect r="-4670" b="-62492"/>
            </a:stretch>
          </a:blipFill>
        </p:spPr>
        <p:txBody>
          <a:bodyPr/>
          <a:lstStyle/>
          <a:p>
            <a:pPr algn="l" defTabSz="914949" rtl="0"/>
            <a:endParaRPr lang="fi-FI" sz="1801" kern="1200">
              <a:solidFill>
                <a:prstClr val="black"/>
              </a:solidFill>
              <a:latin typeface="Calibri"/>
              <a:ea typeface="+mn-ea"/>
              <a:cs typeface="+mn-cs"/>
            </a:endParaRPr>
          </a:p>
        </p:txBody>
      </p:sp>
      <p:sp>
        <p:nvSpPr>
          <p:cNvPr id="33" name="Freeform 33"/>
          <p:cNvSpPr/>
          <p:nvPr/>
        </p:nvSpPr>
        <p:spPr>
          <a:xfrm>
            <a:off x="7039608" y="8739750"/>
            <a:ext cx="485427" cy="815097"/>
          </a:xfrm>
          <a:custGeom>
            <a:avLst/>
            <a:gdLst/>
            <a:ahLst/>
            <a:cxnLst/>
            <a:rect l="l" t="t" r="r" b="b"/>
            <a:pathLst>
              <a:path w="485139" h="814613">
                <a:moveTo>
                  <a:pt x="0" y="0"/>
                </a:moveTo>
                <a:lnTo>
                  <a:pt x="485138" y="0"/>
                </a:lnTo>
                <a:lnTo>
                  <a:pt x="485138" y="814613"/>
                </a:lnTo>
                <a:lnTo>
                  <a:pt x="0" y="8146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34" name="Freeform 34"/>
          <p:cNvSpPr/>
          <p:nvPr/>
        </p:nvSpPr>
        <p:spPr>
          <a:xfrm>
            <a:off x="7059044" y="9273761"/>
            <a:ext cx="510510" cy="1152172"/>
          </a:xfrm>
          <a:custGeom>
            <a:avLst/>
            <a:gdLst/>
            <a:ahLst/>
            <a:cxnLst/>
            <a:rect l="l" t="t" r="r" b="b"/>
            <a:pathLst>
              <a:path w="510207" h="1151488">
                <a:moveTo>
                  <a:pt x="0" y="0"/>
                </a:moveTo>
                <a:lnTo>
                  <a:pt x="510207" y="0"/>
                </a:lnTo>
                <a:lnTo>
                  <a:pt x="510207" y="1151488"/>
                </a:lnTo>
                <a:lnTo>
                  <a:pt x="0" y="1151488"/>
                </a:lnTo>
                <a:lnTo>
                  <a:pt x="0" y="0"/>
                </a:lnTo>
                <a:close/>
              </a:path>
            </a:pathLst>
          </a:custGeom>
          <a:blipFill>
            <a:blip r:embed="rId13">
              <a:extLst>
                <a:ext uri="{96DAC541-7B7A-43D3-8B79-37D633B846F1}">
                  <asvg:svgBlip xmlns:asvg="http://schemas.microsoft.com/office/drawing/2016/SVG/main" r:embed="rId14"/>
                </a:ext>
              </a:extLst>
            </a:blip>
            <a:stretch>
              <a:fillRect t="-12526" r="-12359" b="166"/>
            </a:stretch>
          </a:blipFill>
        </p:spPr>
        <p:txBody>
          <a:bodyPr/>
          <a:lstStyle/>
          <a:p>
            <a:pPr algn="l" defTabSz="914949" rtl="0"/>
            <a:endParaRPr lang="fi-FI" sz="1801" kern="1200">
              <a:solidFill>
                <a:prstClr val="black"/>
              </a:solidFill>
              <a:latin typeface="Calibri"/>
              <a:ea typeface="+mn-ea"/>
              <a:cs typeface="+mn-cs"/>
            </a:endParaRPr>
          </a:p>
        </p:txBody>
      </p:sp>
      <p:sp>
        <p:nvSpPr>
          <p:cNvPr id="35" name="Freeform 35"/>
          <p:cNvSpPr/>
          <p:nvPr/>
        </p:nvSpPr>
        <p:spPr>
          <a:xfrm>
            <a:off x="154330" y="9429899"/>
            <a:ext cx="307173" cy="996033"/>
          </a:xfrm>
          <a:custGeom>
            <a:avLst/>
            <a:gdLst/>
            <a:ahLst/>
            <a:cxnLst/>
            <a:rect l="l" t="t" r="r" b="b"/>
            <a:pathLst>
              <a:path w="306991" h="995442">
                <a:moveTo>
                  <a:pt x="0" y="0"/>
                </a:moveTo>
                <a:lnTo>
                  <a:pt x="306990" y="0"/>
                </a:lnTo>
                <a:lnTo>
                  <a:pt x="306990" y="995442"/>
                </a:lnTo>
                <a:lnTo>
                  <a:pt x="0" y="995442"/>
                </a:lnTo>
                <a:lnTo>
                  <a:pt x="0" y="0"/>
                </a:lnTo>
                <a:close/>
              </a:path>
            </a:pathLst>
          </a:custGeom>
          <a:blipFill>
            <a:blip r:embed="rId21">
              <a:extLst>
                <a:ext uri="{96DAC541-7B7A-43D3-8B79-37D633B846F1}">
                  <asvg:svgBlip xmlns:asvg="http://schemas.microsoft.com/office/drawing/2016/SVG/main" r:embed="rId22"/>
                </a:ext>
              </a:extLst>
            </a:blip>
            <a:stretch>
              <a:fillRect r="-49320" b="-157015"/>
            </a:stretch>
          </a:blipFill>
        </p:spPr>
        <p:txBody>
          <a:bodyPr/>
          <a:lstStyle/>
          <a:p>
            <a:pPr algn="l" defTabSz="914949" rtl="0"/>
            <a:endParaRPr lang="fi-FI" sz="1801" kern="1200">
              <a:solidFill>
                <a:prstClr val="black"/>
              </a:solidFill>
              <a:latin typeface="Calibri"/>
              <a:ea typeface="+mn-ea"/>
              <a:cs typeface="+mn-cs"/>
            </a:endParaRPr>
          </a:p>
        </p:txBody>
      </p:sp>
      <p:sp>
        <p:nvSpPr>
          <p:cNvPr id="36" name="Freeform 36"/>
          <p:cNvSpPr/>
          <p:nvPr/>
        </p:nvSpPr>
        <p:spPr>
          <a:xfrm>
            <a:off x="7084127" y="5691398"/>
            <a:ext cx="510510" cy="1152172"/>
          </a:xfrm>
          <a:custGeom>
            <a:avLst/>
            <a:gdLst/>
            <a:ahLst/>
            <a:cxnLst/>
            <a:rect l="l" t="t" r="r" b="b"/>
            <a:pathLst>
              <a:path w="510207" h="1151488">
                <a:moveTo>
                  <a:pt x="0" y="0"/>
                </a:moveTo>
                <a:lnTo>
                  <a:pt x="510208" y="0"/>
                </a:lnTo>
                <a:lnTo>
                  <a:pt x="510208" y="1151489"/>
                </a:lnTo>
                <a:lnTo>
                  <a:pt x="0" y="115148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37" name="Freeform 37"/>
          <p:cNvSpPr/>
          <p:nvPr/>
        </p:nvSpPr>
        <p:spPr>
          <a:xfrm>
            <a:off x="7216622" y="6813027"/>
            <a:ext cx="367171" cy="815097"/>
          </a:xfrm>
          <a:custGeom>
            <a:avLst/>
            <a:gdLst/>
            <a:ahLst/>
            <a:cxnLst/>
            <a:rect l="l" t="t" r="r" b="b"/>
            <a:pathLst>
              <a:path w="366953" h="814613">
                <a:moveTo>
                  <a:pt x="0" y="0"/>
                </a:moveTo>
                <a:lnTo>
                  <a:pt x="366953" y="0"/>
                </a:lnTo>
                <a:lnTo>
                  <a:pt x="366953" y="814613"/>
                </a:lnTo>
                <a:lnTo>
                  <a:pt x="0" y="814613"/>
                </a:lnTo>
                <a:lnTo>
                  <a:pt x="0" y="0"/>
                </a:lnTo>
                <a:close/>
              </a:path>
            </a:pathLst>
          </a:custGeom>
          <a:blipFill>
            <a:blip r:embed="rId7">
              <a:extLst>
                <a:ext uri="{96DAC541-7B7A-43D3-8B79-37D633B846F1}">
                  <asvg:svgBlip xmlns:asvg="http://schemas.microsoft.com/office/drawing/2016/SVG/main" r:embed="rId8"/>
                </a:ext>
              </a:extLst>
            </a:blip>
            <a:stretch>
              <a:fillRect r="-32207"/>
            </a:stretch>
          </a:blipFill>
        </p:spPr>
        <p:txBody>
          <a:bodyPr/>
          <a:lstStyle/>
          <a:p>
            <a:pPr algn="l" defTabSz="914949" rtl="0"/>
            <a:endParaRPr lang="fi-FI" sz="1801" kern="1200">
              <a:solidFill>
                <a:prstClr val="black"/>
              </a:solidFill>
              <a:latin typeface="Calibri"/>
              <a:ea typeface="+mn-ea"/>
              <a:cs typeface="+mn-cs"/>
            </a:endParaRPr>
          </a:p>
        </p:txBody>
      </p:sp>
      <p:grpSp>
        <p:nvGrpSpPr>
          <p:cNvPr id="38" name="Group 38"/>
          <p:cNvGrpSpPr/>
          <p:nvPr/>
        </p:nvGrpSpPr>
        <p:grpSpPr>
          <a:xfrm>
            <a:off x="500559" y="1747839"/>
            <a:ext cx="6558450" cy="8702571"/>
            <a:chOff x="0" y="0"/>
            <a:chExt cx="2349006" cy="3116954"/>
          </a:xfrm>
        </p:grpSpPr>
        <p:sp>
          <p:nvSpPr>
            <p:cNvPr id="39" name="Freeform 39"/>
            <p:cNvSpPr/>
            <p:nvPr/>
          </p:nvSpPr>
          <p:spPr>
            <a:xfrm>
              <a:off x="0" y="0"/>
              <a:ext cx="2349006" cy="3116954"/>
            </a:xfrm>
            <a:custGeom>
              <a:avLst/>
              <a:gdLst/>
              <a:ahLst/>
              <a:cxnLst/>
              <a:rect l="l" t="t" r="r" b="b"/>
              <a:pathLst>
                <a:path w="2349006" h="3116954">
                  <a:moveTo>
                    <a:pt x="0" y="0"/>
                  </a:moveTo>
                  <a:lnTo>
                    <a:pt x="2349006" y="0"/>
                  </a:lnTo>
                  <a:lnTo>
                    <a:pt x="2349006" y="3116954"/>
                  </a:lnTo>
                  <a:lnTo>
                    <a:pt x="0" y="3116954"/>
                  </a:lnTo>
                  <a:close/>
                </a:path>
              </a:pathLst>
            </a:custGeom>
            <a:solidFill>
              <a:srgbClr val="FFFFFF"/>
            </a:solidFill>
          </p:spPr>
          <p:txBody>
            <a:bodyPr/>
            <a:lstStyle/>
            <a:p>
              <a:pPr algn="l" defTabSz="914949" rtl="0"/>
              <a:endParaRPr lang="fi-FI" sz="1801" kern="1200" dirty="0">
                <a:solidFill>
                  <a:prstClr val="black"/>
                </a:solidFill>
                <a:latin typeface="Calibri"/>
                <a:ea typeface="+mn-ea"/>
                <a:cs typeface="+mn-cs"/>
              </a:endParaRPr>
            </a:p>
          </p:txBody>
        </p:sp>
        <p:sp>
          <p:nvSpPr>
            <p:cNvPr id="40" name="TextBox 40"/>
            <p:cNvSpPr txBox="1"/>
            <p:nvPr/>
          </p:nvSpPr>
          <p:spPr>
            <a:xfrm>
              <a:off x="0" y="-28575"/>
              <a:ext cx="2349006" cy="3145529"/>
            </a:xfrm>
            <a:prstGeom prst="rect">
              <a:avLst/>
            </a:prstGeom>
          </p:spPr>
          <p:txBody>
            <a:bodyPr lIns="50830" tIns="50830" rIns="50830" bIns="50830" rtlCol="0" anchor="ctr"/>
            <a:lstStyle/>
            <a:p>
              <a:pPr algn="ctr" defTabSz="914949" rtl="0">
                <a:lnSpc>
                  <a:spcPts val="1670"/>
                </a:lnSpc>
              </a:pPr>
              <a:endParaRPr sz="1801" kern="1200">
                <a:solidFill>
                  <a:prstClr val="black"/>
                </a:solidFill>
                <a:latin typeface="Calibri"/>
                <a:ea typeface="+mn-ea"/>
                <a:cs typeface="+mn-cs"/>
              </a:endParaRPr>
            </a:p>
          </p:txBody>
        </p:sp>
      </p:grpSp>
      <p:sp>
        <p:nvSpPr>
          <p:cNvPr id="41" name="Freeform 41"/>
          <p:cNvSpPr/>
          <p:nvPr/>
        </p:nvSpPr>
        <p:spPr>
          <a:xfrm>
            <a:off x="5969173" y="9886540"/>
            <a:ext cx="763094" cy="398382"/>
          </a:xfrm>
          <a:custGeom>
            <a:avLst/>
            <a:gdLst/>
            <a:ahLst/>
            <a:cxnLst/>
            <a:rect l="l" t="t" r="r" b="b"/>
            <a:pathLst>
              <a:path w="762641" h="398146">
                <a:moveTo>
                  <a:pt x="0" y="0"/>
                </a:moveTo>
                <a:lnTo>
                  <a:pt x="762641" y="0"/>
                </a:lnTo>
                <a:lnTo>
                  <a:pt x="762641" y="398146"/>
                </a:lnTo>
                <a:lnTo>
                  <a:pt x="0" y="398146"/>
                </a:lnTo>
                <a:lnTo>
                  <a:pt x="0" y="0"/>
                </a:lnTo>
                <a:close/>
              </a:path>
            </a:pathLst>
          </a:custGeom>
          <a:blipFill>
            <a:blip r:embed="rId29"/>
            <a:stretch>
              <a:fillRect l="-58" r="-58"/>
            </a:stretch>
          </a:blipFill>
        </p:spPr>
        <p:txBody>
          <a:bodyPr/>
          <a:lstStyle/>
          <a:p>
            <a:pPr algn="l" defTabSz="914949" rtl="0"/>
            <a:endParaRPr lang="fi-FI" sz="1801" kern="1200">
              <a:solidFill>
                <a:prstClr val="black"/>
              </a:solidFill>
              <a:latin typeface="Calibri"/>
              <a:ea typeface="+mn-ea"/>
              <a:cs typeface="+mn-cs"/>
            </a:endParaRPr>
          </a:p>
        </p:txBody>
      </p:sp>
      <p:sp>
        <p:nvSpPr>
          <p:cNvPr id="42" name="Freeform 42"/>
          <p:cNvSpPr/>
          <p:nvPr/>
        </p:nvSpPr>
        <p:spPr>
          <a:xfrm>
            <a:off x="3937268" y="9886540"/>
            <a:ext cx="1936573" cy="398382"/>
          </a:xfrm>
          <a:custGeom>
            <a:avLst/>
            <a:gdLst/>
            <a:ahLst/>
            <a:cxnLst/>
            <a:rect l="l" t="t" r="r" b="b"/>
            <a:pathLst>
              <a:path w="1935424" h="398146">
                <a:moveTo>
                  <a:pt x="0" y="0"/>
                </a:moveTo>
                <a:lnTo>
                  <a:pt x="1935424" y="0"/>
                </a:lnTo>
                <a:lnTo>
                  <a:pt x="1935424" y="398146"/>
                </a:lnTo>
                <a:lnTo>
                  <a:pt x="0" y="398146"/>
                </a:lnTo>
                <a:lnTo>
                  <a:pt x="0" y="0"/>
                </a:lnTo>
                <a:close/>
              </a:path>
            </a:pathLst>
          </a:custGeom>
          <a:blipFill>
            <a:blip r:embed="rId2"/>
            <a:stretch>
              <a:fillRect l="-12" r="-12"/>
            </a:stretch>
          </a:blipFill>
        </p:spPr>
        <p:txBody>
          <a:bodyPr/>
          <a:lstStyle/>
          <a:p>
            <a:pPr algn="l" defTabSz="914949" rtl="0"/>
            <a:endParaRPr lang="fi-FI" sz="1801" kern="1200">
              <a:solidFill>
                <a:prstClr val="black"/>
              </a:solidFill>
              <a:latin typeface="Calibri"/>
              <a:ea typeface="+mn-ea"/>
              <a:cs typeface="+mn-cs"/>
            </a:endParaRPr>
          </a:p>
        </p:txBody>
      </p:sp>
      <p:grpSp>
        <p:nvGrpSpPr>
          <p:cNvPr id="43" name="Group 43"/>
          <p:cNvGrpSpPr/>
          <p:nvPr/>
        </p:nvGrpSpPr>
        <p:grpSpPr>
          <a:xfrm>
            <a:off x="661402" y="2533407"/>
            <a:ext cx="6249254" cy="881626"/>
            <a:chOff x="0" y="0"/>
            <a:chExt cx="2238262" cy="315767"/>
          </a:xfrm>
        </p:grpSpPr>
        <p:sp>
          <p:nvSpPr>
            <p:cNvPr id="44" name="Freeform 44"/>
            <p:cNvSpPr/>
            <p:nvPr/>
          </p:nvSpPr>
          <p:spPr>
            <a:xfrm>
              <a:off x="0" y="0"/>
              <a:ext cx="2238262" cy="315767"/>
            </a:xfrm>
            <a:custGeom>
              <a:avLst/>
              <a:gdLst/>
              <a:ahLst/>
              <a:cxnLst/>
              <a:rect l="l" t="t" r="r" b="b"/>
              <a:pathLst>
                <a:path w="2238262" h="315767">
                  <a:moveTo>
                    <a:pt x="12396" y="0"/>
                  </a:moveTo>
                  <a:lnTo>
                    <a:pt x="2225866" y="0"/>
                  </a:lnTo>
                  <a:cubicBezTo>
                    <a:pt x="2229154" y="0"/>
                    <a:pt x="2232307" y="1306"/>
                    <a:pt x="2234632" y="3631"/>
                  </a:cubicBezTo>
                  <a:cubicBezTo>
                    <a:pt x="2236956" y="5955"/>
                    <a:pt x="2238262" y="9108"/>
                    <a:pt x="2238262" y="12396"/>
                  </a:cubicBezTo>
                  <a:lnTo>
                    <a:pt x="2238262" y="303372"/>
                  </a:lnTo>
                  <a:cubicBezTo>
                    <a:pt x="2238262" y="306659"/>
                    <a:pt x="2236956" y="309812"/>
                    <a:pt x="2234632" y="312137"/>
                  </a:cubicBezTo>
                  <a:cubicBezTo>
                    <a:pt x="2232307" y="314461"/>
                    <a:pt x="2229154" y="315767"/>
                    <a:pt x="2225866" y="315767"/>
                  </a:cubicBezTo>
                  <a:lnTo>
                    <a:pt x="12396" y="315767"/>
                  </a:lnTo>
                  <a:cubicBezTo>
                    <a:pt x="9108" y="315767"/>
                    <a:pt x="5955" y="314461"/>
                    <a:pt x="3631" y="312137"/>
                  </a:cubicBezTo>
                  <a:cubicBezTo>
                    <a:pt x="1306" y="309812"/>
                    <a:pt x="0" y="306659"/>
                    <a:pt x="0" y="303372"/>
                  </a:cubicBezTo>
                  <a:lnTo>
                    <a:pt x="0" y="12396"/>
                  </a:lnTo>
                  <a:cubicBezTo>
                    <a:pt x="0" y="9108"/>
                    <a:pt x="1306" y="5955"/>
                    <a:pt x="3631" y="3631"/>
                  </a:cubicBezTo>
                  <a:cubicBezTo>
                    <a:pt x="5955" y="1306"/>
                    <a:pt x="9108" y="0"/>
                    <a:pt x="12396" y="0"/>
                  </a:cubicBezTo>
                  <a:close/>
                </a:path>
              </a:pathLst>
            </a:custGeom>
            <a:solidFill>
              <a:srgbClr val="FFFFFF"/>
            </a:solidFill>
            <a:ln w="19050" cap="sq">
              <a:solidFill>
                <a:srgbClr val="5BBD72"/>
              </a:solidFill>
              <a:prstDash val="solid"/>
              <a:miter/>
            </a:ln>
          </p:spPr>
          <p:txBody>
            <a:bodyPr/>
            <a:lstStyle/>
            <a:p>
              <a:pPr algn="l" defTabSz="914949" rtl="0"/>
              <a:endParaRPr lang="fi-FI" sz="1801" kern="1200">
                <a:solidFill>
                  <a:prstClr val="black"/>
                </a:solidFill>
                <a:latin typeface="Calibri"/>
                <a:ea typeface="+mn-ea"/>
                <a:cs typeface="+mn-cs"/>
              </a:endParaRPr>
            </a:p>
          </p:txBody>
        </p:sp>
        <p:sp>
          <p:nvSpPr>
            <p:cNvPr id="45" name="TextBox 45"/>
            <p:cNvSpPr txBox="1"/>
            <p:nvPr/>
          </p:nvSpPr>
          <p:spPr>
            <a:xfrm>
              <a:off x="0" y="-28575"/>
              <a:ext cx="2238262" cy="344342"/>
            </a:xfrm>
            <a:prstGeom prst="rect">
              <a:avLst/>
            </a:prstGeom>
          </p:spPr>
          <p:txBody>
            <a:bodyPr lIns="50830" tIns="50830" rIns="50830" bIns="50830" rtlCol="0" anchor="ctr"/>
            <a:lstStyle/>
            <a:p>
              <a:pPr algn="ctr" defTabSz="914949" rtl="0">
                <a:lnSpc>
                  <a:spcPts val="1309"/>
                </a:lnSpc>
              </a:pPr>
              <a:endParaRPr sz="1801" kern="1200">
                <a:solidFill>
                  <a:prstClr val="black"/>
                </a:solidFill>
                <a:latin typeface="Calibri"/>
                <a:ea typeface="+mn-ea"/>
                <a:cs typeface="+mn-cs"/>
              </a:endParaRPr>
            </a:p>
          </p:txBody>
        </p:sp>
      </p:grpSp>
      <p:grpSp>
        <p:nvGrpSpPr>
          <p:cNvPr id="46" name="Group 46"/>
          <p:cNvGrpSpPr/>
          <p:nvPr/>
        </p:nvGrpSpPr>
        <p:grpSpPr>
          <a:xfrm>
            <a:off x="370165" y="2774147"/>
            <a:ext cx="377683" cy="377683"/>
            <a:chOff x="0" y="0"/>
            <a:chExt cx="812800" cy="812800"/>
          </a:xfrm>
        </p:grpSpPr>
        <p:sp>
          <p:nvSpPr>
            <p:cNvPr id="47" name="Freeform 4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BBD72"/>
            </a:solidFill>
          </p:spPr>
          <p:txBody>
            <a:bodyPr/>
            <a:lstStyle/>
            <a:p>
              <a:pPr algn="l" defTabSz="914949" rtl="0"/>
              <a:endParaRPr lang="fi-FI" sz="1801" kern="1200">
                <a:solidFill>
                  <a:prstClr val="black"/>
                </a:solidFill>
                <a:latin typeface="Calibri"/>
                <a:ea typeface="+mn-ea"/>
                <a:cs typeface="+mn-cs"/>
              </a:endParaRPr>
            </a:p>
          </p:txBody>
        </p:sp>
        <p:sp>
          <p:nvSpPr>
            <p:cNvPr id="48" name="TextBox 48"/>
            <p:cNvSpPr txBox="1"/>
            <p:nvPr/>
          </p:nvSpPr>
          <p:spPr>
            <a:xfrm>
              <a:off x="76200" y="47625"/>
              <a:ext cx="660400" cy="688975"/>
            </a:xfrm>
            <a:prstGeom prst="rect">
              <a:avLst/>
            </a:prstGeom>
          </p:spPr>
          <p:txBody>
            <a:bodyPr lIns="50830" tIns="50830" rIns="50830" bIns="50830" rtlCol="0" anchor="ctr"/>
            <a:lstStyle/>
            <a:p>
              <a:pPr algn="ctr" defTabSz="914949" rtl="0">
                <a:lnSpc>
                  <a:spcPts val="1309"/>
                </a:lnSpc>
              </a:pPr>
              <a:endParaRPr sz="1801" kern="1200">
                <a:solidFill>
                  <a:prstClr val="black"/>
                </a:solidFill>
                <a:latin typeface="Calibri"/>
                <a:ea typeface="+mn-ea"/>
                <a:cs typeface="+mn-cs"/>
              </a:endParaRPr>
            </a:p>
          </p:txBody>
        </p:sp>
      </p:grpSp>
      <p:grpSp>
        <p:nvGrpSpPr>
          <p:cNvPr id="49" name="Group 49"/>
          <p:cNvGrpSpPr/>
          <p:nvPr/>
        </p:nvGrpSpPr>
        <p:grpSpPr>
          <a:xfrm>
            <a:off x="661402" y="3737209"/>
            <a:ext cx="6249254" cy="1192470"/>
            <a:chOff x="0" y="0"/>
            <a:chExt cx="2238262" cy="396514"/>
          </a:xfrm>
        </p:grpSpPr>
        <p:sp>
          <p:nvSpPr>
            <p:cNvPr id="50" name="Freeform 50"/>
            <p:cNvSpPr/>
            <p:nvPr/>
          </p:nvSpPr>
          <p:spPr>
            <a:xfrm>
              <a:off x="0" y="0"/>
              <a:ext cx="2238262" cy="396514"/>
            </a:xfrm>
            <a:custGeom>
              <a:avLst/>
              <a:gdLst/>
              <a:ahLst/>
              <a:cxnLst/>
              <a:rect l="l" t="t" r="r" b="b"/>
              <a:pathLst>
                <a:path w="2238262" h="396514">
                  <a:moveTo>
                    <a:pt x="12396" y="0"/>
                  </a:moveTo>
                  <a:lnTo>
                    <a:pt x="2225866" y="0"/>
                  </a:lnTo>
                  <a:cubicBezTo>
                    <a:pt x="2229154" y="0"/>
                    <a:pt x="2232307" y="1306"/>
                    <a:pt x="2234632" y="3631"/>
                  </a:cubicBezTo>
                  <a:cubicBezTo>
                    <a:pt x="2236956" y="5955"/>
                    <a:pt x="2238262" y="9108"/>
                    <a:pt x="2238262" y="12396"/>
                  </a:cubicBezTo>
                  <a:lnTo>
                    <a:pt x="2238262" y="384118"/>
                  </a:lnTo>
                  <a:cubicBezTo>
                    <a:pt x="2238262" y="387405"/>
                    <a:pt x="2236956" y="390558"/>
                    <a:pt x="2234632" y="392883"/>
                  </a:cubicBezTo>
                  <a:cubicBezTo>
                    <a:pt x="2232307" y="395208"/>
                    <a:pt x="2229154" y="396514"/>
                    <a:pt x="2225866" y="396514"/>
                  </a:cubicBezTo>
                  <a:lnTo>
                    <a:pt x="12396" y="396514"/>
                  </a:lnTo>
                  <a:cubicBezTo>
                    <a:pt x="9108" y="396514"/>
                    <a:pt x="5955" y="395208"/>
                    <a:pt x="3631" y="392883"/>
                  </a:cubicBezTo>
                  <a:cubicBezTo>
                    <a:pt x="1306" y="390558"/>
                    <a:pt x="0" y="387405"/>
                    <a:pt x="0" y="384118"/>
                  </a:cubicBezTo>
                  <a:lnTo>
                    <a:pt x="0" y="12396"/>
                  </a:lnTo>
                  <a:cubicBezTo>
                    <a:pt x="0" y="9108"/>
                    <a:pt x="1306" y="5955"/>
                    <a:pt x="3631" y="3631"/>
                  </a:cubicBezTo>
                  <a:cubicBezTo>
                    <a:pt x="5955" y="1306"/>
                    <a:pt x="9108" y="0"/>
                    <a:pt x="12396" y="0"/>
                  </a:cubicBezTo>
                  <a:close/>
                </a:path>
              </a:pathLst>
            </a:custGeom>
            <a:solidFill>
              <a:srgbClr val="FFFFFF"/>
            </a:solidFill>
            <a:ln w="19050" cap="sq">
              <a:solidFill>
                <a:srgbClr val="5BBD72"/>
              </a:solidFill>
              <a:prstDash val="solid"/>
              <a:miter/>
            </a:ln>
          </p:spPr>
          <p:txBody>
            <a:bodyPr/>
            <a:lstStyle/>
            <a:p>
              <a:pPr algn="l" defTabSz="914949" rtl="0"/>
              <a:endParaRPr lang="fi-FI" sz="1801" kern="1200">
                <a:solidFill>
                  <a:prstClr val="black"/>
                </a:solidFill>
                <a:latin typeface="Calibri"/>
                <a:ea typeface="+mn-ea"/>
                <a:cs typeface="+mn-cs"/>
              </a:endParaRPr>
            </a:p>
          </p:txBody>
        </p:sp>
        <p:sp>
          <p:nvSpPr>
            <p:cNvPr id="51" name="TextBox 51"/>
            <p:cNvSpPr txBox="1"/>
            <p:nvPr/>
          </p:nvSpPr>
          <p:spPr>
            <a:xfrm>
              <a:off x="0" y="-28575"/>
              <a:ext cx="2238262" cy="425089"/>
            </a:xfrm>
            <a:prstGeom prst="rect">
              <a:avLst/>
            </a:prstGeom>
          </p:spPr>
          <p:txBody>
            <a:bodyPr lIns="50830" tIns="50830" rIns="50830" bIns="50830" rtlCol="0" anchor="ctr"/>
            <a:lstStyle/>
            <a:p>
              <a:pPr algn="ctr" defTabSz="914949" rtl="0">
                <a:lnSpc>
                  <a:spcPts val="1309"/>
                </a:lnSpc>
              </a:pPr>
              <a:endParaRPr sz="1801" kern="1200">
                <a:solidFill>
                  <a:prstClr val="black"/>
                </a:solidFill>
                <a:latin typeface="Calibri"/>
                <a:ea typeface="+mn-ea"/>
                <a:cs typeface="+mn-cs"/>
              </a:endParaRPr>
            </a:p>
          </p:txBody>
        </p:sp>
      </p:grpSp>
      <p:grpSp>
        <p:nvGrpSpPr>
          <p:cNvPr id="52" name="Group 52"/>
          <p:cNvGrpSpPr/>
          <p:nvPr/>
        </p:nvGrpSpPr>
        <p:grpSpPr>
          <a:xfrm>
            <a:off x="370165" y="4075178"/>
            <a:ext cx="377683" cy="377683"/>
            <a:chOff x="0" y="0"/>
            <a:chExt cx="812800" cy="812800"/>
          </a:xfrm>
        </p:grpSpPr>
        <p:sp>
          <p:nvSpPr>
            <p:cNvPr id="53" name="Freeform 5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BBD72"/>
            </a:solidFill>
          </p:spPr>
          <p:txBody>
            <a:bodyPr/>
            <a:lstStyle/>
            <a:p>
              <a:pPr algn="l" defTabSz="914949" rtl="0"/>
              <a:endParaRPr lang="fi-FI" sz="1801" kern="1200">
                <a:solidFill>
                  <a:prstClr val="black"/>
                </a:solidFill>
                <a:latin typeface="Calibri"/>
                <a:ea typeface="+mn-ea"/>
                <a:cs typeface="+mn-cs"/>
              </a:endParaRPr>
            </a:p>
          </p:txBody>
        </p:sp>
        <p:sp>
          <p:nvSpPr>
            <p:cNvPr id="54" name="TextBox 54"/>
            <p:cNvSpPr txBox="1"/>
            <p:nvPr/>
          </p:nvSpPr>
          <p:spPr>
            <a:xfrm>
              <a:off x="76200" y="47625"/>
              <a:ext cx="660400" cy="688975"/>
            </a:xfrm>
            <a:prstGeom prst="rect">
              <a:avLst/>
            </a:prstGeom>
          </p:spPr>
          <p:txBody>
            <a:bodyPr lIns="50830" tIns="50830" rIns="50830" bIns="50830" rtlCol="0" anchor="ctr"/>
            <a:lstStyle/>
            <a:p>
              <a:pPr algn="ctr" defTabSz="914949" rtl="0">
                <a:lnSpc>
                  <a:spcPts val="1309"/>
                </a:lnSpc>
              </a:pPr>
              <a:endParaRPr sz="1801" kern="1200">
                <a:solidFill>
                  <a:prstClr val="black"/>
                </a:solidFill>
                <a:latin typeface="Calibri"/>
                <a:ea typeface="+mn-ea"/>
                <a:cs typeface="+mn-cs"/>
              </a:endParaRPr>
            </a:p>
          </p:txBody>
        </p:sp>
      </p:grpSp>
      <p:grpSp>
        <p:nvGrpSpPr>
          <p:cNvPr id="55" name="Group 55"/>
          <p:cNvGrpSpPr/>
          <p:nvPr/>
        </p:nvGrpSpPr>
        <p:grpSpPr>
          <a:xfrm>
            <a:off x="661402" y="7031126"/>
            <a:ext cx="6249254" cy="2242635"/>
            <a:chOff x="0" y="0"/>
            <a:chExt cx="2238262" cy="740038"/>
          </a:xfrm>
        </p:grpSpPr>
        <p:sp>
          <p:nvSpPr>
            <p:cNvPr id="56" name="Freeform 56"/>
            <p:cNvSpPr/>
            <p:nvPr/>
          </p:nvSpPr>
          <p:spPr>
            <a:xfrm>
              <a:off x="0" y="0"/>
              <a:ext cx="2238262" cy="740038"/>
            </a:xfrm>
            <a:custGeom>
              <a:avLst/>
              <a:gdLst/>
              <a:ahLst/>
              <a:cxnLst/>
              <a:rect l="l" t="t" r="r" b="b"/>
              <a:pathLst>
                <a:path w="2238262" h="740038">
                  <a:moveTo>
                    <a:pt x="12396" y="0"/>
                  </a:moveTo>
                  <a:lnTo>
                    <a:pt x="2225866" y="0"/>
                  </a:lnTo>
                  <a:cubicBezTo>
                    <a:pt x="2229154" y="0"/>
                    <a:pt x="2232307" y="1306"/>
                    <a:pt x="2234632" y="3631"/>
                  </a:cubicBezTo>
                  <a:cubicBezTo>
                    <a:pt x="2236956" y="5955"/>
                    <a:pt x="2238262" y="9108"/>
                    <a:pt x="2238262" y="12396"/>
                  </a:cubicBezTo>
                  <a:lnTo>
                    <a:pt x="2238262" y="727642"/>
                  </a:lnTo>
                  <a:cubicBezTo>
                    <a:pt x="2238262" y="730929"/>
                    <a:pt x="2236956" y="734082"/>
                    <a:pt x="2234632" y="736407"/>
                  </a:cubicBezTo>
                  <a:cubicBezTo>
                    <a:pt x="2232307" y="738732"/>
                    <a:pt x="2229154" y="740038"/>
                    <a:pt x="2225866" y="740038"/>
                  </a:cubicBezTo>
                  <a:lnTo>
                    <a:pt x="12396" y="740038"/>
                  </a:lnTo>
                  <a:cubicBezTo>
                    <a:pt x="9108" y="740038"/>
                    <a:pt x="5955" y="738732"/>
                    <a:pt x="3631" y="736407"/>
                  </a:cubicBezTo>
                  <a:cubicBezTo>
                    <a:pt x="1306" y="734082"/>
                    <a:pt x="0" y="730929"/>
                    <a:pt x="0" y="727642"/>
                  </a:cubicBezTo>
                  <a:lnTo>
                    <a:pt x="0" y="12396"/>
                  </a:lnTo>
                  <a:cubicBezTo>
                    <a:pt x="0" y="9108"/>
                    <a:pt x="1306" y="5955"/>
                    <a:pt x="3631" y="3631"/>
                  </a:cubicBezTo>
                  <a:cubicBezTo>
                    <a:pt x="5955" y="1306"/>
                    <a:pt x="9108" y="0"/>
                    <a:pt x="12396" y="0"/>
                  </a:cubicBezTo>
                  <a:close/>
                </a:path>
              </a:pathLst>
            </a:custGeom>
            <a:solidFill>
              <a:srgbClr val="FFFFFF"/>
            </a:solidFill>
            <a:ln w="19050" cap="sq">
              <a:solidFill>
                <a:srgbClr val="5BBD72"/>
              </a:solidFill>
              <a:prstDash val="solid"/>
              <a:miter/>
            </a:ln>
          </p:spPr>
          <p:txBody>
            <a:bodyPr/>
            <a:lstStyle/>
            <a:p>
              <a:pPr algn="l" defTabSz="914949" rtl="0"/>
              <a:endParaRPr lang="fi-FI" sz="1801" kern="1200">
                <a:solidFill>
                  <a:prstClr val="black"/>
                </a:solidFill>
                <a:latin typeface="Calibri"/>
                <a:ea typeface="+mn-ea"/>
                <a:cs typeface="+mn-cs"/>
              </a:endParaRPr>
            </a:p>
          </p:txBody>
        </p:sp>
        <p:sp>
          <p:nvSpPr>
            <p:cNvPr id="57" name="TextBox 57"/>
            <p:cNvSpPr txBox="1"/>
            <p:nvPr/>
          </p:nvSpPr>
          <p:spPr>
            <a:xfrm>
              <a:off x="0" y="-28575"/>
              <a:ext cx="2238262" cy="768613"/>
            </a:xfrm>
            <a:prstGeom prst="rect">
              <a:avLst/>
            </a:prstGeom>
          </p:spPr>
          <p:txBody>
            <a:bodyPr lIns="50830" tIns="50830" rIns="50830" bIns="50830" rtlCol="0" anchor="ctr"/>
            <a:lstStyle/>
            <a:p>
              <a:pPr algn="ctr" defTabSz="914949" rtl="0">
                <a:lnSpc>
                  <a:spcPts val="1309"/>
                </a:lnSpc>
              </a:pPr>
              <a:endParaRPr sz="1801" kern="1200">
                <a:solidFill>
                  <a:prstClr val="black"/>
                </a:solidFill>
                <a:latin typeface="Calibri"/>
                <a:ea typeface="+mn-ea"/>
                <a:cs typeface="+mn-cs"/>
              </a:endParaRPr>
            </a:p>
          </p:txBody>
        </p:sp>
      </p:grpSp>
      <p:grpSp>
        <p:nvGrpSpPr>
          <p:cNvPr id="58" name="Group 58"/>
          <p:cNvGrpSpPr/>
          <p:nvPr/>
        </p:nvGrpSpPr>
        <p:grpSpPr>
          <a:xfrm>
            <a:off x="324121" y="7832141"/>
            <a:ext cx="377683" cy="377683"/>
            <a:chOff x="0" y="0"/>
            <a:chExt cx="812800" cy="812800"/>
          </a:xfrm>
        </p:grpSpPr>
        <p:sp>
          <p:nvSpPr>
            <p:cNvPr id="59" name="Freeform 5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BBD72"/>
            </a:solidFill>
          </p:spPr>
          <p:txBody>
            <a:bodyPr/>
            <a:lstStyle/>
            <a:p>
              <a:pPr algn="l" defTabSz="914949" rtl="0"/>
              <a:endParaRPr lang="fi-FI" sz="1801" kern="1200">
                <a:solidFill>
                  <a:prstClr val="black"/>
                </a:solidFill>
                <a:latin typeface="Calibri"/>
                <a:ea typeface="+mn-ea"/>
                <a:cs typeface="+mn-cs"/>
              </a:endParaRPr>
            </a:p>
          </p:txBody>
        </p:sp>
        <p:sp>
          <p:nvSpPr>
            <p:cNvPr id="60" name="TextBox 60"/>
            <p:cNvSpPr txBox="1"/>
            <p:nvPr/>
          </p:nvSpPr>
          <p:spPr>
            <a:xfrm>
              <a:off x="76200" y="47625"/>
              <a:ext cx="660400" cy="688975"/>
            </a:xfrm>
            <a:prstGeom prst="rect">
              <a:avLst/>
            </a:prstGeom>
          </p:spPr>
          <p:txBody>
            <a:bodyPr lIns="50830" tIns="50830" rIns="50830" bIns="50830" rtlCol="0" anchor="ctr"/>
            <a:lstStyle/>
            <a:p>
              <a:pPr algn="ctr" defTabSz="914949" rtl="0">
                <a:lnSpc>
                  <a:spcPts val="1309"/>
                </a:lnSpc>
              </a:pPr>
              <a:endParaRPr sz="1801" kern="1200">
                <a:solidFill>
                  <a:prstClr val="black"/>
                </a:solidFill>
                <a:latin typeface="Calibri"/>
                <a:ea typeface="+mn-ea"/>
                <a:cs typeface="+mn-cs"/>
              </a:endParaRPr>
            </a:p>
          </p:txBody>
        </p:sp>
      </p:grpSp>
      <p:sp>
        <p:nvSpPr>
          <p:cNvPr id="61" name="TextBox 61"/>
          <p:cNvSpPr txBox="1"/>
          <p:nvPr/>
        </p:nvSpPr>
        <p:spPr>
          <a:xfrm>
            <a:off x="889160" y="2607382"/>
            <a:ext cx="5967837" cy="1441186"/>
          </a:xfrm>
          <a:prstGeom prst="rect">
            <a:avLst/>
          </a:prstGeom>
        </p:spPr>
        <p:txBody>
          <a:bodyPr wrap="square" lIns="0" tIns="0" rIns="0" bIns="0" rtlCol="0" anchor="t">
            <a:spAutoFit/>
          </a:bodyPr>
          <a:lstStyle/>
          <a:p>
            <a:pPr algn="l" defTabSz="914949" rtl="0">
              <a:spcAft>
                <a:spcPts val="200"/>
              </a:spcAft>
            </a:pPr>
            <a:r>
              <a:rPr lang="en-US" sz="1400" b="1" u="sng" kern="1200" spc="6" dirty="0">
                <a:solidFill>
                  <a:srgbClr val="31884E"/>
                </a:solidFill>
                <a:latin typeface="Calibri (MS) Bold"/>
                <a:ea typeface="Calibri (MS) Bold"/>
                <a:cs typeface="Calibri (MS) Bold"/>
                <a:sym typeface="Calibri (MS) Bold"/>
              </a:rPr>
              <a:t>LAPSI ASIAN VIREILLETULOVAIHEEN ASIAKKAANA – </a:t>
            </a:r>
            <a:r>
              <a:rPr lang="en-US" sz="1400" b="1" u="sng" kern="1200" spc="6" dirty="0" err="1">
                <a:solidFill>
                  <a:srgbClr val="31884E"/>
                </a:solidFill>
                <a:latin typeface="Calibri (MS) Bold"/>
                <a:ea typeface="Calibri (MS) Bold"/>
                <a:cs typeface="Calibri (MS) Bold"/>
                <a:sym typeface="Calibri (MS) Bold"/>
              </a:rPr>
              <a:t>erityistä</a:t>
            </a:r>
            <a:r>
              <a:rPr lang="en-US" sz="1400" b="1" u="sng" kern="1200" spc="6" dirty="0">
                <a:solidFill>
                  <a:srgbClr val="31884E"/>
                </a:solidFill>
                <a:latin typeface="Calibri (MS) Bold"/>
                <a:ea typeface="Calibri (MS) Bold"/>
                <a:cs typeface="Calibri (MS) Bold"/>
                <a:sym typeface="Calibri (MS) Bold"/>
              </a:rPr>
              <a:t> </a:t>
            </a:r>
            <a:r>
              <a:rPr lang="en-US" sz="1400" b="1" u="sng" kern="1200" spc="6" dirty="0" err="1">
                <a:solidFill>
                  <a:srgbClr val="31884E"/>
                </a:solidFill>
                <a:latin typeface="Calibri (MS) Bold"/>
                <a:ea typeface="Calibri (MS) Bold"/>
                <a:cs typeface="Calibri (MS) Bold"/>
                <a:sym typeface="Calibri (MS) Bold"/>
              </a:rPr>
              <a:t>huomioitavaa</a:t>
            </a:r>
            <a:r>
              <a:rPr lang="en-US" sz="1400" b="1" u="sng" kern="1200" spc="6" dirty="0">
                <a:solidFill>
                  <a:srgbClr val="31884E"/>
                </a:solidFill>
                <a:latin typeface="Calibri (MS) Bold"/>
                <a:ea typeface="Calibri (MS) Bold"/>
                <a:cs typeface="Calibri (MS) Bold"/>
                <a:sym typeface="Calibri (MS) Bold"/>
              </a:rPr>
              <a:t>:</a:t>
            </a:r>
          </a:p>
          <a:p>
            <a:pPr marL="171553" indent="-171553" algn="l" defTabSz="914949" rtl="0">
              <a:spcAft>
                <a:spcPts val="200"/>
              </a:spcAft>
              <a:buFont typeface="Arial" panose="020B0604020202020204" pitchFamily="34" charset="0"/>
              <a:buChar char="•"/>
            </a:pPr>
            <a:r>
              <a:rPr lang="en-US" sz="1201" b="1" kern="1200" spc="6" dirty="0">
                <a:solidFill>
                  <a:srgbClr val="31884E"/>
                </a:solidFill>
                <a:latin typeface="Calibri (MS) Bold"/>
                <a:ea typeface="Calibri (MS) Bold"/>
                <a:cs typeface="Calibri (MS) Bold"/>
                <a:sym typeface="Calibri (MS) Bold"/>
              </a:rPr>
              <a:t>7 </a:t>
            </a:r>
            <a:r>
              <a:rPr lang="en-US" sz="1201" b="1" kern="1200" spc="6" dirty="0" err="1">
                <a:solidFill>
                  <a:srgbClr val="31884E"/>
                </a:solidFill>
                <a:latin typeface="Calibri (MS) Bold"/>
                <a:ea typeface="Calibri (MS) Bold"/>
                <a:cs typeface="Calibri (MS) Bold"/>
                <a:sym typeface="Calibri (MS) Bold"/>
              </a:rPr>
              <a:t>päiväläistapaamisen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ratkaisu</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tulee</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saattaa</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kaikkien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tietoon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tapaamisella</a:t>
            </a:r>
            <a:r>
              <a:rPr lang="en-US" sz="1201" b="1" kern="1200" spc="6" dirty="0">
                <a:solidFill>
                  <a:srgbClr val="31884E"/>
                </a:solidFill>
                <a:latin typeface="Calibri (MS) Bold"/>
                <a:ea typeface="Calibri (MS) Bold"/>
                <a:cs typeface="Calibri (MS) Bold"/>
                <a:sym typeface="Calibri (MS) Bold"/>
              </a:rPr>
              <a:t>/</a:t>
            </a:r>
            <a:r>
              <a:rPr lang="en-US" sz="1201" b="1" kern="1200" spc="6" dirty="0" err="1">
                <a:solidFill>
                  <a:srgbClr val="31884E"/>
                </a:solidFill>
                <a:latin typeface="Calibri (MS) Bold"/>
                <a:ea typeface="Calibri (MS) Bold"/>
                <a:cs typeface="Calibri (MS) Bold"/>
                <a:sym typeface="Calibri (MS) Bold"/>
              </a:rPr>
              <a:t>puhelimitse</a:t>
            </a:r>
            <a:r>
              <a:rPr lang="en-US" sz="1201" b="1" kern="1200" spc="6" dirty="0">
                <a:solidFill>
                  <a:srgbClr val="31884E"/>
                </a:solidFill>
                <a:latin typeface="Calibri (MS) Bold"/>
                <a:ea typeface="Calibri (MS) Bold"/>
                <a:cs typeface="Calibri (MS) Bold"/>
                <a:sym typeface="Calibri (MS) Bold"/>
              </a:rPr>
              <a:t>.</a:t>
            </a:r>
          </a:p>
          <a:p>
            <a:pPr marL="171553" indent="-171553" algn="l" defTabSz="914949" rtl="0">
              <a:spcAft>
                <a:spcPts val="200"/>
              </a:spcAft>
              <a:buFont typeface="Arial" panose="020B0604020202020204" pitchFamily="34" charset="0"/>
              <a:buChar char="•"/>
            </a:pPr>
            <a:r>
              <a:rPr lang="en-US" sz="1201" b="1" kern="1200" spc="6" dirty="0">
                <a:solidFill>
                  <a:srgbClr val="31884E"/>
                </a:solidFill>
                <a:latin typeface="Calibri (MS) Bold"/>
                <a:ea typeface="Calibri (MS) Bold"/>
                <a:cs typeface="Calibri (MS) Bold"/>
                <a:sym typeface="Calibri (MS) Bold"/>
              </a:rPr>
              <a:t>7 </a:t>
            </a:r>
            <a:r>
              <a:rPr lang="en-US" sz="1201" b="1" kern="1200" spc="6" dirty="0" err="1">
                <a:solidFill>
                  <a:srgbClr val="31884E"/>
                </a:solidFill>
                <a:latin typeface="Calibri (MS) Bold"/>
                <a:ea typeface="Calibri (MS) Bold"/>
                <a:cs typeface="Calibri (MS) Bold"/>
                <a:sym typeface="Calibri (MS) Bold"/>
              </a:rPr>
              <a:t>päiväläistapaamisissa</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lapsi</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tavataan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aina</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myös</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yksin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ilman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vanhempia</a:t>
            </a:r>
            <a:r>
              <a:rPr lang="en-US" sz="1201" b="1" kern="1200" spc="6" dirty="0">
                <a:solidFill>
                  <a:srgbClr val="31884E"/>
                </a:solidFill>
                <a:latin typeface="Calibri (MS) Bold"/>
                <a:ea typeface="Calibri (MS) Bold"/>
                <a:cs typeface="Calibri (MS) Bold"/>
                <a:sym typeface="Calibri (MS) Bold"/>
              </a:rPr>
              <a:t>.</a:t>
            </a:r>
          </a:p>
          <a:p>
            <a:pPr marL="129618" lvl="1" algn="l" defTabSz="914949" rtl="0">
              <a:lnSpc>
                <a:spcPts val="1440"/>
              </a:lnSpc>
            </a:pPr>
            <a:endParaRPr lang="en-US" sz="1201" b="1" kern="1200" spc="6" dirty="0">
              <a:solidFill>
                <a:srgbClr val="31884E"/>
              </a:solidFill>
              <a:latin typeface="Calibri (MS) Bold"/>
              <a:ea typeface="Calibri (MS) Bold"/>
              <a:cs typeface="Calibri (MS) Bold"/>
              <a:sym typeface="Calibri (MS) Bold"/>
            </a:endParaRPr>
          </a:p>
          <a:p>
            <a:pPr algn="l" defTabSz="914949" rtl="0">
              <a:lnSpc>
                <a:spcPts val="1680"/>
              </a:lnSpc>
            </a:pPr>
            <a:endParaRPr lang="en-US" sz="1201" b="1" kern="1200" spc="6" dirty="0">
              <a:solidFill>
                <a:srgbClr val="31884E"/>
              </a:solidFill>
              <a:latin typeface="Calibri (MS) Bold"/>
              <a:ea typeface="Calibri (MS) Bold"/>
              <a:cs typeface="Calibri (MS) Bold"/>
              <a:sym typeface="Calibri (MS) Bold"/>
            </a:endParaRPr>
          </a:p>
        </p:txBody>
      </p:sp>
      <p:sp>
        <p:nvSpPr>
          <p:cNvPr id="62" name="TextBox 62"/>
          <p:cNvSpPr txBox="1"/>
          <p:nvPr/>
        </p:nvSpPr>
        <p:spPr>
          <a:xfrm>
            <a:off x="887281" y="3823488"/>
            <a:ext cx="5625404" cy="512432"/>
          </a:xfrm>
          <a:prstGeom prst="rect">
            <a:avLst/>
          </a:prstGeom>
        </p:spPr>
        <p:txBody>
          <a:bodyPr lIns="0" tIns="0" rIns="0" bIns="0" rtlCol="0" anchor="t">
            <a:spAutoFit/>
          </a:bodyPr>
          <a:lstStyle/>
          <a:p>
            <a:pPr algn="l" defTabSz="914949" rtl="0">
              <a:lnSpc>
                <a:spcPts val="2100"/>
              </a:lnSpc>
              <a:spcAft>
                <a:spcPts val="200"/>
              </a:spcAft>
            </a:pPr>
            <a:r>
              <a:rPr lang="en-US" sz="1400" b="1" u="sng" kern="1200" spc="13" dirty="0">
                <a:solidFill>
                  <a:srgbClr val="31884E"/>
                </a:solidFill>
                <a:latin typeface="Calibri (MS) Bold"/>
                <a:ea typeface="Calibri (MS) Bold"/>
                <a:cs typeface="Calibri (MS) Bold"/>
                <a:sym typeface="Calibri (MS) Bold"/>
              </a:rPr>
              <a:t>LAPSI PALVELUTARPEEN ARVION ASIAKKAANA – </a:t>
            </a:r>
            <a:r>
              <a:rPr lang="en-US" sz="1400" b="1" u="sng" kern="1200" spc="13" dirty="0" err="1">
                <a:solidFill>
                  <a:srgbClr val="31884E"/>
                </a:solidFill>
                <a:latin typeface="Calibri (MS) Bold"/>
                <a:ea typeface="Calibri (MS) Bold"/>
                <a:cs typeface="Calibri (MS) Bold"/>
                <a:sym typeface="Calibri (MS) Bold"/>
              </a:rPr>
              <a:t>erityistä</a:t>
            </a:r>
            <a:r>
              <a:rPr lang="en-US" sz="1400" b="1" u="sng" kern="1200" spc="13" dirty="0">
                <a:solidFill>
                  <a:srgbClr val="31884E"/>
                </a:solidFill>
                <a:latin typeface="Calibri (MS) Bold"/>
                <a:ea typeface="Calibri (MS) Bold"/>
                <a:cs typeface="Calibri (MS) Bold"/>
                <a:sym typeface="Calibri (MS) Bold"/>
              </a:rPr>
              <a:t> </a:t>
            </a:r>
            <a:r>
              <a:rPr lang="en-US" sz="1400" b="1" u="sng" kern="1200" spc="13" dirty="0" err="1">
                <a:solidFill>
                  <a:srgbClr val="31884E"/>
                </a:solidFill>
                <a:latin typeface="Calibri (MS) Bold"/>
                <a:ea typeface="Calibri (MS) Bold"/>
                <a:cs typeface="Calibri (MS) Bold"/>
                <a:sym typeface="Calibri (MS) Bold"/>
              </a:rPr>
              <a:t>huomioitavaa</a:t>
            </a:r>
            <a:r>
              <a:rPr lang="en-US" sz="1400" b="1" u="sng" kern="1200" spc="13" dirty="0">
                <a:solidFill>
                  <a:srgbClr val="31884E"/>
                </a:solidFill>
                <a:latin typeface="Calibri (MS) Bold"/>
                <a:ea typeface="Calibri (MS) Bold"/>
                <a:cs typeface="Calibri (MS) Bold"/>
                <a:sym typeface="Calibri (MS) Bold"/>
              </a:rPr>
              <a:t>:</a:t>
            </a:r>
            <a:endParaRPr lang="en-US" sz="1203" b="1" kern="1200" spc="6" dirty="0">
              <a:solidFill>
                <a:srgbClr val="31884E"/>
              </a:solidFill>
              <a:latin typeface="Calibri (MS) Bold"/>
              <a:ea typeface="Calibri (MS) Bold"/>
              <a:cs typeface="Calibri (MS) Bold"/>
              <a:sym typeface="Calibri (MS) Bold"/>
            </a:endParaRPr>
          </a:p>
        </p:txBody>
      </p:sp>
      <p:grpSp>
        <p:nvGrpSpPr>
          <p:cNvPr id="63" name="Group 63"/>
          <p:cNvGrpSpPr/>
          <p:nvPr/>
        </p:nvGrpSpPr>
        <p:grpSpPr>
          <a:xfrm>
            <a:off x="661402" y="5218168"/>
            <a:ext cx="6249254" cy="1512135"/>
            <a:chOff x="0" y="0"/>
            <a:chExt cx="2238262" cy="513156"/>
          </a:xfrm>
        </p:grpSpPr>
        <p:sp>
          <p:nvSpPr>
            <p:cNvPr id="64" name="Freeform 64"/>
            <p:cNvSpPr/>
            <p:nvPr/>
          </p:nvSpPr>
          <p:spPr>
            <a:xfrm>
              <a:off x="0" y="0"/>
              <a:ext cx="2238262" cy="513156"/>
            </a:xfrm>
            <a:custGeom>
              <a:avLst/>
              <a:gdLst/>
              <a:ahLst/>
              <a:cxnLst/>
              <a:rect l="l" t="t" r="r" b="b"/>
              <a:pathLst>
                <a:path w="2238262" h="513156">
                  <a:moveTo>
                    <a:pt x="12396" y="0"/>
                  </a:moveTo>
                  <a:lnTo>
                    <a:pt x="2225866" y="0"/>
                  </a:lnTo>
                  <a:cubicBezTo>
                    <a:pt x="2229154" y="0"/>
                    <a:pt x="2232307" y="1306"/>
                    <a:pt x="2234632" y="3631"/>
                  </a:cubicBezTo>
                  <a:cubicBezTo>
                    <a:pt x="2236956" y="5955"/>
                    <a:pt x="2238262" y="9108"/>
                    <a:pt x="2238262" y="12396"/>
                  </a:cubicBezTo>
                  <a:lnTo>
                    <a:pt x="2238262" y="500760"/>
                  </a:lnTo>
                  <a:cubicBezTo>
                    <a:pt x="2238262" y="504048"/>
                    <a:pt x="2236956" y="507201"/>
                    <a:pt x="2234632" y="509525"/>
                  </a:cubicBezTo>
                  <a:cubicBezTo>
                    <a:pt x="2232307" y="511850"/>
                    <a:pt x="2229154" y="513156"/>
                    <a:pt x="2225866" y="513156"/>
                  </a:cubicBezTo>
                  <a:lnTo>
                    <a:pt x="12396" y="513156"/>
                  </a:lnTo>
                  <a:cubicBezTo>
                    <a:pt x="9108" y="513156"/>
                    <a:pt x="5955" y="511850"/>
                    <a:pt x="3631" y="509525"/>
                  </a:cubicBezTo>
                  <a:cubicBezTo>
                    <a:pt x="1306" y="507201"/>
                    <a:pt x="0" y="504048"/>
                    <a:pt x="0" y="500760"/>
                  </a:cubicBezTo>
                  <a:lnTo>
                    <a:pt x="0" y="12396"/>
                  </a:lnTo>
                  <a:cubicBezTo>
                    <a:pt x="0" y="9108"/>
                    <a:pt x="1306" y="5955"/>
                    <a:pt x="3631" y="3631"/>
                  </a:cubicBezTo>
                  <a:cubicBezTo>
                    <a:pt x="5955" y="1306"/>
                    <a:pt x="9108" y="0"/>
                    <a:pt x="12396" y="0"/>
                  </a:cubicBezTo>
                  <a:close/>
                </a:path>
              </a:pathLst>
            </a:custGeom>
            <a:solidFill>
              <a:srgbClr val="FFFFFF"/>
            </a:solidFill>
            <a:ln w="19050" cap="sq">
              <a:solidFill>
                <a:srgbClr val="5BBD72"/>
              </a:solidFill>
              <a:prstDash val="solid"/>
              <a:miter/>
            </a:ln>
          </p:spPr>
          <p:txBody>
            <a:bodyPr/>
            <a:lstStyle/>
            <a:p>
              <a:pPr algn="l" defTabSz="914949" rtl="0"/>
              <a:endParaRPr lang="fi-FI" sz="1801" kern="1200">
                <a:solidFill>
                  <a:prstClr val="black"/>
                </a:solidFill>
                <a:latin typeface="Calibri"/>
                <a:ea typeface="+mn-ea"/>
                <a:cs typeface="+mn-cs"/>
              </a:endParaRPr>
            </a:p>
          </p:txBody>
        </p:sp>
        <p:sp>
          <p:nvSpPr>
            <p:cNvPr id="65" name="TextBox 65"/>
            <p:cNvSpPr txBox="1"/>
            <p:nvPr/>
          </p:nvSpPr>
          <p:spPr>
            <a:xfrm>
              <a:off x="0" y="-28575"/>
              <a:ext cx="2238262" cy="541731"/>
            </a:xfrm>
            <a:prstGeom prst="rect">
              <a:avLst/>
            </a:prstGeom>
          </p:spPr>
          <p:txBody>
            <a:bodyPr lIns="50830" tIns="50830" rIns="50830" bIns="50830" rtlCol="0" anchor="ctr"/>
            <a:lstStyle/>
            <a:p>
              <a:pPr algn="ctr" defTabSz="914949" rtl="0">
                <a:lnSpc>
                  <a:spcPts val="1309"/>
                </a:lnSpc>
              </a:pPr>
              <a:endParaRPr sz="1801" kern="1200">
                <a:solidFill>
                  <a:prstClr val="black"/>
                </a:solidFill>
                <a:latin typeface="Calibri"/>
                <a:ea typeface="+mn-ea"/>
                <a:cs typeface="+mn-cs"/>
              </a:endParaRPr>
            </a:p>
          </p:txBody>
        </p:sp>
      </p:grpSp>
      <p:grpSp>
        <p:nvGrpSpPr>
          <p:cNvPr id="66" name="Group 66"/>
          <p:cNvGrpSpPr/>
          <p:nvPr/>
        </p:nvGrpSpPr>
        <p:grpSpPr>
          <a:xfrm>
            <a:off x="338396" y="5731837"/>
            <a:ext cx="377683" cy="377683"/>
            <a:chOff x="0" y="0"/>
            <a:chExt cx="812800" cy="812800"/>
          </a:xfrm>
        </p:grpSpPr>
        <p:sp>
          <p:nvSpPr>
            <p:cNvPr id="67" name="Freeform 6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BBD72"/>
            </a:solidFill>
          </p:spPr>
          <p:txBody>
            <a:bodyPr/>
            <a:lstStyle/>
            <a:p>
              <a:pPr algn="l" defTabSz="914949" rtl="0"/>
              <a:endParaRPr lang="fi-FI" sz="1801" kern="1200">
                <a:solidFill>
                  <a:prstClr val="black"/>
                </a:solidFill>
                <a:latin typeface="Calibri"/>
                <a:ea typeface="+mn-ea"/>
                <a:cs typeface="+mn-cs"/>
              </a:endParaRPr>
            </a:p>
          </p:txBody>
        </p:sp>
        <p:sp>
          <p:nvSpPr>
            <p:cNvPr id="68" name="TextBox 68"/>
            <p:cNvSpPr txBox="1"/>
            <p:nvPr/>
          </p:nvSpPr>
          <p:spPr>
            <a:xfrm>
              <a:off x="76200" y="47625"/>
              <a:ext cx="660400" cy="688975"/>
            </a:xfrm>
            <a:prstGeom prst="rect">
              <a:avLst/>
            </a:prstGeom>
          </p:spPr>
          <p:txBody>
            <a:bodyPr lIns="50830" tIns="50830" rIns="50830" bIns="50830" rtlCol="0" anchor="ctr"/>
            <a:lstStyle/>
            <a:p>
              <a:pPr algn="ctr" defTabSz="914949" rtl="0">
                <a:lnSpc>
                  <a:spcPts val="1309"/>
                </a:lnSpc>
              </a:pPr>
              <a:endParaRPr sz="1801" kern="1200">
                <a:solidFill>
                  <a:prstClr val="black"/>
                </a:solidFill>
                <a:latin typeface="Calibri"/>
                <a:ea typeface="+mn-ea"/>
                <a:cs typeface="+mn-cs"/>
              </a:endParaRPr>
            </a:p>
          </p:txBody>
        </p:sp>
      </p:grpSp>
      <p:sp>
        <p:nvSpPr>
          <p:cNvPr id="69" name="TextBox 69"/>
          <p:cNvSpPr txBox="1"/>
          <p:nvPr/>
        </p:nvSpPr>
        <p:spPr>
          <a:xfrm>
            <a:off x="889883" y="5331731"/>
            <a:ext cx="5299513" cy="1418025"/>
          </a:xfrm>
          <a:prstGeom prst="rect">
            <a:avLst/>
          </a:prstGeom>
        </p:spPr>
        <p:txBody>
          <a:bodyPr lIns="0" tIns="0" rIns="0" bIns="0" rtlCol="0" anchor="t">
            <a:spAutoFit/>
          </a:bodyPr>
          <a:lstStyle/>
          <a:p>
            <a:pPr algn="l" defTabSz="914949" rtl="0">
              <a:spcAft>
                <a:spcPts val="200"/>
              </a:spcAft>
            </a:pPr>
            <a:r>
              <a:rPr lang="en-US" sz="1400" b="1" u="sng" kern="1200" spc="13" dirty="0">
                <a:solidFill>
                  <a:srgbClr val="31884E"/>
                </a:solidFill>
                <a:latin typeface="Calibri (MS) Bold"/>
                <a:ea typeface="Calibri (MS) Bold"/>
                <a:cs typeface="Calibri (MS) Bold"/>
                <a:sym typeface="Calibri (MS) Bold"/>
              </a:rPr>
              <a:t>LAPSI SHL:N ASIAKKAANA – </a:t>
            </a:r>
            <a:r>
              <a:rPr lang="en-US" sz="1400" b="1" u="sng" kern="1200" spc="13" dirty="0" err="1">
                <a:solidFill>
                  <a:srgbClr val="31884E"/>
                </a:solidFill>
                <a:latin typeface="Calibri (MS) Bold"/>
                <a:ea typeface="Calibri (MS) Bold"/>
                <a:cs typeface="Calibri (MS) Bold"/>
                <a:sym typeface="Calibri (MS) Bold"/>
              </a:rPr>
              <a:t>erityistä</a:t>
            </a:r>
            <a:r>
              <a:rPr lang="en-US" sz="1400" b="1" u="sng" kern="1200" spc="13" dirty="0">
                <a:solidFill>
                  <a:srgbClr val="31884E"/>
                </a:solidFill>
                <a:latin typeface="Calibri (MS) Bold"/>
                <a:ea typeface="Calibri (MS) Bold"/>
                <a:cs typeface="Calibri (MS) Bold"/>
                <a:sym typeface="Calibri (MS) Bold"/>
              </a:rPr>
              <a:t> </a:t>
            </a:r>
            <a:r>
              <a:rPr lang="en-US" sz="1400" b="1" u="sng" kern="1200" spc="13" dirty="0" err="1">
                <a:solidFill>
                  <a:srgbClr val="31884E"/>
                </a:solidFill>
                <a:latin typeface="Calibri (MS) Bold"/>
                <a:ea typeface="Calibri (MS) Bold"/>
                <a:cs typeface="Calibri (MS) Bold"/>
                <a:sym typeface="Calibri (MS) Bold"/>
              </a:rPr>
              <a:t>huomioitavaa</a:t>
            </a:r>
            <a:r>
              <a:rPr lang="en-US" sz="1400" b="1" u="sng" kern="1200" spc="13" dirty="0">
                <a:solidFill>
                  <a:srgbClr val="31884E"/>
                </a:solidFill>
                <a:latin typeface="Calibri (MS) Bold"/>
                <a:ea typeface="Calibri (MS) Bold"/>
                <a:cs typeface="Calibri (MS) Bold"/>
                <a:sym typeface="Calibri (MS) Bold"/>
              </a:rPr>
              <a:t>:</a:t>
            </a:r>
          </a:p>
          <a:p>
            <a:pPr marL="144086" indent="-144086" algn="l" defTabSz="914949" rtl="0">
              <a:spcAft>
                <a:spcPts val="200"/>
              </a:spcAft>
              <a:buFont typeface="Arial" panose="020B0604020202020204" pitchFamily="34" charset="0"/>
              <a:buChar char="•"/>
            </a:pPr>
            <a:r>
              <a:rPr lang="en-US" sz="1201" b="1" kern="1200" spc="13" dirty="0" err="1">
                <a:solidFill>
                  <a:srgbClr val="31884E"/>
                </a:solidFill>
                <a:latin typeface="Calibri (MS) Bold"/>
                <a:ea typeface="Calibri (MS) Bold"/>
                <a:cs typeface="Calibri (MS) Bold"/>
                <a:sym typeface="Calibri (MS) Bold"/>
              </a:rPr>
              <a:t>Lapselle</a:t>
            </a:r>
            <a:r>
              <a:rPr lang="en-US" sz="1201" b="1" kern="1200" spc="13" dirty="0">
                <a:solidFill>
                  <a:srgbClr val="31884E"/>
                </a:solidFill>
                <a:latin typeface="Calibri (MS) Bold"/>
                <a:ea typeface="Calibri (MS) Bold"/>
                <a:cs typeface="Calibri (MS) Bold"/>
                <a:sym typeface="Calibri (MS) Bold"/>
              </a:rPr>
              <a:t> </a:t>
            </a:r>
            <a:r>
              <a:rPr lang="en-US" sz="1201" b="1" kern="1200" spc="13" dirty="0" err="1">
                <a:solidFill>
                  <a:srgbClr val="31884E"/>
                </a:solidFill>
                <a:latin typeface="Calibri (MS) Bold"/>
                <a:ea typeface="Calibri (MS) Bold"/>
                <a:cs typeface="Calibri (MS) Bold"/>
                <a:sym typeface="Calibri (MS) Bold"/>
              </a:rPr>
              <a:t>laaditaan</a:t>
            </a:r>
            <a:r>
              <a:rPr lang="en-US" sz="1201" b="1" kern="1200" spc="13" dirty="0">
                <a:solidFill>
                  <a:srgbClr val="31884E"/>
                </a:solidFill>
                <a:latin typeface="Calibri (MS) Bold"/>
                <a:ea typeface="Calibri (MS) Bold"/>
                <a:cs typeface="Calibri (MS) Bold"/>
                <a:sym typeface="Calibri (MS) Bold"/>
              </a:rPr>
              <a:t> </a:t>
            </a:r>
            <a:r>
              <a:rPr lang="en-US" sz="1201" b="1" kern="1200" spc="13" dirty="0" err="1">
                <a:solidFill>
                  <a:srgbClr val="31884E"/>
                </a:solidFill>
                <a:latin typeface="Calibri (MS) Bold"/>
                <a:ea typeface="Calibri (MS) Bold"/>
                <a:cs typeface="Calibri (MS) Bold"/>
                <a:sym typeface="Calibri (MS) Bold"/>
              </a:rPr>
              <a:t>oma</a:t>
            </a:r>
            <a:r>
              <a:rPr lang="en-US" sz="1201" b="1" kern="1200" spc="13" dirty="0">
                <a:solidFill>
                  <a:srgbClr val="31884E"/>
                </a:solidFill>
                <a:latin typeface="Calibri (MS) Bold"/>
                <a:ea typeface="Calibri (MS) Bold"/>
                <a:cs typeface="Calibri (MS) Bold"/>
                <a:sym typeface="Calibri (MS) Bold"/>
              </a:rPr>
              <a:t> </a:t>
            </a:r>
            <a:r>
              <a:rPr lang="en-US" sz="1201" b="1" kern="1200" spc="13" dirty="0" err="1">
                <a:solidFill>
                  <a:srgbClr val="31884E"/>
                </a:solidFill>
                <a:latin typeface="Calibri (MS) Bold"/>
                <a:ea typeface="Calibri (MS) Bold"/>
                <a:cs typeface="Calibri (MS) Bold"/>
                <a:sym typeface="Calibri (MS) Bold"/>
              </a:rPr>
              <a:t>asiakassuunnitelma</a:t>
            </a:r>
            <a:r>
              <a:rPr lang="en-US" sz="1201" b="1" kern="1200" spc="13" dirty="0">
                <a:solidFill>
                  <a:srgbClr val="31884E"/>
                </a:solidFill>
                <a:latin typeface="Calibri (MS) Bold"/>
                <a:ea typeface="Calibri (MS) Bold"/>
                <a:cs typeface="Calibri (MS) Bold"/>
                <a:sym typeface="Calibri (MS) Bold"/>
              </a:rPr>
              <a:t>.</a:t>
            </a:r>
          </a:p>
          <a:p>
            <a:pPr marL="144086" indent="-144086" algn="l" defTabSz="914949" rtl="0">
              <a:spcAft>
                <a:spcPts val="200"/>
              </a:spcAft>
              <a:buFont typeface="Arial" panose="020B0604020202020204" pitchFamily="34" charset="0"/>
              <a:buChar char="•"/>
            </a:pPr>
            <a:r>
              <a:rPr lang="en-US" sz="1203" b="1" kern="1200" spc="6" dirty="0" err="1">
                <a:solidFill>
                  <a:srgbClr val="31884E"/>
                </a:solidFill>
                <a:latin typeface="Calibri (MS) Bold"/>
                <a:ea typeface="Calibri (MS) Bold"/>
                <a:cs typeface="Calibri (MS) Bold"/>
                <a:sym typeface="Calibri (MS) Bold"/>
              </a:rPr>
              <a:t>Lapsen</a:t>
            </a:r>
            <a:r>
              <a:rPr lang="en-US" sz="1203" b="1" kern="1200" spc="6" dirty="0">
                <a:solidFill>
                  <a:srgbClr val="31884E"/>
                </a:solidFill>
                <a:latin typeface="Calibri (MS) Bold"/>
                <a:ea typeface="Calibri (MS) Bold"/>
                <a:cs typeface="Calibri (MS) Bold"/>
                <a:sym typeface="Calibri (MS) Bold"/>
              </a:rPr>
              <a:t> </a:t>
            </a:r>
            <a:r>
              <a:rPr lang="en-US" sz="1203" b="1" kern="1200" spc="6" dirty="0" err="1">
                <a:solidFill>
                  <a:srgbClr val="31884E"/>
                </a:solidFill>
                <a:latin typeface="Calibri (MS) Bold"/>
                <a:ea typeface="Calibri (MS) Bold"/>
                <a:cs typeface="Calibri (MS) Bold"/>
                <a:sym typeface="Calibri (MS) Bold"/>
              </a:rPr>
              <a:t>mielipide</a:t>
            </a:r>
            <a:r>
              <a:rPr lang="en-US" sz="1203" b="1" kern="1200" spc="6" dirty="0">
                <a:solidFill>
                  <a:srgbClr val="31884E"/>
                </a:solidFill>
                <a:latin typeface="Calibri (MS) Bold"/>
                <a:ea typeface="Calibri (MS) Bold"/>
                <a:cs typeface="Calibri (MS) Bold"/>
                <a:sym typeface="Calibri (MS) Bold"/>
              </a:rPr>
              <a:t> </a:t>
            </a:r>
            <a:r>
              <a:rPr lang="en-US" sz="1203" b="1" kern="1200" spc="6" dirty="0" err="1">
                <a:solidFill>
                  <a:srgbClr val="31884E"/>
                </a:solidFill>
                <a:latin typeface="Calibri (MS) Bold"/>
                <a:ea typeface="Calibri (MS) Bold"/>
                <a:cs typeface="Calibri (MS) Bold"/>
                <a:sym typeface="Calibri (MS) Bold"/>
              </a:rPr>
              <a:t>selvitetään</a:t>
            </a:r>
            <a:r>
              <a:rPr lang="en-US" sz="1203" b="1" kern="1200" spc="6" dirty="0">
                <a:solidFill>
                  <a:srgbClr val="31884E"/>
                </a:solidFill>
                <a:latin typeface="Calibri (MS) Bold"/>
                <a:ea typeface="Calibri (MS) Bold"/>
                <a:cs typeface="Calibri (MS) Bold"/>
                <a:sym typeface="Calibri (MS) Bold"/>
              </a:rPr>
              <a:t> ja </a:t>
            </a:r>
            <a:r>
              <a:rPr lang="en-US" sz="1203" b="1" kern="1200" spc="6" dirty="0" err="1">
                <a:solidFill>
                  <a:srgbClr val="31884E"/>
                </a:solidFill>
                <a:latin typeface="Calibri (MS) Bold"/>
                <a:ea typeface="Calibri (MS) Bold"/>
                <a:cs typeface="Calibri (MS) Bold"/>
                <a:sym typeface="Calibri (MS) Bold"/>
              </a:rPr>
              <a:t>kirjataan</a:t>
            </a:r>
            <a:r>
              <a:rPr lang="en-US" sz="1203" b="1" kern="1200" spc="6" dirty="0">
                <a:solidFill>
                  <a:srgbClr val="31884E"/>
                </a:solidFill>
                <a:latin typeface="Calibri (MS) Bold"/>
                <a:ea typeface="Calibri (MS) Bold"/>
                <a:cs typeface="Calibri (MS) Bold"/>
                <a:sym typeface="Calibri (MS) Bold"/>
              </a:rPr>
              <a:t>:</a:t>
            </a:r>
          </a:p>
          <a:p>
            <a:pPr algn="l" defTabSz="914949" rtl="0">
              <a:lnSpc>
                <a:spcPts val="1524"/>
              </a:lnSpc>
            </a:pPr>
            <a:r>
              <a:rPr lang="en-US" sz="1003" b="1" kern="1200" spc="5" dirty="0">
                <a:solidFill>
                  <a:srgbClr val="231F20"/>
                </a:solidFill>
                <a:latin typeface="Calibri (MS) Bold"/>
                <a:ea typeface="Calibri (MS) Bold"/>
                <a:cs typeface="Calibri (MS) Bold"/>
                <a:sym typeface="Calibri (MS) Bold"/>
              </a:rPr>
              <a:t>    </a:t>
            </a:r>
            <a:r>
              <a:rPr lang="en-US" sz="1003" kern="1200" spc="5" dirty="0">
                <a:solidFill>
                  <a:srgbClr val="231F20"/>
                </a:solidFill>
                <a:latin typeface="Calibri (MS)"/>
                <a:ea typeface="Calibri (MS)"/>
                <a:cs typeface="Calibri (MS)"/>
                <a:sym typeface="Calibri (MS)"/>
              </a:rPr>
              <a:t>- </a:t>
            </a:r>
            <a:r>
              <a:rPr lang="en-US" sz="1003" kern="1200" spc="5" dirty="0" err="1">
                <a:solidFill>
                  <a:srgbClr val="231F20"/>
                </a:solidFill>
                <a:latin typeface="Calibri (MS)"/>
                <a:ea typeface="Calibri (MS)"/>
                <a:cs typeface="Calibri (MS)"/>
                <a:sym typeface="Calibri (MS)"/>
              </a:rPr>
              <a:t>asiakassuunnitelmaan</a:t>
            </a:r>
            <a:endParaRPr lang="en-US" sz="1003" kern="1200" spc="5" dirty="0">
              <a:solidFill>
                <a:srgbClr val="231F20"/>
              </a:solidFill>
              <a:latin typeface="Calibri (MS)"/>
              <a:ea typeface="Calibri (MS)"/>
              <a:cs typeface="Calibri (MS)"/>
              <a:sym typeface="Calibri (MS)"/>
            </a:endParaRPr>
          </a:p>
          <a:p>
            <a:pPr algn="l" defTabSz="914949" rtl="0">
              <a:lnSpc>
                <a:spcPts val="1524"/>
              </a:lnSpc>
            </a:pPr>
            <a:r>
              <a:rPr lang="en-US" sz="1003" kern="1200" spc="5" dirty="0">
                <a:solidFill>
                  <a:srgbClr val="231F20"/>
                </a:solidFill>
                <a:latin typeface="Calibri (MS)"/>
                <a:ea typeface="Calibri (MS)"/>
                <a:cs typeface="Calibri (MS)"/>
                <a:sym typeface="Calibri (MS)"/>
              </a:rPr>
              <a:t>    - </a:t>
            </a:r>
            <a:r>
              <a:rPr lang="en-US" sz="1003" kern="1200" spc="5" dirty="0" err="1">
                <a:solidFill>
                  <a:srgbClr val="231F20"/>
                </a:solidFill>
                <a:latin typeface="Calibri (MS)"/>
                <a:ea typeface="Calibri (MS)"/>
                <a:cs typeface="Calibri (MS)"/>
                <a:sym typeface="Calibri (MS)"/>
              </a:rPr>
              <a:t>mikäli</a:t>
            </a:r>
            <a:r>
              <a:rPr lang="en-US" sz="1003" kern="1200" spc="5" dirty="0">
                <a:solidFill>
                  <a:srgbClr val="231F20"/>
                </a:solidFill>
                <a:latin typeface="Calibri (MS)"/>
                <a:ea typeface="Calibri (MS)"/>
                <a:cs typeface="Calibri (MS)"/>
                <a:sym typeface="Calibri (MS)"/>
              </a:rPr>
              <a:t> </a:t>
            </a:r>
            <a:r>
              <a:rPr lang="en-US" sz="1003" kern="1200" spc="5" dirty="0" err="1">
                <a:solidFill>
                  <a:srgbClr val="231F20"/>
                </a:solidFill>
                <a:latin typeface="Calibri (MS)"/>
                <a:ea typeface="Calibri (MS)"/>
                <a:cs typeface="Calibri (MS)"/>
                <a:sym typeface="Calibri (MS)"/>
              </a:rPr>
              <a:t>lapsen</a:t>
            </a:r>
            <a:r>
              <a:rPr lang="en-US" sz="1003" kern="1200" spc="5" dirty="0">
                <a:solidFill>
                  <a:srgbClr val="231F20"/>
                </a:solidFill>
                <a:latin typeface="Calibri (MS)"/>
                <a:ea typeface="Calibri (MS)"/>
                <a:cs typeface="Calibri (MS)"/>
                <a:sym typeface="Calibri (MS)"/>
              </a:rPr>
              <a:t> </a:t>
            </a:r>
            <a:r>
              <a:rPr lang="en-US" sz="1003" kern="1200" spc="5" dirty="0" err="1">
                <a:solidFill>
                  <a:srgbClr val="231F20"/>
                </a:solidFill>
                <a:latin typeface="Calibri (MS)"/>
                <a:ea typeface="Calibri (MS)"/>
                <a:cs typeface="Calibri (MS)"/>
                <a:sym typeface="Calibri (MS)"/>
              </a:rPr>
              <a:t>asiassa</a:t>
            </a:r>
            <a:r>
              <a:rPr lang="en-US" sz="1003" kern="1200" spc="5" dirty="0">
                <a:solidFill>
                  <a:srgbClr val="231F20"/>
                </a:solidFill>
                <a:latin typeface="Calibri (MS)"/>
                <a:ea typeface="Calibri (MS)"/>
                <a:cs typeface="Calibri (MS)"/>
                <a:sym typeface="Calibri (MS)"/>
              </a:rPr>
              <a:t> </a:t>
            </a:r>
            <a:r>
              <a:rPr lang="en-US" sz="1003" kern="1200" spc="5" dirty="0" err="1">
                <a:solidFill>
                  <a:srgbClr val="231F20"/>
                </a:solidFill>
                <a:latin typeface="Calibri (MS)"/>
                <a:ea typeface="Calibri (MS)"/>
                <a:cs typeface="Calibri (MS)"/>
                <a:sym typeface="Calibri (MS)"/>
              </a:rPr>
              <a:t>tulee</a:t>
            </a:r>
            <a:r>
              <a:rPr lang="en-US" sz="1003" kern="1200" spc="5" dirty="0">
                <a:solidFill>
                  <a:srgbClr val="231F20"/>
                </a:solidFill>
                <a:latin typeface="Calibri (MS)"/>
                <a:ea typeface="Calibri (MS)"/>
                <a:cs typeface="Calibri (MS)"/>
                <a:sym typeface="Calibri (MS)"/>
              </a:rPr>
              <a:t> </a:t>
            </a:r>
            <a:r>
              <a:rPr lang="en-US" sz="1003" kern="1200" spc="5" dirty="0" err="1">
                <a:solidFill>
                  <a:srgbClr val="231F20"/>
                </a:solidFill>
                <a:latin typeface="Calibri (MS)"/>
                <a:ea typeface="Calibri (MS)"/>
                <a:cs typeface="Calibri (MS)"/>
                <a:sym typeface="Calibri (MS)"/>
              </a:rPr>
              <a:t>lastensuojeluilmoitus</a:t>
            </a:r>
            <a:r>
              <a:rPr lang="en-US" sz="1003" kern="1200" spc="5" dirty="0">
                <a:solidFill>
                  <a:srgbClr val="231F20"/>
                </a:solidFill>
                <a:latin typeface="Calibri (MS)"/>
                <a:ea typeface="Calibri (MS)"/>
                <a:cs typeface="Calibri (MS)"/>
                <a:sym typeface="Calibri (MS)"/>
              </a:rPr>
              <a:t> tai </a:t>
            </a:r>
            <a:r>
              <a:rPr lang="en-US" sz="1003" kern="1200" spc="5" dirty="0" err="1">
                <a:solidFill>
                  <a:srgbClr val="231F20"/>
                </a:solidFill>
                <a:latin typeface="Calibri (MS)"/>
                <a:ea typeface="Calibri (MS)"/>
                <a:cs typeface="Calibri (MS)"/>
                <a:sym typeface="Calibri (MS)"/>
              </a:rPr>
              <a:t>muu</a:t>
            </a:r>
            <a:r>
              <a:rPr lang="en-US" sz="1003" kern="1200" spc="5" dirty="0">
                <a:solidFill>
                  <a:srgbClr val="231F20"/>
                </a:solidFill>
                <a:latin typeface="Calibri (MS)"/>
                <a:ea typeface="Calibri (MS)"/>
                <a:cs typeface="Calibri (MS)"/>
                <a:sym typeface="Calibri (MS)"/>
              </a:rPr>
              <a:t> </a:t>
            </a:r>
            <a:r>
              <a:rPr lang="en-US" sz="1003" kern="1200" spc="5" dirty="0" err="1">
                <a:solidFill>
                  <a:srgbClr val="231F20"/>
                </a:solidFill>
                <a:latin typeface="Calibri (MS)"/>
                <a:ea typeface="Calibri (MS)"/>
                <a:cs typeface="Calibri (MS)"/>
                <a:sym typeface="Calibri (MS)"/>
              </a:rPr>
              <a:t>yhteydenotto</a:t>
            </a:r>
            <a:endParaRPr lang="en-US" sz="1003" kern="1200" spc="5" dirty="0">
              <a:solidFill>
                <a:srgbClr val="231F20"/>
              </a:solidFill>
              <a:latin typeface="Calibri (MS)"/>
              <a:ea typeface="Calibri (MS)"/>
              <a:cs typeface="Calibri (MS)"/>
              <a:sym typeface="Calibri (MS)"/>
            </a:endParaRPr>
          </a:p>
          <a:p>
            <a:pPr algn="l" defTabSz="914949" rtl="0">
              <a:lnSpc>
                <a:spcPts val="1524"/>
              </a:lnSpc>
            </a:pPr>
            <a:r>
              <a:rPr lang="en-US" sz="1003" kern="1200" spc="5" dirty="0">
                <a:solidFill>
                  <a:srgbClr val="231F20"/>
                </a:solidFill>
                <a:latin typeface="Calibri (MS)"/>
                <a:ea typeface="Calibri (MS)"/>
                <a:cs typeface="Calibri (MS)"/>
                <a:sym typeface="Calibri (MS)"/>
              </a:rPr>
              <a:t>    - </a:t>
            </a:r>
            <a:r>
              <a:rPr lang="en-US" sz="1003" kern="1200" spc="5" dirty="0" err="1">
                <a:solidFill>
                  <a:srgbClr val="231F20"/>
                </a:solidFill>
                <a:latin typeface="Calibri (MS)"/>
                <a:ea typeface="Calibri (MS)"/>
                <a:cs typeface="Calibri (MS)"/>
                <a:sym typeface="Calibri (MS)"/>
              </a:rPr>
              <a:t>palvelupäätöksiin</a:t>
            </a:r>
            <a:r>
              <a:rPr lang="en-US" sz="1003" kern="1200" spc="5" dirty="0">
                <a:solidFill>
                  <a:srgbClr val="231F20"/>
                </a:solidFill>
                <a:latin typeface="Calibri (MS)"/>
                <a:ea typeface="Calibri (MS)"/>
                <a:cs typeface="Calibri (MS)"/>
                <a:sym typeface="Calibri (MS)"/>
              </a:rPr>
              <a:t>. </a:t>
            </a:r>
            <a:r>
              <a:rPr lang="en-US" sz="1003" kern="1200" spc="5" dirty="0" err="1">
                <a:solidFill>
                  <a:srgbClr val="231F20"/>
                </a:solidFill>
                <a:latin typeface="Calibri (MS)"/>
                <a:ea typeface="Calibri (MS)"/>
                <a:cs typeface="Calibri (MS)"/>
                <a:sym typeface="Calibri (MS)"/>
              </a:rPr>
              <a:t>Päätöstekstissä</a:t>
            </a:r>
            <a:r>
              <a:rPr lang="en-US" sz="1003" kern="1200" spc="5" dirty="0">
                <a:solidFill>
                  <a:srgbClr val="231F20"/>
                </a:solidFill>
                <a:latin typeface="Calibri (MS)"/>
                <a:ea typeface="Calibri (MS)"/>
                <a:cs typeface="Calibri (MS)"/>
                <a:sym typeface="Calibri (MS)"/>
              </a:rPr>
              <a:t> </a:t>
            </a:r>
            <a:r>
              <a:rPr lang="en-US" sz="1003" kern="1200" spc="5" dirty="0" err="1">
                <a:solidFill>
                  <a:srgbClr val="231F20"/>
                </a:solidFill>
                <a:latin typeface="Calibri (MS)"/>
                <a:ea typeface="Calibri (MS)"/>
                <a:cs typeface="Calibri (MS)"/>
                <a:sym typeface="Calibri (MS)"/>
              </a:rPr>
              <a:t>tulee</a:t>
            </a:r>
            <a:r>
              <a:rPr lang="en-US" sz="1003" kern="1200" spc="5" dirty="0">
                <a:solidFill>
                  <a:srgbClr val="231F20"/>
                </a:solidFill>
                <a:latin typeface="Calibri (MS)"/>
                <a:ea typeface="Calibri (MS)"/>
                <a:cs typeface="Calibri (MS)"/>
                <a:sym typeface="Calibri (MS)"/>
              </a:rPr>
              <a:t> </a:t>
            </a:r>
            <a:r>
              <a:rPr lang="en-US" sz="1003" kern="1200" spc="5" dirty="0" err="1">
                <a:solidFill>
                  <a:srgbClr val="231F20"/>
                </a:solidFill>
                <a:latin typeface="Calibri (MS)"/>
                <a:ea typeface="Calibri (MS)"/>
                <a:cs typeface="Calibri (MS)"/>
                <a:sym typeface="Calibri (MS)"/>
              </a:rPr>
              <a:t>näkyä</a:t>
            </a:r>
            <a:r>
              <a:rPr lang="en-US" sz="1003" kern="1200" spc="5" dirty="0">
                <a:solidFill>
                  <a:srgbClr val="231F20"/>
                </a:solidFill>
                <a:latin typeface="Calibri (MS)"/>
                <a:ea typeface="Calibri (MS)"/>
                <a:cs typeface="Calibri (MS)"/>
                <a:sym typeface="Calibri (MS)"/>
              </a:rPr>
              <a:t> </a:t>
            </a:r>
            <a:r>
              <a:rPr lang="en-US" sz="1003" kern="1200" spc="5" dirty="0" err="1">
                <a:solidFill>
                  <a:srgbClr val="231F20"/>
                </a:solidFill>
                <a:latin typeface="Calibri (MS)"/>
                <a:ea typeface="Calibri (MS)"/>
                <a:cs typeface="Calibri (MS)"/>
                <a:sym typeface="Calibri (MS)"/>
              </a:rPr>
              <a:t>lapsen</a:t>
            </a:r>
            <a:r>
              <a:rPr lang="en-US" sz="1003" kern="1200" spc="5" dirty="0">
                <a:solidFill>
                  <a:srgbClr val="231F20"/>
                </a:solidFill>
                <a:latin typeface="Calibri (MS)"/>
                <a:ea typeface="Calibri (MS)"/>
                <a:cs typeface="Calibri (MS)"/>
                <a:sym typeface="Calibri (MS)"/>
              </a:rPr>
              <a:t> </a:t>
            </a:r>
            <a:r>
              <a:rPr lang="en-US" sz="1003" kern="1200" spc="5" dirty="0" err="1">
                <a:solidFill>
                  <a:srgbClr val="231F20"/>
                </a:solidFill>
                <a:latin typeface="Calibri (MS)"/>
                <a:ea typeface="Calibri (MS)"/>
                <a:cs typeface="Calibri (MS)"/>
                <a:sym typeface="Calibri (MS)"/>
              </a:rPr>
              <a:t>näkökulma</a:t>
            </a:r>
            <a:r>
              <a:rPr lang="en-US" sz="1003" kern="1200" spc="5" dirty="0">
                <a:solidFill>
                  <a:srgbClr val="231F20"/>
                </a:solidFill>
                <a:latin typeface="Calibri (MS)"/>
                <a:ea typeface="Calibri (MS)"/>
                <a:cs typeface="Calibri (MS)"/>
                <a:sym typeface="Calibri (MS)"/>
              </a:rPr>
              <a:t>.</a:t>
            </a:r>
          </a:p>
          <a:p>
            <a:pPr algn="l" defTabSz="914949" rtl="0">
              <a:lnSpc>
                <a:spcPts val="1524"/>
              </a:lnSpc>
            </a:pPr>
            <a:endParaRPr lang="en-US" sz="1003" kern="1200" spc="5" dirty="0">
              <a:solidFill>
                <a:srgbClr val="231F20"/>
              </a:solidFill>
              <a:latin typeface="Calibri (MS)"/>
              <a:ea typeface="Calibri (MS)"/>
              <a:cs typeface="Calibri (MS)"/>
              <a:sym typeface="Calibri (MS)"/>
            </a:endParaRPr>
          </a:p>
        </p:txBody>
      </p:sp>
      <p:sp>
        <p:nvSpPr>
          <p:cNvPr id="70" name="TextBox 70"/>
          <p:cNvSpPr txBox="1"/>
          <p:nvPr/>
        </p:nvSpPr>
        <p:spPr>
          <a:xfrm>
            <a:off x="490702" y="4110951"/>
            <a:ext cx="179803" cy="546627"/>
          </a:xfrm>
          <a:prstGeom prst="rect">
            <a:avLst/>
          </a:prstGeom>
        </p:spPr>
        <p:txBody>
          <a:bodyPr lIns="0" tIns="0" rIns="0" bIns="0" rtlCol="0" anchor="t">
            <a:spAutoFit/>
          </a:bodyPr>
          <a:lstStyle/>
          <a:p>
            <a:pPr algn="ctr" defTabSz="914949" rtl="0">
              <a:lnSpc>
                <a:spcPts val="2161"/>
              </a:lnSpc>
              <a:spcBef>
                <a:spcPct val="0"/>
              </a:spcBef>
            </a:pPr>
            <a:r>
              <a:rPr lang="en-US" sz="1801" b="1" kern="1200" spc="10" dirty="0">
                <a:solidFill>
                  <a:srgbClr val="FFFFFF"/>
                </a:solidFill>
                <a:latin typeface="Calibri (MS) Bold"/>
                <a:ea typeface="Calibri (MS) Bold"/>
                <a:cs typeface="Calibri (MS) Bold"/>
                <a:sym typeface="Calibri (MS) Bold"/>
              </a:rPr>
              <a:t>2.</a:t>
            </a:r>
          </a:p>
        </p:txBody>
      </p:sp>
      <p:sp>
        <p:nvSpPr>
          <p:cNvPr id="71" name="TextBox 71"/>
          <p:cNvSpPr txBox="1"/>
          <p:nvPr/>
        </p:nvSpPr>
        <p:spPr>
          <a:xfrm>
            <a:off x="490702" y="2811463"/>
            <a:ext cx="179803" cy="546627"/>
          </a:xfrm>
          <a:prstGeom prst="rect">
            <a:avLst/>
          </a:prstGeom>
        </p:spPr>
        <p:txBody>
          <a:bodyPr lIns="0" tIns="0" rIns="0" bIns="0" rtlCol="0" anchor="t">
            <a:spAutoFit/>
          </a:bodyPr>
          <a:lstStyle/>
          <a:p>
            <a:pPr algn="ctr" defTabSz="914949" rtl="0">
              <a:lnSpc>
                <a:spcPts val="2161"/>
              </a:lnSpc>
              <a:spcBef>
                <a:spcPct val="0"/>
              </a:spcBef>
            </a:pPr>
            <a:r>
              <a:rPr lang="en-US" sz="1801" b="1" kern="1200" spc="10" dirty="0">
                <a:solidFill>
                  <a:srgbClr val="FFFFFF"/>
                </a:solidFill>
                <a:latin typeface="Calibri (MS) Bold"/>
                <a:ea typeface="Calibri (MS) Bold"/>
                <a:cs typeface="Calibri (MS) Bold"/>
                <a:sym typeface="Calibri (MS) Bold"/>
              </a:rPr>
              <a:t>1.</a:t>
            </a:r>
          </a:p>
        </p:txBody>
      </p:sp>
      <p:sp>
        <p:nvSpPr>
          <p:cNvPr id="72" name="TextBox 72"/>
          <p:cNvSpPr txBox="1"/>
          <p:nvPr/>
        </p:nvSpPr>
        <p:spPr>
          <a:xfrm>
            <a:off x="457835" y="5767286"/>
            <a:ext cx="179803" cy="546627"/>
          </a:xfrm>
          <a:prstGeom prst="rect">
            <a:avLst/>
          </a:prstGeom>
        </p:spPr>
        <p:txBody>
          <a:bodyPr lIns="0" tIns="0" rIns="0" bIns="0" rtlCol="0" anchor="t">
            <a:spAutoFit/>
          </a:bodyPr>
          <a:lstStyle/>
          <a:p>
            <a:pPr algn="ctr" defTabSz="914949" rtl="0">
              <a:lnSpc>
                <a:spcPts val="2161"/>
              </a:lnSpc>
              <a:spcBef>
                <a:spcPct val="0"/>
              </a:spcBef>
            </a:pPr>
            <a:r>
              <a:rPr lang="en-US" sz="1801" b="1" kern="1200" spc="10" dirty="0">
                <a:solidFill>
                  <a:srgbClr val="FFFFFF"/>
                </a:solidFill>
                <a:latin typeface="Calibri (MS) Bold"/>
                <a:ea typeface="Calibri (MS) Bold"/>
                <a:cs typeface="Calibri (MS) Bold"/>
                <a:sym typeface="Calibri (MS) Bold"/>
              </a:rPr>
              <a:t>3.</a:t>
            </a:r>
          </a:p>
        </p:txBody>
      </p:sp>
      <p:sp>
        <p:nvSpPr>
          <p:cNvPr id="73" name="TextBox 73"/>
          <p:cNvSpPr txBox="1"/>
          <p:nvPr/>
        </p:nvSpPr>
        <p:spPr>
          <a:xfrm>
            <a:off x="431052" y="7877464"/>
            <a:ext cx="179693" cy="546627"/>
          </a:xfrm>
          <a:prstGeom prst="rect">
            <a:avLst/>
          </a:prstGeom>
        </p:spPr>
        <p:txBody>
          <a:bodyPr lIns="0" tIns="0" rIns="0" bIns="0" rtlCol="0" anchor="t">
            <a:spAutoFit/>
          </a:bodyPr>
          <a:lstStyle/>
          <a:p>
            <a:pPr algn="ctr" defTabSz="914949" rtl="0">
              <a:lnSpc>
                <a:spcPts val="2160"/>
              </a:lnSpc>
              <a:spcBef>
                <a:spcPct val="0"/>
              </a:spcBef>
            </a:pPr>
            <a:r>
              <a:rPr lang="en-US" b="1" kern="1200" spc="10" dirty="0">
                <a:solidFill>
                  <a:srgbClr val="FFFFFF"/>
                </a:solidFill>
                <a:latin typeface="Calibri (MS) Bold"/>
                <a:ea typeface="Calibri (MS) Bold"/>
                <a:cs typeface="Calibri (MS) Bold"/>
                <a:sym typeface="Calibri (MS) Bold"/>
              </a:rPr>
              <a:t>4.</a:t>
            </a:r>
          </a:p>
        </p:txBody>
      </p:sp>
      <p:sp>
        <p:nvSpPr>
          <p:cNvPr id="74" name="TextBox 74"/>
          <p:cNvSpPr txBox="1"/>
          <p:nvPr/>
        </p:nvSpPr>
        <p:spPr>
          <a:xfrm>
            <a:off x="887281" y="7083602"/>
            <a:ext cx="4923133" cy="1595294"/>
          </a:xfrm>
          <a:prstGeom prst="rect">
            <a:avLst/>
          </a:prstGeom>
        </p:spPr>
        <p:txBody>
          <a:bodyPr lIns="0" tIns="0" rIns="0" bIns="0" rtlCol="0" anchor="t">
            <a:spAutoFit/>
          </a:bodyPr>
          <a:lstStyle/>
          <a:p>
            <a:pPr algn="l" defTabSz="914949" rtl="0">
              <a:lnSpc>
                <a:spcPts val="2100"/>
              </a:lnSpc>
              <a:spcAft>
                <a:spcPts val="200"/>
              </a:spcAft>
            </a:pPr>
            <a:r>
              <a:rPr lang="en-US" sz="1400" b="1" u="sng" kern="1200" spc="12" dirty="0">
                <a:solidFill>
                  <a:srgbClr val="31884E"/>
                </a:solidFill>
                <a:latin typeface="Calibri (MS) Bold"/>
                <a:ea typeface="Calibri (MS) Bold"/>
                <a:cs typeface="Calibri (MS) Bold"/>
                <a:sym typeface="Calibri (MS) Bold"/>
              </a:rPr>
              <a:t>LAPSI LASTENSUOJELUN ASIAKKAANA – </a:t>
            </a:r>
            <a:r>
              <a:rPr lang="en-US" sz="1400" b="1" u="sng" kern="1200" spc="12" dirty="0" err="1">
                <a:solidFill>
                  <a:srgbClr val="31884E"/>
                </a:solidFill>
                <a:latin typeface="Calibri (MS) Bold"/>
                <a:ea typeface="Calibri (MS) Bold"/>
                <a:cs typeface="Calibri (MS) Bold"/>
                <a:sym typeface="Calibri (MS) Bold"/>
              </a:rPr>
              <a:t>erityistä</a:t>
            </a:r>
            <a:r>
              <a:rPr lang="en-US" sz="1400" b="1" u="sng" kern="1200" spc="12" dirty="0">
                <a:solidFill>
                  <a:srgbClr val="31884E"/>
                </a:solidFill>
                <a:latin typeface="Calibri (MS) Bold"/>
                <a:ea typeface="Calibri (MS) Bold"/>
                <a:cs typeface="Calibri (MS) Bold"/>
                <a:sym typeface="Calibri (MS) Bold"/>
              </a:rPr>
              <a:t> </a:t>
            </a:r>
            <a:r>
              <a:rPr lang="en-US" sz="1400" b="1" u="sng" kern="1200" spc="12" dirty="0" err="1">
                <a:solidFill>
                  <a:srgbClr val="31884E"/>
                </a:solidFill>
                <a:latin typeface="Calibri (MS) Bold"/>
                <a:ea typeface="Calibri (MS) Bold"/>
                <a:cs typeface="Calibri (MS) Bold"/>
                <a:sym typeface="Calibri (MS) Bold"/>
              </a:rPr>
              <a:t>huomioitavaa</a:t>
            </a:r>
            <a:r>
              <a:rPr lang="en-US" sz="1400" b="1" u="sng" kern="1200" spc="12" dirty="0">
                <a:solidFill>
                  <a:srgbClr val="31884E"/>
                </a:solidFill>
                <a:latin typeface="Calibri (MS) Bold"/>
                <a:ea typeface="Calibri (MS) Bold"/>
                <a:cs typeface="Calibri (MS) Bold"/>
                <a:sym typeface="Calibri (MS) Bold"/>
              </a:rPr>
              <a:t>:</a:t>
            </a:r>
          </a:p>
          <a:p>
            <a:pPr marL="144086" indent="-144086" algn="l" defTabSz="914949" rtl="0">
              <a:lnSpc>
                <a:spcPts val="2100"/>
              </a:lnSpc>
              <a:spcAft>
                <a:spcPts val="200"/>
              </a:spcAft>
              <a:buFont typeface="Arial" panose="020B0604020202020204" pitchFamily="34" charset="0"/>
              <a:buChar char="•"/>
            </a:pPr>
            <a:r>
              <a:rPr lang="en-US" sz="1203" b="1" kern="1200" spc="10" dirty="0" err="1">
                <a:solidFill>
                  <a:srgbClr val="31884E"/>
                </a:solidFill>
                <a:latin typeface="Calibri (MS) Bold"/>
                <a:ea typeface="Calibri (MS) Bold"/>
                <a:cs typeface="Calibri (MS) Bold"/>
                <a:sym typeface="Calibri (MS) Bold"/>
              </a:rPr>
              <a:t>Lapsi</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tavataan</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yksin</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ilman</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vanhempia</a:t>
            </a:r>
            <a:r>
              <a:rPr lang="en-US" sz="1203" b="1" kern="1200" spc="10" dirty="0">
                <a:solidFill>
                  <a:srgbClr val="31884E"/>
                </a:solidFill>
                <a:latin typeface="Calibri (MS) Bold"/>
                <a:ea typeface="Calibri (MS) Bold"/>
                <a:cs typeface="Calibri (MS) Bold"/>
                <a:sym typeface="Calibri (MS) Bold"/>
              </a:rPr>
              <a:t>:</a:t>
            </a:r>
          </a:p>
          <a:p>
            <a:pPr algn="l" defTabSz="914949" rtl="0">
              <a:lnSpc>
                <a:spcPts val="1203"/>
              </a:lnSpc>
            </a:pPr>
            <a:r>
              <a:rPr lang="en-US" sz="1003" kern="1200" spc="9" dirty="0">
                <a:solidFill>
                  <a:srgbClr val="231F20"/>
                </a:solidFill>
                <a:latin typeface="Calibri (MS)"/>
                <a:ea typeface="Calibri (MS)"/>
                <a:cs typeface="Calibri (MS)"/>
                <a:sym typeface="Calibri (MS)"/>
              </a:rPr>
              <a:t>     - ls-</a:t>
            </a:r>
            <a:r>
              <a:rPr lang="en-US" sz="1003" kern="1200" spc="9" dirty="0" err="1">
                <a:solidFill>
                  <a:srgbClr val="231F20"/>
                </a:solidFill>
                <a:latin typeface="Calibri (MS)"/>
                <a:ea typeface="Calibri (MS)"/>
                <a:cs typeface="Calibri (MS)"/>
                <a:sym typeface="Calibri (MS)"/>
              </a:rPr>
              <a:t>ilmoituksen</a:t>
            </a:r>
            <a:r>
              <a:rPr lang="en-US" sz="1003" kern="1200" spc="9" dirty="0">
                <a:solidFill>
                  <a:srgbClr val="231F20"/>
                </a:solidFill>
                <a:latin typeface="Calibri (MS)"/>
                <a:ea typeface="Calibri (MS)"/>
                <a:cs typeface="Calibri (MS)"/>
                <a:sym typeface="Calibri (MS)"/>
              </a:rPr>
              <a:t> </a:t>
            </a:r>
            <a:r>
              <a:rPr lang="en-US" sz="1003" kern="1200" spc="9" dirty="0" err="1">
                <a:solidFill>
                  <a:srgbClr val="231F20"/>
                </a:solidFill>
                <a:latin typeface="Calibri (MS)"/>
                <a:ea typeface="Calibri (MS)"/>
                <a:cs typeface="Calibri (MS)"/>
                <a:sym typeface="Calibri (MS)"/>
              </a:rPr>
              <a:t>käsittelyssä</a:t>
            </a:r>
            <a:endParaRPr lang="en-US" sz="1003" kern="1200" spc="9" dirty="0">
              <a:solidFill>
                <a:srgbClr val="231F20"/>
              </a:solidFill>
              <a:latin typeface="Calibri (MS)"/>
              <a:ea typeface="Calibri (MS)"/>
              <a:cs typeface="Calibri (MS)"/>
              <a:sym typeface="Calibri (MS)"/>
            </a:endParaRPr>
          </a:p>
          <a:p>
            <a:pPr algn="l" defTabSz="914949" rtl="0">
              <a:lnSpc>
                <a:spcPts val="1203"/>
              </a:lnSpc>
            </a:pPr>
            <a:r>
              <a:rPr lang="en-US" sz="1003" kern="1200" spc="9" dirty="0">
                <a:solidFill>
                  <a:srgbClr val="231F20"/>
                </a:solidFill>
                <a:latin typeface="Calibri (MS)"/>
                <a:ea typeface="Calibri (MS)"/>
                <a:cs typeface="Calibri (MS)"/>
                <a:sym typeface="Calibri (MS)"/>
              </a:rPr>
              <a:t>     - </a:t>
            </a:r>
            <a:r>
              <a:rPr lang="en-US" sz="1003" kern="1200" spc="9" dirty="0" err="1">
                <a:solidFill>
                  <a:srgbClr val="231F20"/>
                </a:solidFill>
                <a:latin typeface="Calibri (MS)"/>
                <a:ea typeface="Calibri (MS)"/>
                <a:cs typeface="Calibri (MS)"/>
                <a:sym typeface="Calibri (MS)"/>
              </a:rPr>
              <a:t>ennen</a:t>
            </a:r>
            <a:r>
              <a:rPr lang="en-US" sz="1003" kern="1200" spc="9" dirty="0">
                <a:solidFill>
                  <a:srgbClr val="231F20"/>
                </a:solidFill>
                <a:latin typeface="Calibri (MS)"/>
                <a:ea typeface="Calibri (MS)"/>
                <a:cs typeface="Calibri (MS)"/>
                <a:sym typeface="Calibri (MS)"/>
              </a:rPr>
              <a:t> </a:t>
            </a:r>
            <a:r>
              <a:rPr lang="en-US" sz="1003" kern="1200" spc="9" dirty="0" err="1">
                <a:solidFill>
                  <a:srgbClr val="231F20"/>
                </a:solidFill>
                <a:latin typeface="Calibri (MS)"/>
                <a:ea typeface="Calibri (MS)"/>
                <a:cs typeface="Calibri (MS)"/>
                <a:sym typeface="Calibri (MS)"/>
              </a:rPr>
              <a:t>päätöksen</a:t>
            </a:r>
            <a:r>
              <a:rPr lang="en-US" sz="1003" kern="1200" spc="9" dirty="0">
                <a:solidFill>
                  <a:srgbClr val="231F20"/>
                </a:solidFill>
                <a:latin typeface="Calibri (MS)"/>
                <a:ea typeface="Calibri (MS)"/>
                <a:cs typeface="Calibri (MS)"/>
                <a:sym typeface="Calibri (MS)"/>
              </a:rPr>
              <a:t> </a:t>
            </a:r>
            <a:r>
              <a:rPr lang="en-US" sz="1003" kern="1200" spc="9" dirty="0" err="1">
                <a:solidFill>
                  <a:srgbClr val="231F20"/>
                </a:solidFill>
                <a:latin typeface="Calibri (MS)"/>
                <a:ea typeface="Calibri (MS)"/>
                <a:cs typeface="Calibri (MS)"/>
                <a:sym typeface="Calibri (MS)"/>
              </a:rPr>
              <a:t>tekoa</a:t>
            </a:r>
            <a:endParaRPr lang="en-US" sz="1003" kern="1200" spc="9" dirty="0">
              <a:solidFill>
                <a:srgbClr val="231F20"/>
              </a:solidFill>
              <a:latin typeface="Calibri (MS)"/>
              <a:ea typeface="Calibri (MS)"/>
              <a:cs typeface="Calibri (MS)"/>
              <a:sym typeface="Calibri (MS)"/>
            </a:endParaRPr>
          </a:p>
          <a:p>
            <a:pPr algn="l" defTabSz="914949" rtl="0">
              <a:lnSpc>
                <a:spcPts val="1203"/>
              </a:lnSpc>
            </a:pPr>
            <a:r>
              <a:rPr lang="en-US" sz="1003" kern="1200" spc="9" dirty="0">
                <a:solidFill>
                  <a:srgbClr val="231F20"/>
                </a:solidFill>
                <a:latin typeface="Calibri (MS)"/>
                <a:ea typeface="Calibri (MS)"/>
                <a:cs typeface="Calibri (MS)"/>
                <a:sym typeface="Calibri (MS)"/>
              </a:rPr>
              <a:t>     - </a:t>
            </a:r>
            <a:r>
              <a:rPr lang="en-US" sz="1003" kern="1200" spc="9" dirty="0" err="1">
                <a:solidFill>
                  <a:srgbClr val="231F20"/>
                </a:solidFill>
                <a:latin typeface="Calibri (MS)"/>
                <a:ea typeface="Calibri (MS)"/>
                <a:cs typeface="Calibri (MS)"/>
                <a:sym typeface="Calibri (MS)"/>
              </a:rPr>
              <a:t>ennen</a:t>
            </a:r>
            <a:r>
              <a:rPr lang="en-US" sz="1003" kern="1200" spc="9" dirty="0">
                <a:solidFill>
                  <a:srgbClr val="231F20"/>
                </a:solidFill>
                <a:latin typeface="Calibri (MS)"/>
                <a:ea typeface="Calibri (MS)"/>
                <a:cs typeface="Calibri (MS)"/>
                <a:sym typeface="Calibri (MS)"/>
              </a:rPr>
              <a:t> </a:t>
            </a:r>
            <a:r>
              <a:rPr lang="en-US" sz="1003" kern="1200" spc="9" dirty="0" err="1">
                <a:solidFill>
                  <a:srgbClr val="231F20"/>
                </a:solidFill>
                <a:latin typeface="Calibri (MS)"/>
                <a:ea typeface="Calibri (MS)"/>
                <a:cs typeface="Calibri (MS)"/>
                <a:sym typeface="Calibri (MS)"/>
              </a:rPr>
              <a:t>asiakassuunnitelmaneuvottelua</a:t>
            </a:r>
            <a:endParaRPr lang="en-US" sz="1003" kern="1200" spc="9" dirty="0">
              <a:solidFill>
                <a:srgbClr val="231F20"/>
              </a:solidFill>
              <a:latin typeface="Calibri (MS)"/>
              <a:ea typeface="Calibri (MS)"/>
              <a:cs typeface="Calibri (MS)"/>
              <a:sym typeface="Calibri (MS)"/>
            </a:endParaRPr>
          </a:p>
          <a:p>
            <a:pPr algn="l" defTabSz="914949" rtl="0">
              <a:lnSpc>
                <a:spcPts val="1203"/>
              </a:lnSpc>
            </a:pPr>
            <a:r>
              <a:rPr lang="en-US" sz="1003" kern="1200" spc="9" dirty="0">
                <a:solidFill>
                  <a:srgbClr val="231F20"/>
                </a:solidFill>
                <a:latin typeface="Calibri (MS)"/>
                <a:ea typeface="Calibri (MS)"/>
                <a:cs typeface="Calibri (MS)"/>
                <a:sym typeface="Calibri (MS)"/>
              </a:rPr>
              <a:t>     - </a:t>
            </a:r>
            <a:r>
              <a:rPr lang="en-US" sz="1003" kern="1200" spc="9" dirty="0" err="1">
                <a:solidFill>
                  <a:srgbClr val="231F20"/>
                </a:solidFill>
                <a:latin typeface="Calibri (MS)"/>
                <a:ea typeface="Calibri (MS)"/>
                <a:cs typeface="Calibri (MS)"/>
                <a:sym typeface="Calibri (MS)"/>
              </a:rPr>
              <a:t>ennen</a:t>
            </a:r>
            <a:r>
              <a:rPr lang="en-US" sz="1003" kern="1200" spc="9" dirty="0">
                <a:solidFill>
                  <a:srgbClr val="231F20"/>
                </a:solidFill>
                <a:latin typeface="Calibri (MS)"/>
                <a:ea typeface="Calibri (MS)"/>
                <a:cs typeface="Calibri (MS)"/>
                <a:sym typeface="Calibri (MS)"/>
              </a:rPr>
              <a:t> </a:t>
            </a:r>
            <a:r>
              <a:rPr lang="en-US" sz="1003" kern="1200" spc="9" dirty="0" err="1">
                <a:solidFill>
                  <a:srgbClr val="231F20"/>
                </a:solidFill>
                <a:latin typeface="Calibri (MS)"/>
                <a:ea typeface="Calibri (MS)"/>
                <a:cs typeface="Calibri (MS)"/>
                <a:sym typeface="Calibri (MS)"/>
              </a:rPr>
              <a:t>neuvottelua</a:t>
            </a:r>
            <a:endParaRPr lang="en-US" sz="1003" kern="1200" spc="9" dirty="0">
              <a:solidFill>
                <a:srgbClr val="231F20"/>
              </a:solidFill>
              <a:latin typeface="Calibri (MS)"/>
              <a:ea typeface="Calibri (MS)"/>
              <a:cs typeface="Calibri (MS)"/>
              <a:sym typeface="Calibri (MS)"/>
            </a:endParaRPr>
          </a:p>
          <a:p>
            <a:pPr algn="l" defTabSz="914949" rtl="0">
              <a:lnSpc>
                <a:spcPts val="963"/>
              </a:lnSpc>
            </a:pPr>
            <a:r>
              <a:rPr lang="en-US" sz="802" b="1" kern="1200" spc="7" dirty="0">
                <a:solidFill>
                  <a:srgbClr val="231F20"/>
                </a:solidFill>
                <a:latin typeface="Calibri (MS) Bold"/>
                <a:ea typeface="Calibri (MS) Bold"/>
                <a:cs typeface="Calibri (MS) Bold"/>
                <a:sym typeface="Calibri (MS) Bold"/>
              </a:rPr>
              <a:t>     </a:t>
            </a:r>
          </a:p>
        </p:txBody>
      </p:sp>
      <p:sp>
        <p:nvSpPr>
          <p:cNvPr id="75" name="TextBox 75"/>
          <p:cNvSpPr txBox="1"/>
          <p:nvPr/>
        </p:nvSpPr>
        <p:spPr>
          <a:xfrm>
            <a:off x="909977" y="8334289"/>
            <a:ext cx="5415431" cy="975077"/>
          </a:xfrm>
          <a:prstGeom prst="rect">
            <a:avLst/>
          </a:prstGeom>
        </p:spPr>
        <p:txBody>
          <a:bodyPr lIns="0" tIns="0" rIns="0" bIns="0" rtlCol="0" anchor="t">
            <a:spAutoFit/>
          </a:bodyPr>
          <a:lstStyle/>
          <a:p>
            <a:pPr marL="144086" lvl="1" indent="-144086" algn="l" defTabSz="914949" rtl="0">
              <a:lnSpc>
                <a:spcPts val="1503"/>
              </a:lnSpc>
              <a:spcAft>
                <a:spcPts val="200"/>
              </a:spcAft>
              <a:buFont typeface="Arial"/>
              <a:buChar char="•"/>
            </a:pPr>
            <a:r>
              <a:rPr lang="en-US" sz="1203" b="1" kern="1200" spc="10" dirty="0" err="1">
                <a:solidFill>
                  <a:srgbClr val="31884E"/>
                </a:solidFill>
                <a:latin typeface="Calibri (MS) Bold"/>
                <a:ea typeface="Calibri (MS) Bold"/>
                <a:cs typeface="Calibri (MS) Bold"/>
                <a:sym typeface="Calibri (MS) Bold"/>
              </a:rPr>
              <a:t>Lasta</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tavataan</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säännöllisesti</a:t>
            </a:r>
            <a:r>
              <a:rPr lang="en-US" sz="1203" b="1" kern="1200" spc="10" dirty="0">
                <a:solidFill>
                  <a:srgbClr val="31884E"/>
                </a:solidFill>
                <a:latin typeface="Calibri (MS) Bold"/>
                <a:ea typeface="Calibri (MS) Bold"/>
                <a:cs typeface="Calibri (MS) Bold"/>
                <a:sym typeface="Calibri (MS) Bold"/>
              </a:rPr>
              <a:t> tai </a:t>
            </a:r>
            <a:r>
              <a:rPr lang="en-US" sz="1203" b="1" kern="1200" spc="10" dirty="0" err="1">
                <a:solidFill>
                  <a:srgbClr val="31884E"/>
                </a:solidFill>
                <a:latin typeface="Calibri (MS) Bold"/>
                <a:ea typeface="Calibri (MS) Bold"/>
                <a:cs typeface="Calibri (MS) Bold"/>
                <a:sym typeface="Calibri (MS) Bold"/>
              </a:rPr>
              <a:t>häneen</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ollaan</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yhteydessä</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lapsen</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toivomalla</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tavalla</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tapaaminen</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puhelu</a:t>
            </a:r>
            <a:r>
              <a:rPr lang="en-US" sz="1203" b="1" kern="1200" spc="10" dirty="0">
                <a:solidFill>
                  <a:srgbClr val="31884E"/>
                </a:solidFill>
                <a:latin typeface="Calibri (MS) Bold"/>
                <a:ea typeface="Calibri (MS) Bold"/>
                <a:cs typeface="Calibri (MS) Bold"/>
                <a:sym typeface="Calibri (MS) Bold"/>
              </a:rPr>
              <a:t>, </a:t>
            </a:r>
            <a:r>
              <a:rPr lang="en-US" sz="1203" b="1" kern="1200" spc="10" dirty="0" err="1">
                <a:solidFill>
                  <a:srgbClr val="31884E"/>
                </a:solidFill>
                <a:latin typeface="Calibri (MS) Bold"/>
                <a:ea typeface="Calibri (MS) Bold"/>
                <a:cs typeface="Calibri (MS) Bold"/>
                <a:sym typeface="Calibri (MS) Bold"/>
              </a:rPr>
              <a:t>viestittely</a:t>
            </a:r>
            <a:r>
              <a:rPr lang="en-US" sz="1203" b="1" kern="1200" spc="10" dirty="0">
                <a:solidFill>
                  <a:srgbClr val="31884E"/>
                </a:solidFill>
                <a:latin typeface="Calibri (MS) Bold"/>
                <a:ea typeface="Calibri (MS) Bold"/>
                <a:cs typeface="Calibri (MS) Bold"/>
                <a:sym typeface="Calibri (MS) Bold"/>
              </a:rPr>
              <a:t>.</a:t>
            </a:r>
          </a:p>
          <a:p>
            <a:pPr marL="144086" lvl="1" indent="-144086" algn="l" defTabSz="914949" rtl="0">
              <a:lnSpc>
                <a:spcPts val="1503"/>
              </a:lnSpc>
              <a:spcAft>
                <a:spcPts val="200"/>
              </a:spcAft>
              <a:buFont typeface="Arial"/>
              <a:buChar char="•"/>
            </a:pPr>
            <a:r>
              <a:rPr lang="en-US" sz="1203" b="1" kern="1200" spc="11" dirty="0" err="1">
                <a:solidFill>
                  <a:srgbClr val="31884E"/>
                </a:solidFill>
                <a:latin typeface="Calibri (MS) Bold"/>
                <a:ea typeface="Calibri (MS) Bold"/>
                <a:cs typeface="Calibri (MS) Bold"/>
                <a:sym typeface="Calibri (MS) Bold"/>
              </a:rPr>
              <a:t>Ennen</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asiakassuunnitelmaneuvottelua</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lapselle</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kerrotaan</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mistä</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kaikesta</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hänen</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neuvottelussaan</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puhutaan</a:t>
            </a:r>
            <a:r>
              <a:rPr lang="en-US" sz="1203" b="1" kern="1200" spc="11" dirty="0">
                <a:solidFill>
                  <a:srgbClr val="31884E"/>
                </a:solidFill>
                <a:latin typeface="Calibri (MS) Bold"/>
                <a:ea typeface="Calibri (MS) Bold"/>
                <a:cs typeface="Calibri (MS) Bold"/>
                <a:sym typeface="Calibri (MS) Bold"/>
              </a:rPr>
              <a:t> ja </a:t>
            </a:r>
            <a:r>
              <a:rPr lang="en-US" sz="1203" b="1" kern="1200" spc="11" dirty="0" err="1">
                <a:solidFill>
                  <a:srgbClr val="31884E"/>
                </a:solidFill>
                <a:latin typeface="Calibri (MS) Bold"/>
                <a:ea typeface="Calibri (MS) Bold"/>
                <a:cs typeface="Calibri (MS) Bold"/>
                <a:sym typeface="Calibri (MS) Bold"/>
              </a:rPr>
              <a:t>ollaan</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kiinnostuneita</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mitä</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lapsi</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asioista</a:t>
            </a:r>
            <a:r>
              <a:rPr lang="en-US" sz="1203" b="1" kern="1200" spc="11" dirty="0">
                <a:solidFill>
                  <a:srgbClr val="31884E"/>
                </a:solidFill>
                <a:latin typeface="Calibri (MS) Bold"/>
                <a:ea typeface="Calibri (MS) Bold"/>
                <a:cs typeface="Calibri (MS) Bold"/>
                <a:sym typeface="Calibri (MS) Bold"/>
              </a:rPr>
              <a:t> </a:t>
            </a:r>
            <a:r>
              <a:rPr lang="en-US" sz="1203" b="1" kern="1200" spc="11" dirty="0" err="1">
                <a:solidFill>
                  <a:srgbClr val="31884E"/>
                </a:solidFill>
                <a:latin typeface="Calibri (MS) Bold"/>
                <a:ea typeface="Calibri (MS) Bold"/>
                <a:cs typeface="Calibri (MS) Bold"/>
                <a:sym typeface="Calibri (MS) Bold"/>
              </a:rPr>
              <a:t>ajattelee</a:t>
            </a:r>
            <a:r>
              <a:rPr lang="en-US" sz="1203" b="1" kern="1200" spc="11" dirty="0">
                <a:solidFill>
                  <a:srgbClr val="31884E"/>
                </a:solidFill>
                <a:latin typeface="Calibri (MS) Bold"/>
                <a:ea typeface="Calibri (MS) Bold"/>
                <a:cs typeface="Calibri (MS) Bold"/>
                <a:sym typeface="Calibri (MS) Bold"/>
              </a:rPr>
              <a:t>.</a:t>
            </a:r>
          </a:p>
        </p:txBody>
      </p:sp>
      <p:sp>
        <p:nvSpPr>
          <p:cNvPr id="77" name="Tekstiruutu 76">
            <a:extLst>
              <a:ext uri="{FF2B5EF4-FFF2-40B4-BE49-F238E27FC236}">
                <a16:creationId xmlns:a16="http://schemas.microsoft.com/office/drawing/2014/main" id="{9502EB33-B27F-0CA0-604A-A5D30DBBC0DB}"/>
              </a:ext>
            </a:extLst>
          </p:cNvPr>
          <p:cNvSpPr txBox="1"/>
          <p:nvPr/>
        </p:nvSpPr>
        <p:spPr>
          <a:xfrm>
            <a:off x="804152" y="4032890"/>
            <a:ext cx="5213220" cy="857154"/>
          </a:xfrm>
          <a:prstGeom prst="rect">
            <a:avLst/>
          </a:prstGeom>
          <a:noFill/>
        </p:spPr>
        <p:txBody>
          <a:bodyPr wrap="square">
            <a:spAutoFit/>
          </a:bodyPr>
          <a:lstStyle/>
          <a:p>
            <a:pPr marL="144086" indent="-144086" algn="l" defTabSz="914949" rtl="0">
              <a:spcAft>
                <a:spcPts val="200"/>
              </a:spcAft>
              <a:buFont typeface="Arial" panose="020B0604020202020204" pitchFamily="34" charset="0"/>
              <a:buChar char="•"/>
            </a:pPr>
            <a:r>
              <a:rPr lang="en-US" sz="1201" b="1" kern="1200" spc="6" dirty="0" err="1">
                <a:solidFill>
                  <a:srgbClr val="31884E"/>
                </a:solidFill>
                <a:latin typeface="Calibri (MS) Bold"/>
                <a:ea typeface="Calibri (MS) Bold"/>
                <a:cs typeface="Calibri (MS) Bold"/>
                <a:sym typeface="Calibri (MS) Bold"/>
              </a:rPr>
              <a:t>Lapsi</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tavataan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ilman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vanhempia</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palvelutarpeen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arvioinnin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aikana</a:t>
            </a:r>
            <a:r>
              <a:rPr lang="en-US" sz="1201" b="1" kern="1200" spc="6" dirty="0">
                <a:solidFill>
                  <a:srgbClr val="31884E"/>
                </a:solidFill>
                <a:latin typeface="Calibri (MS) Bold"/>
                <a:ea typeface="Calibri (MS) Bold"/>
                <a:cs typeface="Calibri (MS) Bold"/>
                <a:sym typeface="Calibri (MS) Bold"/>
              </a:rPr>
              <a:t>.</a:t>
            </a:r>
          </a:p>
          <a:p>
            <a:pPr marL="144086" indent="-144086" algn="l" defTabSz="914949" rtl="0">
              <a:spcAft>
                <a:spcPts val="200"/>
              </a:spcAft>
              <a:buFont typeface="Arial" panose="020B0604020202020204" pitchFamily="34" charset="0"/>
              <a:buChar char="•"/>
            </a:pPr>
            <a:r>
              <a:rPr lang="en-US" sz="1201" b="1" kern="1200" spc="6" dirty="0" err="1">
                <a:solidFill>
                  <a:srgbClr val="31884E"/>
                </a:solidFill>
                <a:latin typeface="Calibri (MS) Bold"/>
                <a:ea typeface="Calibri (MS) Bold"/>
                <a:cs typeface="Calibri (MS) Bold"/>
                <a:sym typeface="Calibri (MS) Bold"/>
              </a:rPr>
              <a:t>Lapselle</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annetaan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mahdollisuus</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tuottaa</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tietoa</a:t>
            </a:r>
            <a:r>
              <a:rPr lang="en-US" sz="1201" b="1" kern="1200" spc="6" dirty="0">
                <a:solidFill>
                  <a:srgbClr val="31884E"/>
                </a:solidFill>
                <a:latin typeface="Calibri (MS) Bold"/>
                <a:ea typeface="Calibri (MS) Bold"/>
                <a:cs typeface="Calibri (MS) Bold"/>
                <a:sym typeface="Calibri (MS) Bold"/>
              </a:rPr>
              <a:t> ja </a:t>
            </a:r>
            <a:r>
              <a:rPr lang="en-US" sz="1201" b="1" kern="1200" spc="6" dirty="0" err="1">
                <a:solidFill>
                  <a:srgbClr val="31884E"/>
                </a:solidFill>
                <a:latin typeface="Calibri (MS) Bold"/>
                <a:ea typeface="Calibri (MS) Bold"/>
                <a:cs typeface="Calibri (MS) Bold"/>
                <a:sym typeface="Calibri (MS) Bold"/>
              </a:rPr>
              <a:t>mielipide</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omasta</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asiastaan</a:t>
            </a:r>
            <a:r>
              <a:rPr lang="en-US" sz="1201" b="1" kern="1200" spc="6" dirty="0">
                <a:solidFill>
                  <a:srgbClr val="31884E"/>
                </a:solidFill>
                <a:latin typeface="Calibri (MS) Bold"/>
                <a:ea typeface="Calibri (MS) Bold"/>
                <a:cs typeface="Calibri (MS) Bold"/>
                <a:sym typeface="Calibri (MS) Bold"/>
              </a:rPr>
              <a:t> ja </a:t>
            </a:r>
            <a:r>
              <a:rPr lang="en-US" sz="1201" b="1" kern="1200" spc="6" dirty="0" err="1">
                <a:solidFill>
                  <a:srgbClr val="31884E"/>
                </a:solidFill>
                <a:latin typeface="Calibri (MS) Bold"/>
                <a:ea typeface="Calibri (MS) Bold"/>
                <a:cs typeface="Calibri (MS) Bold"/>
                <a:sym typeface="Calibri (MS) Bold"/>
              </a:rPr>
              <a:t>tilanteestaan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sekä</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mahdollisuus</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kommentoida</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hänestä</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pta:n</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aikana</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kerättyä</a:t>
            </a:r>
            <a:r>
              <a:rPr lang="en-US" sz="1201" b="1" kern="1200" spc="6" dirty="0">
                <a:solidFill>
                  <a:srgbClr val="31884E"/>
                </a:solidFill>
                <a:latin typeface="Calibri (MS) Bold"/>
                <a:ea typeface="Calibri (MS) Bold"/>
                <a:cs typeface="Calibri (MS) Bold"/>
                <a:sym typeface="Calibri (MS) Bold"/>
              </a:rPr>
              <a:t> </a:t>
            </a:r>
            <a:r>
              <a:rPr lang="en-US" sz="1201" b="1" kern="1200" spc="6" dirty="0" err="1">
                <a:solidFill>
                  <a:srgbClr val="31884E"/>
                </a:solidFill>
                <a:latin typeface="Calibri (MS) Bold"/>
                <a:ea typeface="Calibri (MS) Bold"/>
                <a:cs typeface="Calibri (MS) Bold"/>
                <a:sym typeface="Calibri (MS) Bold"/>
              </a:rPr>
              <a:t>tietoa</a:t>
            </a:r>
            <a:r>
              <a:rPr lang="en-US" sz="1201" b="1" kern="1200" spc="6" dirty="0">
                <a:solidFill>
                  <a:srgbClr val="31884E"/>
                </a:solidFill>
                <a:latin typeface="Calibri (MS) Bold"/>
                <a:ea typeface="Calibri (MS) Bold"/>
                <a:cs typeface="Calibri (MS) Bold"/>
                <a:sym typeface="Calibri (MS) Bold"/>
              </a:rPr>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525850" y="7797488"/>
            <a:ext cx="1446325" cy="297532"/>
          </a:xfrm>
          <a:custGeom>
            <a:avLst/>
            <a:gdLst/>
            <a:ahLst/>
            <a:cxnLst/>
            <a:rect l="l" t="t" r="r" b="b"/>
            <a:pathLst>
              <a:path w="1445467" h="297355">
                <a:moveTo>
                  <a:pt x="0" y="0"/>
                </a:moveTo>
                <a:lnTo>
                  <a:pt x="1445468" y="0"/>
                </a:lnTo>
                <a:lnTo>
                  <a:pt x="1445468" y="297355"/>
                </a:lnTo>
                <a:lnTo>
                  <a:pt x="0" y="297355"/>
                </a:lnTo>
                <a:lnTo>
                  <a:pt x="0" y="0"/>
                </a:lnTo>
                <a:close/>
              </a:path>
            </a:pathLst>
          </a:custGeom>
          <a:blipFill>
            <a:blip r:embed="rId2"/>
            <a:stretch>
              <a:fillRect l="-12" r="-12"/>
            </a:stretch>
          </a:blipFill>
        </p:spPr>
        <p:txBody>
          <a:bodyPr/>
          <a:lstStyle/>
          <a:p>
            <a:pPr algn="l" defTabSz="914949" rtl="0"/>
            <a:endParaRPr lang="fi-FI" sz="1801" kern="1200">
              <a:solidFill>
                <a:prstClr val="black"/>
              </a:solidFill>
              <a:latin typeface="Calibri"/>
              <a:ea typeface="+mn-ea"/>
              <a:cs typeface="+mn-cs"/>
            </a:endParaRPr>
          </a:p>
        </p:txBody>
      </p:sp>
      <p:grpSp>
        <p:nvGrpSpPr>
          <p:cNvPr id="3" name="Group 3"/>
          <p:cNvGrpSpPr/>
          <p:nvPr/>
        </p:nvGrpSpPr>
        <p:grpSpPr>
          <a:xfrm>
            <a:off x="6687388" y="1749862"/>
            <a:ext cx="896404" cy="8700549"/>
            <a:chOff x="0" y="0"/>
            <a:chExt cx="2002367" cy="19435075"/>
          </a:xfrm>
        </p:grpSpPr>
        <p:sp>
          <p:nvSpPr>
            <p:cNvPr id="4" name="Freeform 4"/>
            <p:cNvSpPr/>
            <p:nvPr/>
          </p:nvSpPr>
          <p:spPr>
            <a:xfrm>
              <a:off x="0" y="0"/>
              <a:ext cx="2001901" cy="19434674"/>
            </a:xfrm>
            <a:custGeom>
              <a:avLst/>
              <a:gdLst/>
              <a:ahLst/>
              <a:cxnLst/>
              <a:rect l="l" t="t" r="r" b="b"/>
              <a:pathLst>
                <a:path w="2001901" h="19434674">
                  <a:moveTo>
                    <a:pt x="2001901" y="0"/>
                  </a:moveTo>
                  <a:lnTo>
                    <a:pt x="0" y="0"/>
                  </a:lnTo>
                  <a:lnTo>
                    <a:pt x="0" y="19434674"/>
                  </a:lnTo>
                  <a:lnTo>
                    <a:pt x="2001901" y="19434674"/>
                  </a:lnTo>
                  <a:lnTo>
                    <a:pt x="2001901" y="0"/>
                  </a:lnTo>
                  <a:close/>
                </a:path>
              </a:pathLst>
            </a:custGeom>
            <a:solidFill>
              <a:srgbClr val="5BBD72">
                <a:alpha val="60000"/>
              </a:srgbClr>
            </a:solidFill>
          </p:spPr>
          <p:txBody>
            <a:bodyPr/>
            <a:lstStyle/>
            <a:p>
              <a:pPr algn="l" defTabSz="914949" rtl="0"/>
              <a:endParaRPr lang="fi-FI" sz="1801" kern="1200">
                <a:solidFill>
                  <a:prstClr val="black"/>
                </a:solidFill>
                <a:latin typeface="Calibri"/>
                <a:ea typeface="+mn-ea"/>
                <a:cs typeface="+mn-cs"/>
              </a:endParaRPr>
            </a:p>
          </p:txBody>
        </p:sp>
      </p:grpSp>
      <p:sp>
        <p:nvSpPr>
          <p:cNvPr id="5" name="Freeform 5"/>
          <p:cNvSpPr/>
          <p:nvPr/>
        </p:nvSpPr>
        <p:spPr>
          <a:xfrm>
            <a:off x="7022648" y="1752568"/>
            <a:ext cx="519347" cy="795796"/>
          </a:xfrm>
          <a:custGeom>
            <a:avLst/>
            <a:gdLst/>
            <a:ahLst/>
            <a:cxnLst/>
            <a:rect l="l" t="t" r="r" b="b"/>
            <a:pathLst>
              <a:path w="519039" h="795324">
                <a:moveTo>
                  <a:pt x="0" y="0"/>
                </a:moveTo>
                <a:lnTo>
                  <a:pt x="519039" y="0"/>
                </a:lnTo>
                <a:lnTo>
                  <a:pt x="519039" y="795323"/>
                </a:lnTo>
                <a:lnTo>
                  <a:pt x="0" y="795323"/>
                </a:lnTo>
                <a:lnTo>
                  <a:pt x="0" y="0"/>
                </a:lnTo>
                <a:close/>
              </a:path>
            </a:pathLst>
          </a:custGeom>
          <a:blipFill>
            <a:blip r:embed="rId3">
              <a:extLst>
                <a:ext uri="{96DAC541-7B7A-43D3-8B79-37D633B846F1}">
                  <asvg:svgBlip xmlns:asvg="http://schemas.microsoft.com/office/drawing/2016/SVG/main" r:embed="rId4"/>
                </a:ext>
              </a:extLst>
            </a:blip>
            <a:stretch>
              <a:fillRect t="-190912"/>
            </a:stretch>
          </a:blipFill>
        </p:spPr>
        <p:txBody>
          <a:bodyPr/>
          <a:lstStyle/>
          <a:p>
            <a:pPr algn="l" defTabSz="914949" rtl="0"/>
            <a:endParaRPr lang="fi-FI" sz="1801" kern="1200">
              <a:solidFill>
                <a:prstClr val="black"/>
              </a:solidFill>
              <a:latin typeface="Calibri"/>
              <a:ea typeface="+mn-ea"/>
              <a:cs typeface="+mn-cs"/>
            </a:endParaRPr>
          </a:p>
        </p:txBody>
      </p:sp>
      <p:grpSp>
        <p:nvGrpSpPr>
          <p:cNvPr id="7" name="Group 7"/>
          <p:cNvGrpSpPr/>
          <p:nvPr/>
        </p:nvGrpSpPr>
        <p:grpSpPr>
          <a:xfrm>
            <a:off x="7929" y="-118473"/>
            <a:ext cx="7560667" cy="1866313"/>
            <a:chOff x="0" y="0"/>
            <a:chExt cx="26796153" cy="6614495"/>
          </a:xfrm>
        </p:grpSpPr>
        <p:sp>
          <p:nvSpPr>
            <p:cNvPr id="8" name="Freeform 8"/>
            <p:cNvSpPr/>
            <p:nvPr/>
          </p:nvSpPr>
          <p:spPr>
            <a:xfrm>
              <a:off x="0" y="0"/>
              <a:ext cx="26795983" cy="6613512"/>
            </a:xfrm>
            <a:custGeom>
              <a:avLst/>
              <a:gdLst/>
              <a:ahLst/>
              <a:cxnLst/>
              <a:rect l="l" t="t" r="r" b="b"/>
              <a:pathLst>
                <a:path w="26795983" h="6613512">
                  <a:moveTo>
                    <a:pt x="26795983" y="0"/>
                  </a:moveTo>
                  <a:lnTo>
                    <a:pt x="0" y="0"/>
                  </a:lnTo>
                  <a:lnTo>
                    <a:pt x="0" y="6613512"/>
                  </a:lnTo>
                  <a:lnTo>
                    <a:pt x="26795983" y="6613512"/>
                  </a:lnTo>
                  <a:lnTo>
                    <a:pt x="26795983" y="0"/>
                  </a:ln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grpSp>
      <p:sp>
        <p:nvSpPr>
          <p:cNvPr id="9" name="Freeform 9"/>
          <p:cNvSpPr/>
          <p:nvPr/>
        </p:nvSpPr>
        <p:spPr>
          <a:xfrm>
            <a:off x="7084127" y="4975202"/>
            <a:ext cx="485427" cy="815097"/>
          </a:xfrm>
          <a:custGeom>
            <a:avLst/>
            <a:gdLst/>
            <a:ahLst/>
            <a:cxnLst/>
            <a:rect l="l" t="t" r="r" b="b"/>
            <a:pathLst>
              <a:path w="485139" h="814613">
                <a:moveTo>
                  <a:pt x="0" y="0"/>
                </a:moveTo>
                <a:lnTo>
                  <a:pt x="485139" y="0"/>
                </a:lnTo>
                <a:lnTo>
                  <a:pt x="485139" y="814613"/>
                </a:lnTo>
                <a:lnTo>
                  <a:pt x="0" y="81461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0" name="Freeform 10"/>
          <p:cNvSpPr/>
          <p:nvPr/>
        </p:nvSpPr>
        <p:spPr>
          <a:xfrm>
            <a:off x="7084247" y="7401330"/>
            <a:ext cx="510510" cy="1152172"/>
          </a:xfrm>
          <a:custGeom>
            <a:avLst/>
            <a:gdLst/>
            <a:ahLst/>
            <a:cxnLst/>
            <a:rect l="l" t="t" r="r" b="b"/>
            <a:pathLst>
              <a:path w="510207" h="1151488">
                <a:moveTo>
                  <a:pt x="0" y="0"/>
                </a:moveTo>
                <a:lnTo>
                  <a:pt x="510207" y="0"/>
                </a:lnTo>
                <a:lnTo>
                  <a:pt x="510207" y="1151489"/>
                </a:lnTo>
                <a:lnTo>
                  <a:pt x="0" y="115148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1" name="Freeform 11"/>
          <p:cNvSpPr/>
          <p:nvPr/>
        </p:nvSpPr>
        <p:spPr>
          <a:xfrm>
            <a:off x="6983376" y="8309197"/>
            <a:ext cx="560917" cy="404681"/>
          </a:xfrm>
          <a:custGeom>
            <a:avLst/>
            <a:gdLst/>
            <a:ahLst/>
            <a:cxnLst/>
            <a:rect l="l" t="t" r="r" b="b"/>
            <a:pathLst>
              <a:path w="560584" h="404441">
                <a:moveTo>
                  <a:pt x="0" y="0"/>
                </a:moveTo>
                <a:lnTo>
                  <a:pt x="560584" y="0"/>
                </a:lnTo>
                <a:lnTo>
                  <a:pt x="560584" y="404441"/>
                </a:lnTo>
                <a:lnTo>
                  <a:pt x="0" y="40444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2" name="Freeform 12"/>
          <p:cNvSpPr/>
          <p:nvPr/>
        </p:nvSpPr>
        <p:spPr>
          <a:xfrm>
            <a:off x="7014610" y="3733917"/>
            <a:ext cx="510510" cy="1152172"/>
          </a:xfrm>
          <a:custGeom>
            <a:avLst/>
            <a:gdLst/>
            <a:ahLst/>
            <a:cxnLst/>
            <a:rect l="l" t="t" r="r" b="b"/>
            <a:pathLst>
              <a:path w="510207" h="1151488">
                <a:moveTo>
                  <a:pt x="0" y="0"/>
                </a:moveTo>
                <a:lnTo>
                  <a:pt x="510208" y="0"/>
                </a:lnTo>
                <a:lnTo>
                  <a:pt x="510208" y="1151489"/>
                </a:lnTo>
                <a:lnTo>
                  <a:pt x="0" y="115148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3" name="Freeform 13"/>
          <p:cNvSpPr/>
          <p:nvPr/>
        </p:nvSpPr>
        <p:spPr>
          <a:xfrm>
            <a:off x="7040602" y="2325456"/>
            <a:ext cx="485427" cy="815097"/>
          </a:xfrm>
          <a:custGeom>
            <a:avLst/>
            <a:gdLst/>
            <a:ahLst/>
            <a:cxnLst/>
            <a:rect l="l" t="t" r="r" b="b"/>
            <a:pathLst>
              <a:path w="485139" h="814613">
                <a:moveTo>
                  <a:pt x="0" y="0"/>
                </a:moveTo>
                <a:lnTo>
                  <a:pt x="485139" y="0"/>
                </a:lnTo>
                <a:lnTo>
                  <a:pt x="485139" y="814613"/>
                </a:lnTo>
                <a:lnTo>
                  <a:pt x="0" y="81461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4" name="Freeform 14"/>
          <p:cNvSpPr/>
          <p:nvPr/>
        </p:nvSpPr>
        <p:spPr>
          <a:xfrm>
            <a:off x="7033840" y="3015484"/>
            <a:ext cx="560917" cy="404681"/>
          </a:xfrm>
          <a:custGeom>
            <a:avLst/>
            <a:gdLst/>
            <a:ahLst/>
            <a:cxnLst/>
            <a:rect l="l" t="t" r="r" b="b"/>
            <a:pathLst>
              <a:path w="560584" h="404441">
                <a:moveTo>
                  <a:pt x="0" y="0"/>
                </a:moveTo>
                <a:lnTo>
                  <a:pt x="560583" y="0"/>
                </a:lnTo>
                <a:lnTo>
                  <a:pt x="560583" y="404442"/>
                </a:lnTo>
                <a:lnTo>
                  <a:pt x="0" y="40444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5" name="Freeform 15"/>
          <p:cNvSpPr/>
          <p:nvPr/>
        </p:nvSpPr>
        <p:spPr>
          <a:xfrm>
            <a:off x="7141704" y="2969238"/>
            <a:ext cx="510510" cy="1152172"/>
          </a:xfrm>
          <a:custGeom>
            <a:avLst/>
            <a:gdLst/>
            <a:ahLst/>
            <a:cxnLst/>
            <a:rect l="l" t="t" r="r" b="b"/>
            <a:pathLst>
              <a:path w="510207" h="1151488">
                <a:moveTo>
                  <a:pt x="0" y="0"/>
                </a:moveTo>
                <a:lnTo>
                  <a:pt x="510208" y="0"/>
                </a:lnTo>
                <a:lnTo>
                  <a:pt x="510208" y="1151488"/>
                </a:lnTo>
                <a:lnTo>
                  <a:pt x="0" y="115148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grpSp>
        <p:nvGrpSpPr>
          <p:cNvPr id="16" name="Group 16"/>
          <p:cNvGrpSpPr/>
          <p:nvPr/>
        </p:nvGrpSpPr>
        <p:grpSpPr>
          <a:xfrm>
            <a:off x="6774" y="1747839"/>
            <a:ext cx="753781" cy="8702571"/>
            <a:chOff x="0" y="0"/>
            <a:chExt cx="2229504" cy="25740122"/>
          </a:xfrm>
        </p:grpSpPr>
        <p:sp>
          <p:nvSpPr>
            <p:cNvPr id="17" name="Freeform 17"/>
            <p:cNvSpPr/>
            <p:nvPr/>
          </p:nvSpPr>
          <p:spPr>
            <a:xfrm>
              <a:off x="0" y="0"/>
              <a:ext cx="2228339" cy="25738996"/>
            </a:xfrm>
            <a:custGeom>
              <a:avLst/>
              <a:gdLst/>
              <a:ahLst/>
              <a:cxnLst/>
              <a:rect l="l" t="t" r="r" b="b"/>
              <a:pathLst>
                <a:path w="2228339" h="25738996">
                  <a:moveTo>
                    <a:pt x="2228339" y="0"/>
                  </a:moveTo>
                  <a:lnTo>
                    <a:pt x="0" y="0"/>
                  </a:lnTo>
                  <a:lnTo>
                    <a:pt x="0" y="25738996"/>
                  </a:lnTo>
                  <a:lnTo>
                    <a:pt x="2228339" y="25738996"/>
                  </a:lnTo>
                  <a:lnTo>
                    <a:pt x="2228339" y="0"/>
                  </a:lnTo>
                  <a:close/>
                </a:path>
              </a:pathLst>
            </a:custGeom>
            <a:solidFill>
              <a:srgbClr val="84B0D8"/>
            </a:solidFill>
          </p:spPr>
          <p:txBody>
            <a:bodyPr/>
            <a:lstStyle/>
            <a:p>
              <a:pPr algn="l" defTabSz="914949" rtl="0"/>
              <a:endParaRPr lang="fi-FI" sz="1801" kern="1200">
                <a:solidFill>
                  <a:prstClr val="black"/>
                </a:solidFill>
                <a:latin typeface="Calibri"/>
                <a:ea typeface="+mn-ea"/>
                <a:cs typeface="+mn-cs"/>
              </a:endParaRPr>
            </a:p>
          </p:txBody>
        </p:sp>
      </p:grpSp>
      <p:sp>
        <p:nvSpPr>
          <p:cNvPr id="18" name="Freeform 18"/>
          <p:cNvSpPr/>
          <p:nvPr/>
        </p:nvSpPr>
        <p:spPr>
          <a:xfrm>
            <a:off x="6773" y="6571681"/>
            <a:ext cx="458671" cy="814380"/>
          </a:xfrm>
          <a:custGeom>
            <a:avLst/>
            <a:gdLst/>
            <a:ahLst/>
            <a:cxnLst/>
            <a:rect l="l" t="t" r="r" b="b"/>
            <a:pathLst>
              <a:path w="458399" h="813897">
                <a:moveTo>
                  <a:pt x="0" y="0"/>
                </a:moveTo>
                <a:lnTo>
                  <a:pt x="458399" y="0"/>
                </a:lnTo>
                <a:lnTo>
                  <a:pt x="458399" y="813897"/>
                </a:lnTo>
                <a:lnTo>
                  <a:pt x="0" y="813897"/>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9" name="Freeform 19"/>
          <p:cNvSpPr/>
          <p:nvPr/>
        </p:nvSpPr>
        <p:spPr>
          <a:xfrm>
            <a:off x="6774" y="6505438"/>
            <a:ext cx="70228" cy="77509"/>
          </a:xfrm>
          <a:custGeom>
            <a:avLst/>
            <a:gdLst/>
            <a:ahLst/>
            <a:cxnLst/>
            <a:rect l="l" t="t" r="r" b="b"/>
            <a:pathLst>
              <a:path w="70186" h="77463">
                <a:moveTo>
                  <a:pt x="0" y="0"/>
                </a:moveTo>
                <a:lnTo>
                  <a:pt x="70186" y="0"/>
                </a:lnTo>
                <a:lnTo>
                  <a:pt x="70186" y="77463"/>
                </a:lnTo>
                <a:lnTo>
                  <a:pt x="0" y="77463"/>
                </a:lnTo>
                <a:lnTo>
                  <a:pt x="0" y="0"/>
                </a:lnTo>
                <a:close/>
              </a:path>
            </a:pathLst>
          </a:custGeom>
          <a:blipFill>
            <a:blip r:embed="rId17"/>
            <a:stretch>
              <a:fillRect l="-167" r="-167"/>
            </a:stretch>
          </a:blipFill>
        </p:spPr>
        <p:txBody>
          <a:bodyPr/>
          <a:lstStyle/>
          <a:p>
            <a:pPr algn="l" defTabSz="914949" rtl="0"/>
            <a:endParaRPr lang="fi-FI" sz="1801" kern="1200">
              <a:solidFill>
                <a:prstClr val="black"/>
              </a:solidFill>
              <a:latin typeface="Calibri"/>
              <a:ea typeface="+mn-ea"/>
              <a:cs typeface="+mn-cs"/>
            </a:endParaRPr>
          </a:p>
        </p:txBody>
      </p:sp>
      <p:sp>
        <p:nvSpPr>
          <p:cNvPr id="20" name="Freeform 20"/>
          <p:cNvSpPr/>
          <p:nvPr/>
        </p:nvSpPr>
        <p:spPr>
          <a:xfrm>
            <a:off x="6773" y="6347941"/>
            <a:ext cx="458671" cy="2106781"/>
          </a:xfrm>
          <a:custGeom>
            <a:avLst/>
            <a:gdLst/>
            <a:ahLst/>
            <a:cxnLst/>
            <a:rect l="l" t="t" r="r" b="b"/>
            <a:pathLst>
              <a:path w="458399" h="2105531">
                <a:moveTo>
                  <a:pt x="0" y="0"/>
                </a:moveTo>
                <a:lnTo>
                  <a:pt x="458399" y="0"/>
                </a:lnTo>
                <a:lnTo>
                  <a:pt x="458399" y="2105531"/>
                </a:lnTo>
                <a:lnTo>
                  <a:pt x="0" y="210553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21" name="Freeform 21"/>
          <p:cNvSpPr/>
          <p:nvPr/>
        </p:nvSpPr>
        <p:spPr>
          <a:xfrm>
            <a:off x="6774" y="7628124"/>
            <a:ext cx="70228" cy="77513"/>
          </a:xfrm>
          <a:custGeom>
            <a:avLst/>
            <a:gdLst/>
            <a:ahLst/>
            <a:cxnLst/>
            <a:rect l="l" t="t" r="r" b="b"/>
            <a:pathLst>
              <a:path w="70186" h="77467">
                <a:moveTo>
                  <a:pt x="0" y="0"/>
                </a:moveTo>
                <a:lnTo>
                  <a:pt x="70186" y="0"/>
                </a:lnTo>
                <a:lnTo>
                  <a:pt x="70186" y="77467"/>
                </a:lnTo>
                <a:lnTo>
                  <a:pt x="0" y="77467"/>
                </a:lnTo>
                <a:lnTo>
                  <a:pt x="0" y="0"/>
                </a:lnTo>
                <a:close/>
              </a:path>
            </a:pathLst>
          </a:custGeom>
          <a:blipFill>
            <a:blip r:embed="rId20"/>
            <a:stretch>
              <a:fillRect l="-1336" r="-1336"/>
            </a:stretch>
          </a:blipFill>
        </p:spPr>
        <p:txBody>
          <a:bodyPr/>
          <a:lstStyle/>
          <a:p>
            <a:pPr algn="l" defTabSz="914949" rtl="0"/>
            <a:endParaRPr lang="fi-FI" sz="1801" kern="1200">
              <a:solidFill>
                <a:prstClr val="black"/>
              </a:solidFill>
              <a:latin typeface="Calibri"/>
              <a:ea typeface="+mn-ea"/>
              <a:cs typeface="+mn-cs"/>
            </a:endParaRPr>
          </a:p>
        </p:txBody>
      </p:sp>
      <p:sp>
        <p:nvSpPr>
          <p:cNvPr id="22" name="Freeform 22"/>
          <p:cNvSpPr/>
          <p:nvPr/>
        </p:nvSpPr>
        <p:spPr>
          <a:xfrm>
            <a:off x="6773" y="5448988"/>
            <a:ext cx="458671" cy="2559957"/>
          </a:xfrm>
          <a:custGeom>
            <a:avLst/>
            <a:gdLst/>
            <a:ahLst/>
            <a:cxnLst/>
            <a:rect l="l" t="t" r="r" b="b"/>
            <a:pathLst>
              <a:path w="458399" h="2558438">
                <a:moveTo>
                  <a:pt x="0" y="0"/>
                </a:moveTo>
                <a:lnTo>
                  <a:pt x="458399" y="0"/>
                </a:lnTo>
                <a:lnTo>
                  <a:pt x="458399" y="2558438"/>
                </a:lnTo>
                <a:lnTo>
                  <a:pt x="0" y="255843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23" name="Freeform 23"/>
          <p:cNvSpPr/>
          <p:nvPr/>
        </p:nvSpPr>
        <p:spPr>
          <a:xfrm>
            <a:off x="6774" y="5382751"/>
            <a:ext cx="70228" cy="77512"/>
          </a:xfrm>
          <a:custGeom>
            <a:avLst/>
            <a:gdLst/>
            <a:ahLst/>
            <a:cxnLst/>
            <a:rect l="l" t="t" r="r" b="b"/>
            <a:pathLst>
              <a:path w="70186" h="77466">
                <a:moveTo>
                  <a:pt x="0" y="0"/>
                </a:moveTo>
                <a:lnTo>
                  <a:pt x="70186" y="0"/>
                </a:lnTo>
                <a:lnTo>
                  <a:pt x="70186" y="77466"/>
                </a:lnTo>
                <a:lnTo>
                  <a:pt x="0" y="77466"/>
                </a:lnTo>
                <a:lnTo>
                  <a:pt x="0" y="0"/>
                </a:lnTo>
                <a:close/>
              </a:path>
            </a:pathLst>
          </a:custGeom>
          <a:blipFill>
            <a:blip r:embed="rId23"/>
            <a:stretch>
              <a:fillRect l="-1335" r="-1335"/>
            </a:stretch>
          </a:blipFill>
        </p:spPr>
        <p:txBody>
          <a:bodyPr/>
          <a:lstStyle/>
          <a:p>
            <a:pPr algn="l" defTabSz="914949" rtl="0"/>
            <a:endParaRPr lang="fi-FI" sz="1801" kern="1200">
              <a:solidFill>
                <a:prstClr val="black"/>
              </a:solidFill>
              <a:latin typeface="Calibri"/>
              <a:ea typeface="+mn-ea"/>
              <a:cs typeface="+mn-cs"/>
            </a:endParaRPr>
          </a:p>
        </p:txBody>
      </p:sp>
      <p:sp>
        <p:nvSpPr>
          <p:cNvPr id="24" name="Freeform 24"/>
          <p:cNvSpPr/>
          <p:nvPr/>
        </p:nvSpPr>
        <p:spPr>
          <a:xfrm>
            <a:off x="6773" y="4326303"/>
            <a:ext cx="458671" cy="1437169"/>
          </a:xfrm>
          <a:custGeom>
            <a:avLst/>
            <a:gdLst/>
            <a:ahLst/>
            <a:cxnLst/>
            <a:rect l="l" t="t" r="r" b="b"/>
            <a:pathLst>
              <a:path w="458399" h="1436316">
                <a:moveTo>
                  <a:pt x="0" y="0"/>
                </a:moveTo>
                <a:lnTo>
                  <a:pt x="458399" y="0"/>
                </a:lnTo>
                <a:lnTo>
                  <a:pt x="458399" y="1436317"/>
                </a:lnTo>
                <a:lnTo>
                  <a:pt x="0" y="1436317"/>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25" name="Freeform 25"/>
          <p:cNvSpPr/>
          <p:nvPr/>
        </p:nvSpPr>
        <p:spPr>
          <a:xfrm>
            <a:off x="6774" y="4260064"/>
            <a:ext cx="70228" cy="77513"/>
          </a:xfrm>
          <a:custGeom>
            <a:avLst/>
            <a:gdLst/>
            <a:ahLst/>
            <a:cxnLst/>
            <a:rect l="l" t="t" r="r" b="b"/>
            <a:pathLst>
              <a:path w="70186" h="77467">
                <a:moveTo>
                  <a:pt x="0" y="0"/>
                </a:moveTo>
                <a:lnTo>
                  <a:pt x="70186" y="0"/>
                </a:lnTo>
                <a:lnTo>
                  <a:pt x="70186" y="77467"/>
                </a:lnTo>
                <a:lnTo>
                  <a:pt x="0" y="77467"/>
                </a:lnTo>
                <a:lnTo>
                  <a:pt x="0" y="0"/>
                </a:lnTo>
                <a:close/>
              </a:path>
            </a:pathLst>
          </a:custGeom>
          <a:blipFill>
            <a:blip r:embed="rId26"/>
            <a:stretch>
              <a:fillRect l="-1336" r="-1336"/>
            </a:stretch>
          </a:blipFill>
        </p:spPr>
        <p:txBody>
          <a:bodyPr/>
          <a:lstStyle/>
          <a:p>
            <a:pPr algn="l" defTabSz="914949" rtl="0"/>
            <a:endParaRPr lang="fi-FI" sz="1801" kern="1200">
              <a:solidFill>
                <a:prstClr val="black"/>
              </a:solidFill>
              <a:latin typeface="Calibri"/>
              <a:ea typeface="+mn-ea"/>
              <a:cs typeface="+mn-cs"/>
            </a:endParaRPr>
          </a:p>
        </p:txBody>
      </p:sp>
      <p:sp>
        <p:nvSpPr>
          <p:cNvPr id="26" name="Freeform 26"/>
          <p:cNvSpPr/>
          <p:nvPr/>
        </p:nvSpPr>
        <p:spPr>
          <a:xfrm>
            <a:off x="41888" y="3203620"/>
            <a:ext cx="458671" cy="1437169"/>
          </a:xfrm>
          <a:custGeom>
            <a:avLst/>
            <a:gdLst/>
            <a:ahLst/>
            <a:cxnLst/>
            <a:rect l="l" t="t" r="r" b="b"/>
            <a:pathLst>
              <a:path w="458399" h="1436316">
                <a:moveTo>
                  <a:pt x="0" y="0"/>
                </a:moveTo>
                <a:lnTo>
                  <a:pt x="458399" y="0"/>
                </a:lnTo>
                <a:lnTo>
                  <a:pt x="458399" y="1436317"/>
                </a:lnTo>
                <a:lnTo>
                  <a:pt x="0" y="1436317"/>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27" name="Freeform 27"/>
          <p:cNvSpPr/>
          <p:nvPr/>
        </p:nvSpPr>
        <p:spPr>
          <a:xfrm>
            <a:off x="4107" y="2142823"/>
            <a:ext cx="458671" cy="1939877"/>
          </a:xfrm>
          <a:custGeom>
            <a:avLst/>
            <a:gdLst/>
            <a:ahLst/>
            <a:cxnLst/>
            <a:rect l="l" t="t" r="r" b="b"/>
            <a:pathLst>
              <a:path w="458399" h="1938726">
                <a:moveTo>
                  <a:pt x="0" y="0"/>
                </a:moveTo>
                <a:lnTo>
                  <a:pt x="458399" y="0"/>
                </a:lnTo>
                <a:lnTo>
                  <a:pt x="458399" y="1938726"/>
                </a:lnTo>
                <a:lnTo>
                  <a:pt x="0" y="1938726"/>
                </a:lnTo>
                <a:lnTo>
                  <a:pt x="0" y="0"/>
                </a:lnTo>
                <a:close/>
              </a:path>
            </a:pathLst>
          </a:custGeom>
          <a:blipFill>
            <a:blip r:embed="rId21">
              <a:extLst>
                <a:ext uri="{96DAC541-7B7A-43D3-8B79-37D633B846F1}">
                  <asvg:svgBlip xmlns:asvg="http://schemas.microsoft.com/office/drawing/2016/SVG/main" r:embed="rId22"/>
                </a:ext>
              </a:extLst>
            </a:blip>
            <a:stretch>
              <a:fillRect b="-31964"/>
            </a:stretch>
          </a:blipFill>
        </p:spPr>
        <p:txBody>
          <a:bodyPr/>
          <a:lstStyle/>
          <a:p>
            <a:pPr algn="l" defTabSz="914949" rtl="0"/>
            <a:endParaRPr lang="fi-FI" sz="1801" kern="1200">
              <a:solidFill>
                <a:prstClr val="black"/>
              </a:solidFill>
              <a:latin typeface="Calibri"/>
              <a:ea typeface="+mn-ea"/>
              <a:cs typeface="+mn-cs"/>
            </a:endParaRPr>
          </a:p>
        </p:txBody>
      </p:sp>
      <p:grpSp>
        <p:nvGrpSpPr>
          <p:cNvPr id="28" name="Group 28"/>
          <p:cNvGrpSpPr/>
          <p:nvPr/>
        </p:nvGrpSpPr>
        <p:grpSpPr>
          <a:xfrm>
            <a:off x="-11388" y="10450411"/>
            <a:ext cx="7579984" cy="295132"/>
            <a:chOff x="0" y="0"/>
            <a:chExt cx="26864613" cy="1045994"/>
          </a:xfrm>
        </p:grpSpPr>
        <p:sp>
          <p:nvSpPr>
            <p:cNvPr id="29" name="Freeform 29"/>
            <p:cNvSpPr/>
            <p:nvPr/>
          </p:nvSpPr>
          <p:spPr>
            <a:xfrm>
              <a:off x="0" y="0"/>
              <a:ext cx="26864441" cy="1044779"/>
            </a:xfrm>
            <a:custGeom>
              <a:avLst/>
              <a:gdLst/>
              <a:ahLst/>
              <a:cxnLst/>
              <a:rect l="l" t="t" r="r" b="b"/>
              <a:pathLst>
                <a:path w="26864441" h="1044779">
                  <a:moveTo>
                    <a:pt x="26864441" y="0"/>
                  </a:moveTo>
                  <a:lnTo>
                    <a:pt x="0" y="0"/>
                  </a:lnTo>
                  <a:lnTo>
                    <a:pt x="0" y="1044779"/>
                  </a:lnTo>
                  <a:lnTo>
                    <a:pt x="26864441" y="1044779"/>
                  </a:lnTo>
                  <a:lnTo>
                    <a:pt x="26864441" y="0"/>
                  </a:ln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grpSp>
      <p:sp>
        <p:nvSpPr>
          <p:cNvPr id="30" name="Freeform 30"/>
          <p:cNvSpPr/>
          <p:nvPr/>
        </p:nvSpPr>
        <p:spPr>
          <a:xfrm>
            <a:off x="41888" y="1765140"/>
            <a:ext cx="346711" cy="628375"/>
          </a:xfrm>
          <a:custGeom>
            <a:avLst/>
            <a:gdLst/>
            <a:ahLst/>
            <a:cxnLst/>
            <a:rect l="l" t="t" r="r" b="b"/>
            <a:pathLst>
              <a:path w="458399" h="628002">
                <a:moveTo>
                  <a:pt x="0" y="0"/>
                </a:moveTo>
                <a:lnTo>
                  <a:pt x="458399" y="0"/>
                </a:lnTo>
                <a:lnTo>
                  <a:pt x="458399" y="628002"/>
                </a:lnTo>
                <a:lnTo>
                  <a:pt x="0" y="628002"/>
                </a:lnTo>
                <a:lnTo>
                  <a:pt x="0" y="0"/>
                </a:lnTo>
                <a:close/>
              </a:path>
            </a:pathLst>
          </a:custGeom>
          <a:blipFill>
            <a:blip r:embed="rId18">
              <a:extLst>
                <a:ext uri="{96DAC541-7B7A-43D3-8B79-37D633B846F1}">
                  <asvg:svgBlip xmlns:asvg="http://schemas.microsoft.com/office/drawing/2016/SVG/main" r:embed="rId19"/>
                </a:ext>
              </a:extLst>
            </a:blip>
            <a:stretch>
              <a:fillRect t="-235274"/>
            </a:stretch>
          </a:blipFill>
        </p:spPr>
        <p:txBody>
          <a:bodyPr/>
          <a:lstStyle/>
          <a:p>
            <a:pPr algn="l" defTabSz="914949" rtl="0"/>
            <a:endParaRPr lang="fi-FI" sz="1801" kern="1200">
              <a:solidFill>
                <a:prstClr val="black"/>
              </a:solidFill>
              <a:latin typeface="Calibri"/>
              <a:ea typeface="+mn-ea"/>
              <a:cs typeface="+mn-cs"/>
            </a:endParaRPr>
          </a:p>
        </p:txBody>
      </p:sp>
      <p:sp>
        <p:nvSpPr>
          <p:cNvPr id="31" name="TextBox 31"/>
          <p:cNvSpPr txBox="1"/>
          <p:nvPr/>
        </p:nvSpPr>
        <p:spPr>
          <a:xfrm>
            <a:off x="1482304" y="386367"/>
            <a:ext cx="4608096" cy="1192316"/>
          </a:xfrm>
          <a:prstGeom prst="rect">
            <a:avLst/>
          </a:prstGeom>
        </p:spPr>
        <p:txBody>
          <a:bodyPr lIns="0" tIns="0" rIns="0" bIns="0" rtlCol="0" anchor="t">
            <a:spAutoFit/>
          </a:bodyPr>
          <a:lstStyle/>
          <a:p>
            <a:pPr algn="l" defTabSz="914949" rtl="0">
              <a:lnSpc>
                <a:spcPts val="2957"/>
              </a:lnSpc>
            </a:pPr>
            <a:r>
              <a:rPr lang="en-US" sz="2463" b="1" kern="1200" spc="19">
                <a:solidFill>
                  <a:srgbClr val="FFFFFF"/>
                </a:solidFill>
                <a:latin typeface="Calibri (MS) Bold"/>
                <a:ea typeface="Calibri (MS) Bold"/>
                <a:cs typeface="Calibri (MS) Bold"/>
                <a:sym typeface="Calibri (MS) Bold"/>
              </a:rPr>
              <a:t>PÄIJÄT-HÄMEEN HYVINVOINTIALUE</a:t>
            </a:r>
          </a:p>
          <a:p>
            <a:pPr algn="l" defTabSz="914949" rtl="0">
              <a:lnSpc>
                <a:spcPts val="1670"/>
              </a:lnSpc>
            </a:pPr>
            <a:r>
              <a:rPr lang="en-US" sz="1392" kern="1200" spc="13">
                <a:solidFill>
                  <a:srgbClr val="FFFFFF"/>
                </a:solidFill>
                <a:latin typeface="Calibri (MS)"/>
                <a:ea typeface="Calibri (MS)"/>
                <a:cs typeface="Calibri (MS)"/>
                <a:sym typeface="Calibri (MS)"/>
              </a:rPr>
              <a:t>LAPSEN OSALLISUUDEN LAATUKRITEERIT: näin meillä tehdään!</a:t>
            </a:r>
          </a:p>
        </p:txBody>
      </p:sp>
      <p:sp>
        <p:nvSpPr>
          <p:cNvPr id="32" name="Freeform 32"/>
          <p:cNvSpPr/>
          <p:nvPr/>
        </p:nvSpPr>
        <p:spPr>
          <a:xfrm>
            <a:off x="4107" y="8647633"/>
            <a:ext cx="440751" cy="889596"/>
          </a:xfrm>
          <a:custGeom>
            <a:avLst/>
            <a:gdLst/>
            <a:ahLst/>
            <a:cxnLst/>
            <a:rect l="l" t="t" r="r" b="b"/>
            <a:pathLst>
              <a:path w="440489" h="889068">
                <a:moveTo>
                  <a:pt x="0" y="0"/>
                </a:moveTo>
                <a:lnTo>
                  <a:pt x="440489" y="0"/>
                </a:lnTo>
                <a:lnTo>
                  <a:pt x="440489" y="889067"/>
                </a:lnTo>
                <a:lnTo>
                  <a:pt x="0" y="889067"/>
                </a:lnTo>
                <a:lnTo>
                  <a:pt x="0" y="0"/>
                </a:lnTo>
                <a:close/>
              </a:path>
            </a:pathLst>
          </a:custGeom>
          <a:blipFill>
            <a:blip r:embed="rId24">
              <a:extLst>
                <a:ext uri="{96DAC541-7B7A-43D3-8B79-37D633B846F1}">
                  <asvg:svgBlip xmlns:asvg="http://schemas.microsoft.com/office/drawing/2016/SVG/main" r:embed="rId25"/>
                </a:ext>
              </a:extLst>
            </a:blip>
            <a:stretch>
              <a:fillRect r="-4670" b="-62492"/>
            </a:stretch>
          </a:blipFill>
        </p:spPr>
        <p:txBody>
          <a:bodyPr/>
          <a:lstStyle/>
          <a:p>
            <a:pPr algn="l" defTabSz="914949" rtl="0"/>
            <a:endParaRPr lang="fi-FI" sz="1801" kern="1200">
              <a:solidFill>
                <a:prstClr val="black"/>
              </a:solidFill>
              <a:latin typeface="Calibri"/>
              <a:ea typeface="+mn-ea"/>
              <a:cs typeface="+mn-cs"/>
            </a:endParaRPr>
          </a:p>
        </p:txBody>
      </p:sp>
      <p:sp>
        <p:nvSpPr>
          <p:cNvPr id="33" name="Freeform 33"/>
          <p:cNvSpPr/>
          <p:nvPr/>
        </p:nvSpPr>
        <p:spPr>
          <a:xfrm>
            <a:off x="7039608" y="8739750"/>
            <a:ext cx="485427" cy="815097"/>
          </a:xfrm>
          <a:custGeom>
            <a:avLst/>
            <a:gdLst/>
            <a:ahLst/>
            <a:cxnLst/>
            <a:rect l="l" t="t" r="r" b="b"/>
            <a:pathLst>
              <a:path w="485139" h="814613">
                <a:moveTo>
                  <a:pt x="0" y="0"/>
                </a:moveTo>
                <a:lnTo>
                  <a:pt x="485138" y="0"/>
                </a:lnTo>
                <a:lnTo>
                  <a:pt x="485138" y="814613"/>
                </a:lnTo>
                <a:lnTo>
                  <a:pt x="0" y="81461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34" name="Freeform 34"/>
          <p:cNvSpPr/>
          <p:nvPr/>
        </p:nvSpPr>
        <p:spPr>
          <a:xfrm>
            <a:off x="7059044" y="9273761"/>
            <a:ext cx="510510" cy="1152172"/>
          </a:xfrm>
          <a:custGeom>
            <a:avLst/>
            <a:gdLst/>
            <a:ahLst/>
            <a:cxnLst/>
            <a:rect l="l" t="t" r="r" b="b"/>
            <a:pathLst>
              <a:path w="510207" h="1151488">
                <a:moveTo>
                  <a:pt x="0" y="0"/>
                </a:moveTo>
                <a:lnTo>
                  <a:pt x="510207" y="0"/>
                </a:lnTo>
                <a:lnTo>
                  <a:pt x="510207" y="1151488"/>
                </a:lnTo>
                <a:lnTo>
                  <a:pt x="0" y="1151488"/>
                </a:lnTo>
                <a:lnTo>
                  <a:pt x="0" y="0"/>
                </a:lnTo>
                <a:close/>
              </a:path>
            </a:pathLst>
          </a:custGeom>
          <a:blipFill>
            <a:blip r:embed="rId11">
              <a:extLst>
                <a:ext uri="{96DAC541-7B7A-43D3-8B79-37D633B846F1}">
                  <asvg:svgBlip xmlns:asvg="http://schemas.microsoft.com/office/drawing/2016/SVG/main" r:embed="rId12"/>
                </a:ext>
              </a:extLst>
            </a:blip>
            <a:stretch>
              <a:fillRect t="-12526" r="-12359" b="166"/>
            </a:stretch>
          </a:blipFill>
        </p:spPr>
        <p:txBody>
          <a:bodyPr/>
          <a:lstStyle/>
          <a:p>
            <a:pPr algn="l" defTabSz="914949" rtl="0"/>
            <a:endParaRPr lang="fi-FI" sz="1801" kern="1200">
              <a:solidFill>
                <a:prstClr val="black"/>
              </a:solidFill>
              <a:latin typeface="Calibri"/>
              <a:ea typeface="+mn-ea"/>
              <a:cs typeface="+mn-cs"/>
            </a:endParaRPr>
          </a:p>
        </p:txBody>
      </p:sp>
      <p:sp>
        <p:nvSpPr>
          <p:cNvPr id="35" name="Freeform 35"/>
          <p:cNvSpPr/>
          <p:nvPr/>
        </p:nvSpPr>
        <p:spPr>
          <a:xfrm>
            <a:off x="154330" y="9429899"/>
            <a:ext cx="307173" cy="996033"/>
          </a:xfrm>
          <a:custGeom>
            <a:avLst/>
            <a:gdLst/>
            <a:ahLst/>
            <a:cxnLst/>
            <a:rect l="l" t="t" r="r" b="b"/>
            <a:pathLst>
              <a:path w="306991" h="995442">
                <a:moveTo>
                  <a:pt x="0" y="0"/>
                </a:moveTo>
                <a:lnTo>
                  <a:pt x="306990" y="0"/>
                </a:lnTo>
                <a:lnTo>
                  <a:pt x="306990" y="995442"/>
                </a:lnTo>
                <a:lnTo>
                  <a:pt x="0" y="995442"/>
                </a:lnTo>
                <a:lnTo>
                  <a:pt x="0" y="0"/>
                </a:lnTo>
                <a:close/>
              </a:path>
            </a:pathLst>
          </a:custGeom>
          <a:blipFill>
            <a:blip r:embed="rId21">
              <a:extLst>
                <a:ext uri="{96DAC541-7B7A-43D3-8B79-37D633B846F1}">
                  <asvg:svgBlip xmlns:asvg="http://schemas.microsoft.com/office/drawing/2016/SVG/main" r:embed="rId22"/>
                </a:ext>
              </a:extLst>
            </a:blip>
            <a:stretch>
              <a:fillRect r="-49320" b="-157015"/>
            </a:stretch>
          </a:blipFill>
        </p:spPr>
        <p:txBody>
          <a:bodyPr/>
          <a:lstStyle/>
          <a:p>
            <a:pPr algn="l" defTabSz="914949" rtl="0"/>
            <a:endParaRPr lang="fi-FI" sz="1801" kern="1200">
              <a:solidFill>
                <a:prstClr val="black"/>
              </a:solidFill>
              <a:latin typeface="Calibri"/>
              <a:ea typeface="+mn-ea"/>
              <a:cs typeface="+mn-cs"/>
            </a:endParaRPr>
          </a:p>
        </p:txBody>
      </p:sp>
      <p:sp>
        <p:nvSpPr>
          <p:cNvPr id="36" name="Freeform 36"/>
          <p:cNvSpPr/>
          <p:nvPr/>
        </p:nvSpPr>
        <p:spPr>
          <a:xfrm>
            <a:off x="7084127" y="5691398"/>
            <a:ext cx="510510" cy="1152172"/>
          </a:xfrm>
          <a:custGeom>
            <a:avLst/>
            <a:gdLst/>
            <a:ahLst/>
            <a:cxnLst/>
            <a:rect l="l" t="t" r="r" b="b"/>
            <a:pathLst>
              <a:path w="510207" h="1151488">
                <a:moveTo>
                  <a:pt x="0" y="0"/>
                </a:moveTo>
                <a:lnTo>
                  <a:pt x="510208" y="0"/>
                </a:lnTo>
                <a:lnTo>
                  <a:pt x="510208" y="1151489"/>
                </a:lnTo>
                <a:lnTo>
                  <a:pt x="0" y="115148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37" name="Freeform 37"/>
          <p:cNvSpPr/>
          <p:nvPr/>
        </p:nvSpPr>
        <p:spPr>
          <a:xfrm>
            <a:off x="7216622" y="6813027"/>
            <a:ext cx="367171" cy="815097"/>
          </a:xfrm>
          <a:custGeom>
            <a:avLst/>
            <a:gdLst/>
            <a:ahLst/>
            <a:cxnLst/>
            <a:rect l="l" t="t" r="r" b="b"/>
            <a:pathLst>
              <a:path w="366953" h="814613">
                <a:moveTo>
                  <a:pt x="0" y="0"/>
                </a:moveTo>
                <a:lnTo>
                  <a:pt x="366953" y="0"/>
                </a:lnTo>
                <a:lnTo>
                  <a:pt x="366953" y="814613"/>
                </a:lnTo>
                <a:lnTo>
                  <a:pt x="0" y="814613"/>
                </a:lnTo>
                <a:lnTo>
                  <a:pt x="0" y="0"/>
                </a:lnTo>
                <a:close/>
              </a:path>
            </a:pathLst>
          </a:custGeom>
          <a:blipFill>
            <a:blip r:embed="rId5">
              <a:extLst>
                <a:ext uri="{96DAC541-7B7A-43D3-8B79-37D633B846F1}">
                  <asvg:svgBlip xmlns:asvg="http://schemas.microsoft.com/office/drawing/2016/SVG/main" r:embed="rId6"/>
                </a:ext>
              </a:extLst>
            </a:blip>
            <a:stretch>
              <a:fillRect r="-32207"/>
            </a:stretch>
          </a:blipFill>
        </p:spPr>
        <p:txBody>
          <a:bodyPr/>
          <a:lstStyle/>
          <a:p>
            <a:pPr algn="l" defTabSz="914949" rtl="0"/>
            <a:endParaRPr lang="fi-FI" sz="1801" kern="1200">
              <a:solidFill>
                <a:prstClr val="black"/>
              </a:solidFill>
              <a:latin typeface="Calibri"/>
              <a:ea typeface="+mn-ea"/>
              <a:cs typeface="+mn-cs"/>
            </a:endParaRPr>
          </a:p>
        </p:txBody>
      </p:sp>
      <p:grpSp>
        <p:nvGrpSpPr>
          <p:cNvPr id="38" name="Group 38"/>
          <p:cNvGrpSpPr/>
          <p:nvPr/>
        </p:nvGrpSpPr>
        <p:grpSpPr>
          <a:xfrm>
            <a:off x="500559" y="1747839"/>
            <a:ext cx="6558450" cy="8702571"/>
            <a:chOff x="0" y="0"/>
            <a:chExt cx="2349006" cy="3116954"/>
          </a:xfrm>
        </p:grpSpPr>
        <p:sp>
          <p:nvSpPr>
            <p:cNvPr id="39" name="Freeform 39"/>
            <p:cNvSpPr/>
            <p:nvPr/>
          </p:nvSpPr>
          <p:spPr>
            <a:xfrm>
              <a:off x="0" y="0"/>
              <a:ext cx="2349006" cy="3116954"/>
            </a:xfrm>
            <a:custGeom>
              <a:avLst/>
              <a:gdLst/>
              <a:ahLst/>
              <a:cxnLst/>
              <a:rect l="l" t="t" r="r" b="b"/>
              <a:pathLst>
                <a:path w="2349006" h="3116954">
                  <a:moveTo>
                    <a:pt x="0" y="0"/>
                  </a:moveTo>
                  <a:lnTo>
                    <a:pt x="2349006" y="0"/>
                  </a:lnTo>
                  <a:lnTo>
                    <a:pt x="2349006" y="3116954"/>
                  </a:lnTo>
                  <a:lnTo>
                    <a:pt x="0" y="3116954"/>
                  </a:lnTo>
                  <a:close/>
                </a:path>
              </a:pathLst>
            </a:custGeom>
            <a:solidFill>
              <a:srgbClr val="FFFFFF"/>
            </a:solidFill>
          </p:spPr>
          <p:txBody>
            <a:bodyPr/>
            <a:lstStyle/>
            <a:p>
              <a:pPr algn="l" defTabSz="914949" rtl="0"/>
              <a:endParaRPr lang="fi-FI" sz="1801" kern="1200">
                <a:solidFill>
                  <a:prstClr val="black"/>
                </a:solidFill>
                <a:latin typeface="Calibri"/>
                <a:ea typeface="+mn-ea"/>
                <a:cs typeface="+mn-cs"/>
              </a:endParaRPr>
            </a:p>
          </p:txBody>
        </p:sp>
        <p:sp>
          <p:nvSpPr>
            <p:cNvPr id="40" name="TextBox 40"/>
            <p:cNvSpPr txBox="1"/>
            <p:nvPr/>
          </p:nvSpPr>
          <p:spPr>
            <a:xfrm>
              <a:off x="0" y="-28575"/>
              <a:ext cx="2349006" cy="3145529"/>
            </a:xfrm>
            <a:prstGeom prst="rect">
              <a:avLst/>
            </a:prstGeom>
          </p:spPr>
          <p:txBody>
            <a:bodyPr lIns="50830" tIns="50830" rIns="50830" bIns="50830" rtlCol="0" anchor="ctr"/>
            <a:lstStyle/>
            <a:p>
              <a:pPr algn="ctr" defTabSz="914949" rtl="0">
                <a:lnSpc>
                  <a:spcPts val="1670"/>
                </a:lnSpc>
              </a:pPr>
              <a:endParaRPr sz="1801" kern="1200">
                <a:solidFill>
                  <a:prstClr val="black"/>
                </a:solidFill>
                <a:latin typeface="Calibri"/>
                <a:ea typeface="+mn-ea"/>
                <a:cs typeface="+mn-cs"/>
              </a:endParaRPr>
            </a:p>
          </p:txBody>
        </p:sp>
      </p:grpSp>
      <p:sp>
        <p:nvSpPr>
          <p:cNvPr id="41" name="Freeform 41"/>
          <p:cNvSpPr/>
          <p:nvPr/>
        </p:nvSpPr>
        <p:spPr>
          <a:xfrm>
            <a:off x="5969173" y="9886540"/>
            <a:ext cx="763094" cy="398382"/>
          </a:xfrm>
          <a:custGeom>
            <a:avLst/>
            <a:gdLst/>
            <a:ahLst/>
            <a:cxnLst/>
            <a:rect l="l" t="t" r="r" b="b"/>
            <a:pathLst>
              <a:path w="762641" h="398146">
                <a:moveTo>
                  <a:pt x="0" y="0"/>
                </a:moveTo>
                <a:lnTo>
                  <a:pt x="762641" y="0"/>
                </a:lnTo>
                <a:lnTo>
                  <a:pt x="762641" y="398146"/>
                </a:lnTo>
                <a:lnTo>
                  <a:pt x="0" y="398146"/>
                </a:lnTo>
                <a:lnTo>
                  <a:pt x="0" y="0"/>
                </a:lnTo>
                <a:close/>
              </a:path>
            </a:pathLst>
          </a:custGeom>
          <a:blipFill>
            <a:blip r:embed="rId29"/>
            <a:stretch>
              <a:fillRect l="-58" r="-58"/>
            </a:stretch>
          </a:blipFill>
        </p:spPr>
        <p:txBody>
          <a:bodyPr/>
          <a:lstStyle/>
          <a:p>
            <a:pPr algn="l" defTabSz="914949" rtl="0"/>
            <a:endParaRPr lang="fi-FI" sz="1801" kern="1200">
              <a:solidFill>
                <a:prstClr val="black"/>
              </a:solidFill>
              <a:latin typeface="Calibri"/>
              <a:ea typeface="+mn-ea"/>
              <a:cs typeface="+mn-cs"/>
            </a:endParaRPr>
          </a:p>
        </p:txBody>
      </p:sp>
      <p:sp>
        <p:nvSpPr>
          <p:cNvPr id="42" name="Freeform 42"/>
          <p:cNvSpPr/>
          <p:nvPr/>
        </p:nvSpPr>
        <p:spPr>
          <a:xfrm>
            <a:off x="3937268" y="9886540"/>
            <a:ext cx="1936573" cy="398382"/>
          </a:xfrm>
          <a:custGeom>
            <a:avLst/>
            <a:gdLst/>
            <a:ahLst/>
            <a:cxnLst/>
            <a:rect l="l" t="t" r="r" b="b"/>
            <a:pathLst>
              <a:path w="1935424" h="398146">
                <a:moveTo>
                  <a:pt x="0" y="0"/>
                </a:moveTo>
                <a:lnTo>
                  <a:pt x="1935424" y="0"/>
                </a:lnTo>
                <a:lnTo>
                  <a:pt x="1935424" y="398146"/>
                </a:lnTo>
                <a:lnTo>
                  <a:pt x="0" y="398146"/>
                </a:lnTo>
                <a:lnTo>
                  <a:pt x="0" y="0"/>
                </a:lnTo>
                <a:close/>
              </a:path>
            </a:pathLst>
          </a:custGeom>
          <a:blipFill>
            <a:blip r:embed="rId2"/>
            <a:stretch>
              <a:fillRect l="-12" r="-12"/>
            </a:stretch>
          </a:blipFill>
        </p:spPr>
        <p:txBody>
          <a:bodyPr/>
          <a:lstStyle/>
          <a:p>
            <a:pPr algn="l" defTabSz="914949" rtl="0"/>
            <a:endParaRPr lang="fi-FI" sz="1801" kern="1200">
              <a:solidFill>
                <a:prstClr val="black"/>
              </a:solidFill>
              <a:latin typeface="Calibri"/>
              <a:ea typeface="+mn-ea"/>
              <a:cs typeface="+mn-cs"/>
            </a:endParaRPr>
          </a:p>
        </p:txBody>
      </p:sp>
      <p:sp>
        <p:nvSpPr>
          <p:cNvPr id="43" name="TextBox 43"/>
          <p:cNvSpPr txBox="1"/>
          <p:nvPr/>
        </p:nvSpPr>
        <p:spPr>
          <a:xfrm>
            <a:off x="846331" y="2519771"/>
            <a:ext cx="6067283" cy="6672452"/>
          </a:xfrm>
          <a:prstGeom prst="rect">
            <a:avLst/>
          </a:prstGeom>
        </p:spPr>
        <p:txBody>
          <a:bodyPr lIns="0" tIns="0" rIns="0" bIns="0" rtlCol="0" anchor="t">
            <a:spAutoFit/>
          </a:bodyPr>
          <a:lstStyle/>
          <a:p>
            <a:pPr algn="l" defTabSz="914949" rtl="0">
              <a:lnSpc>
                <a:spcPts val="1920"/>
              </a:lnSpc>
            </a:pPr>
            <a:r>
              <a:rPr lang="en-US" sz="1600" b="1" u="sng" kern="1200" spc="6" dirty="0">
                <a:solidFill>
                  <a:srgbClr val="31884E"/>
                </a:solidFill>
                <a:latin typeface="Calibri (MS) Bold"/>
                <a:ea typeface="Calibri (MS) Bold"/>
                <a:cs typeface="Calibri (MS) Bold"/>
                <a:sym typeface="Calibri (MS) Bold"/>
              </a:rPr>
              <a:t>DOKUMENTOINNIN YHTEINEN KÄYTÄNTÖ:</a:t>
            </a:r>
            <a:r>
              <a:rPr lang="en-US" sz="1600" b="1" kern="1200" spc="6" dirty="0">
                <a:solidFill>
                  <a:srgbClr val="31884E"/>
                </a:solidFill>
                <a:latin typeface="Calibri (MS) Bold"/>
                <a:ea typeface="Calibri (MS) Bold"/>
                <a:cs typeface="Calibri (MS) Bold"/>
                <a:sym typeface="Calibri (MS) Bold"/>
              </a:rPr>
              <a:t> </a:t>
            </a:r>
          </a:p>
          <a:p>
            <a:pPr algn="l" defTabSz="914949" rtl="0">
              <a:lnSpc>
                <a:spcPts val="1920"/>
              </a:lnSpc>
            </a:pPr>
            <a:endParaRPr lang="en-US" sz="1600" b="1" kern="1200" spc="6" dirty="0">
              <a:solidFill>
                <a:srgbClr val="31884E"/>
              </a:solidFill>
              <a:latin typeface="Calibri (MS) Bold"/>
              <a:ea typeface="Calibri (MS) Bold"/>
              <a:cs typeface="Calibri (MS) Bold"/>
              <a:sym typeface="Calibri (MS) Bold"/>
            </a:endParaRPr>
          </a:p>
          <a:p>
            <a:pPr marL="345643" lvl="1" indent="-172822" algn="l" defTabSz="914949" rtl="0">
              <a:lnSpc>
                <a:spcPts val="2240"/>
              </a:lnSpc>
              <a:buFont typeface="Arial"/>
              <a:buChar char="•"/>
            </a:pPr>
            <a:r>
              <a:rPr lang="en-US" sz="1600" b="1" kern="1200" spc="6" dirty="0" err="1">
                <a:solidFill>
                  <a:srgbClr val="31884E"/>
                </a:solidFill>
                <a:latin typeface="Calibri (MS) Bold"/>
                <a:ea typeface="Calibri (MS) Bold"/>
                <a:cs typeface="Calibri (MS) Bold"/>
                <a:sym typeface="Calibri (MS) Bold"/>
              </a:rPr>
              <a:t>Kuvaa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konkreettisesti</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miten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lapsen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mielipide</a:t>
            </a:r>
            <a:r>
              <a:rPr lang="en-US" sz="1600" b="1" kern="1200" spc="6" dirty="0">
                <a:solidFill>
                  <a:srgbClr val="31884E"/>
                </a:solidFill>
                <a:latin typeface="Calibri (MS) Bold"/>
                <a:ea typeface="Calibri (MS) Bold"/>
                <a:cs typeface="Calibri (MS) Bold"/>
                <a:sym typeface="Calibri (MS) Bold"/>
              </a:rPr>
              <a:t> on </a:t>
            </a:r>
            <a:r>
              <a:rPr lang="en-US" sz="1600" b="1" kern="1200" spc="6" dirty="0" err="1">
                <a:solidFill>
                  <a:srgbClr val="31884E"/>
                </a:solidFill>
                <a:latin typeface="Calibri (MS) Bold"/>
                <a:ea typeface="Calibri (MS) Bold"/>
                <a:cs typeface="Calibri (MS) Bold"/>
                <a:sym typeface="Calibri (MS) Bold"/>
              </a:rPr>
              <a:t>selvitetty</a:t>
            </a:r>
            <a:r>
              <a:rPr lang="en-US" sz="1600" b="1" kern="1200" spc="6" dirty="0">
                <a:solidFill>
                  <a:srgbClr val="31884E"/>
                </a:solidFill>
                <a:latin typeface="Calibri (MS) Bold"/>
                <a:ea typeface="Calibri (MS) Bold"/>
                <a:cs typeface="Calibri (MS) Bold"/>
                <a:sym typeface="Calibri (MS) Bold"/>
              </a:rPr>
              <a:t>: </a:t>
            </a:r>
          </a:p>
          <a:p>
            <a:pPr algn="l" defTabSz="914949" rtl="0">
              <a:lnSpc>
                <a:spcPts val="1680"/>
              </a:lnSpc>
              <a:spcAft>
                <a:spcPts val="200"/>
              </a:spcAft>
            </a:pPr>
            <a:r>
              <a:rPr lang="en-US" sz="1200" b="1" kern="1200" spc="4" dirty="0">
                <a:solidFill>
                  <a:srgbClr val="231F20"/>
                </a:solidFill>
                <a:latin typeface="Calibri (MS) Bold"/>
                <a:ea typeface="Calibri (MS) Bold"/>
                <a:cs typeface="Calibri (MS) Bold"/>
                <a:sym typeface="Calibri (MS) Bold"/>
              </a:rPr>
              <a:t>         - </a:t>
            </a:r>
            <a:r>
              <a:rPr lang="en-US" sz="1200" kern="1200" spc="4" dirty="0" err="1">
                <a:solidFill>
                  <a:srgbClr val="231F20"/>
                </a:solidFill>
                <a:latin typeface="Calibri (MS)"/>
                <a:ea typeface="Calibri (MS)"/>
                <a:cs typeface="Calibri (MS)"/>
                <a:sym typeface="Calibri (MS)"/>
              </a:rPr>
              <a:t>aika</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paikka</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läsnäolijat</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työtapa</a:t>
            </a:r>
            <a:r>
              <a:rPr lang="en-US" sz="1200" kern="1200" spc="4" dirty="0">
                <a:solidFill>
                  <a:srgbClr val="231F20"/>
                </a:solidFill>
                <a:latin typeface="Calibri (MS)"/>
                <a:ea typeface="Calibri (MS)"/>
                <a:cs typeface="Calibri (MS)"/>
                <a:sym typeface="Calibri (MS)"/>
              </a:rPr>
              <a:t> ja </a:t>
            </a:r>
            <a:r>
              <a:rPr lang="en-US" sz="1200" kern="1200" spc="4" dirty="0" err="1">
                <a:solidFill>
                  <a:srgbClr val="231F20"/>
                </a:solidFill>
                <a:latin typeface="Calibri (MS)"/>
                <a:ea typeface="Calibri (MS)"/>
                <a:cs typeface="Calibri (MS)"/>
                <a:sym typeface="Calibri (MS)"/>
              </a:rPr>
              <a:t>työvälineet</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lapsen</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ajatukset</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asiasta</a:t>
            </a:r>
            <a:r>
              <a:rPr lang="en-US" sz="1200" b="1" kern="1200" spc="4" dirty="0">
                <a:solidFill>
                  <a:srgbClr val="231F20"/>
                </a:solidFill>
                <a:latin typeface="Calibri (MS) Bold"/>
                <a:ea typeface="Calibri (MS) Bold"/>
                <a:cs typeface="Calibri (MS) Bold"/>
                <a:sym typeface="Calibri (MS) Bold"/>
              </a:rPr>
              <a:t>. </a:t>
            </a:r>
          </a:p>
          <a:p>
            <a:pPr marL="345643" lvl="1" indent="-172822" algn="l" defTabSz="914949" rtl="0">
              <a:lnSpc>
                <a:spcPts val="2240"/>
              </a:lnSpc>
              <a:spcAft>
                <a:spcPts val="200"/>
              </a:spcAft>
              <a:buFont typeface="Arial"/>
              <a:buChar char="•"/>
            </a:pPr>
            <a:r>
              <a:rPr lang="en-US" sz="1600" b="1" kern="1200" spc="6" dirty="0" err="1">
                <a:solidFill>
                  <a:srgbClr val="31884E"/>
                </a:solidFill>
                <a:latin typeface="Calibri (MS) Bold"/>
                <a:ea typeface="Calibri (MS) Bold"/>
                <a:cs typeface="Calibri (MS) Bold"/>
                <a:sym typeface="Calibri (MS) Bold"/>
              </a:rPr>
              <a:t>Kirjoita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näkyviin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mitä</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lapsi</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sanoo</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kysyttäessä</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lapsi</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vastaa</a:t>
            </a:r>
            <a:r>
              <a:rPr lang="en-US" sz="1600" b="1" kern="1200" spc="6" dirty="0">
                <a:solidFill>
                  <a:srgbClr val="31884E"/>
                </a:solidFill>
                <a:latin typeface="Calibri (MS) Bold"/>
                <a:ea typeface="Calibri (MS) Bold"/>
                <a:cs typeface="Calibri (MS) Bold"/>
                <a:sym typeface="Calibri (MS) Bold"/>
              </a:rPr>
              <a:t>...”.</a:t>
            </a:r>
          </a:p>
          <a:p>
            <a:pPr marL="345643" lvl="1" indent="-172822" algn="l" defTabSz="914949" rtl="0">
              <a:lnSpc>
                <a:spcPts val="2240"/>
              </a:lnSpc>
              <a:spcAft>
                <a:spcPts val="200"/>
              </a:spcAft>
              <a:buFont typeface="Arial"/>
              <a:buChar char="•"/>
            </a:pPr>
            <a:r>
              <a:rPr lang="en-US" sz="1600" b="1" kern="1200" spc="6" dirty="0" err="1">
                <a:solidFill>
                  <a:srgbClr val="31884E"/>
                </a:solidFill>
                <a:latin typeface="Calibri (MS) Bold"/>
                <a:ea typeface="Calibri (MS) Bold"/>
                <a:cs typeface="Calibri (MS) Bold"/>
                <a:sym typeface="Calibri (MS) Bold"/>
              </a:rPr>
              <a:t>Kuvaa</a:t>
            </a:r>
            <a:r>
              <a:rPr lang="en-US" sz="1600" b="1" kern="1200" spc="6" dirty="0">
                <a:solidFill>
                  <a:srgbClr val="31884E"/>
                </a:solidFill>
                <a:latin typeface="Calibri (MS) Bold"/>
                <a:ea typeface="Calibri (MS) Bold"/>
                <a:cs typeface="Calibri (MS) Bold"/>
                <a:sym typeface="Calibri (MS) Bold"/>
              </a:rPr>
              <a:t> ja </a:t>
            </a:r>
            <a:r>
              <a:rPr lang="en-US" sz="1600" b="1" kern="1200" spc="6" dirty="0" err="1">
                <a:solidFill>
                  <a:srgbClr val="31884E"/>
                </a:solidFill>
                <a:latin typeface="Calibri (MS) Bold"/>
                <a:ea typeface="Calibri (MS) Bold"/>
                <a:cs typeface="Calibri (MS) Bold"/>
                <a:sym typeface="Calibri (MS) Bold"/>
              </a:rPr>
              <a:t>erota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tekstiin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selkeästi</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tekemäsi</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havainnot</a:t>
            </a:r>
            <a:r>
              <a:rPr lang="en-US" sz="1600" b="1" kern="1200" spc="6" dirty="0">
                <a:solidFill>
                  <a:srgbClr val="31884E"/>
                </a:solidFill>
                <a:latin typeface="Calibri (MS) Bold"/>
                <a:ea typeface="Calibri (MS) Bold"/>
                <a:cs typeface="Calibri (MS) Bold"/>
                <a:sym typeface="Calibri (MS) Bold"/>
              </a:rPr>
              <a:t> ja </a:t>
            </a:r>
            <a:r>
              <a:rPr lang="en-US" sz="1600" b="1" kern="1200" spc="6" dirty="0" err="1">
                <a:solidFill>
                  <a:srgbClr val="31884E"/>
                </a:solidFill>
                <a:latin typeface="Calibri (MS) Bold"/>
                <a:ea typeface="Calibri (MS) Bold"/>
                <a:cs typeface="Calibri (MS) Bold"/>
                <a:sym typeface="Calibri (MS) Bold"/>
              </a:rPr>
              <a:t>tekemäsi</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arvio</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toisistaan</a:t>
            </a:r>
            <a:r>
              <a:rPr lang="en-US" sz="1600" b="1" kern="1200" spc="6" dirty="0">
                <a:solidFill>
                  <a:srgbClr val="31884E"/>
                </a:solidFill>
                <a:latin typeface="Calibri (MS) Bold"/>
                <a:ea typeface="Calibri (MS) Bold"/>
                <a:cs typeface="Calibri (MS) Bold"/>
                <a:sym typeface="Calibri (MS) Bold"/>
              </a:rPr>
              <a:t>.</a:t>
            </a:r>
          </a:p>
          <a:p>
            <a:pPr algn="l" defTabSz="914949" rtl="0">
              <a:lnSpc>
                <a:spcPts val="1680"/>
              </a:lnSpc>
              <a:spcAft>
                <a:spcPts val="200"/>
              </a:spcAft>
            </a:pPr>
            <a:r>
              <a:rPr lang="en-US" sz="1200" kern="1200" spc="4" dirty="0">
                <a:solidFill>
                  <a:srgbClr val="231F20"/>
                </a:solidFill>
                <a:latin typeface="Calibri (MS)"/>
                <a:ea typeface="Calibri (MS)"/>
                <a:cs typeface="Calibri (MS)"/>
                <a:sym typeface="Calibri (MS)"/>
              </a:rPr>
              <a:t>          - </a:t>
            </a:r>
            <a:r>
              <a:rPr lang="en-US" sz="1200" kern="1200" spc="4" dirty="0" err="1">
                <a:solidFill>
                  <a:srgbClr val="231F20"/>
                </a:solidFill>
                <a:latin typeface="Calibri (MS)"/>
                <a:ea typeface="Calibri (MS)"/>
                <a:cs typeface="Calibri (MS)"/>
                <a:sym typeface="Calibri (MS)"/>
              </a:rPr>
              <a:t>asiakirjasta</a:t>
            </a:r>
            <a:r>
              <a:rPr lang="en-US" sz="1200" kern="1200" spc="4" dirty="0">
                <a:solidFill>
                  <a:srgbClr val="231F20"/>
                </a:solidFill>
                <a:latin typeface="Calibri (MS)"/>
                <a:ea typeface="Calibri (MS)"/>
                <a:cs typeface="Calibri (MS)"/>
                <a:sym typeface="Calibri (MS)"/>
              </a:rPr>
              <a:t> on </a:t>
            </a:r>
            <a:r>
              <a:rPr lang="en-US" sz="1200" kern="1200" spc="4" dirty="0" err="1">
                <a:solidFill>
                  <a:srgbClr val="231F20"/>
                </a:solidFill>
                <a:latin typeface="Calibri (MS)"/>
                <a:ea typeface="Calibri (MS)"/>
                <a:cs typeface="Calibri (MS)"/>
                <a:sym typeface="Calibri (MS)"/>
              </a:rPr>
              <a:t>tärkeä</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näkyä</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arvion</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tekijän</a:t>
            </a:r>
            <a:r>
              <a:rPr lang="en-US" sz="1200" kern="1200" spc="4" dirty="0">
                <a:solidFill>
                  <a:srgbClr val="231F20"/>
                </a:solidFill>
                <a:latin typeface="Calibri (MS)"/>
                <a:ea typeface="Calibri (MS)"/>
                <a:cs typeface="Calibri (MS)"/>
                <a:sym typeface="Calibri (MS)"/>
              </a:rPr>
              <a:t> </a:t>
            </a:r>
            <a:r>
              <a:rPr lang="en-US" sz="1200" kern="1200" spc="4" dirty="0" err="1">
                <a:solidFill>
                  <a:srgbClr val="231F20"/>
                </a:solidFill>
                <a:latin typeface="Calibri (MS)"/>
                <a:ea typeface="Calibri (MS)"/>
                <a:cs typeface="Calibri (MS)"/>
                <a:sym typeface="Calibri (MS)"/>
              </a:rPr>
              <a:t>nimi</a:t>
            </a:r>
            <a:r>
              <a:rPr lang="en-US" sz="1200" kern="1200" spc="4" dirty="0">
                <a:solidFill>
                  <a:srgbClr val="231F20"/>
                </a:solidFill>
                <a:latin typeface="Calibri (MS)"/>
                <a:ea typeface="Calibri (MS)"/>
                <a:cs typeface="Calibri (MS)"/>
                <a:sym typeface="Calibri (MS)"/>
              </a:rPr>
              <a:t>. </a:t>
            </a:r>
          </a:p>
          <a:p>
            <a:pPr marL="345643" lvl="1" indent="-172822" algn="l" defTabSz="914949" rtl="0">
              <a:lnSpc>
                <a:spcPts val="2240"/>
              </a:lnSpc>
              <a:spcAft>
                <a:spcPts val="200"/>
              </a:spcAft>
              <a:buFont typeface="Arial"/>
              <a:buChar char="•"/>
            </a:pPr>
            <a:r>
              <a:rPr lang="en-US" sz="1600" b="1" kern="1200" spc="6" dirty="0" err="1">
                <a:solidFill>
                  <a:srgbClr val="31884E"/>
                </a:solidFill>
                <a:latin typeface="Calibri (MS) Bold"/>
                <a:ea typeface="Calibri (MS) Bold"/>
                <a:cs typeface="Calibri (MS) Bold"/>
                <a:sym typeface="Calibri (MS) Bold"/>
              </a:rPr>
              <a:t>Kirjoita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näkyviin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miltä</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tapaamiskerralta</a:t>
            </a:r>
            <a:r>
              <a:rPr lang="en-US" sz="1600" b="1" kern="1200" spc="6" dirty="0">
                <a:solidFill>
                  <a:srgbClr val="31884E"/>
                </a:solidFill>
                <a:latin typeface="Calibri (MS) Bold"/>
                <a:ea typeface="Calibri (MS) Bold"/>
                <a:cs typeface="Calibri (MS) Bold"/>
                <a:sym typeface="Calibri (MS) Bold"/>
              </a:rPr>
              <a:t>/</a:t>
            </a:r>
            <a:r>
              <a:rPr lang="en-US" sz="1600" b="1" kern="1200" spc="6" dirty="0" err="1">
                <a:solidFill>
                  <a:srgbClr val="31884E"/>
                </a:solidFill>
                <a:latin typeface="Calibri (MS) Bold"/>
                <a:ea typeface="Calibri (MS) Bold"/>
                <a:cs typeface="Calibri (MS) Bold"/>
                <a:sym typeface="Calibri (MS) Bold"/>
              </a:rPr>
              <a:t>tapaamisjaksolta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havainnot</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ovat</a:t>
            </a:r>
            <a:r>
              <a:rPr lang="en-US" sz="1600" b="1" kern="1200" spc="6" dirty="0">
                <a:solidFill>
                  <a:srgbClr val="31884E"/>
                </a:solidFill>
                <a:latin typeface="Calibri (MS) Bold"/>
                <a:ea typeface="Calibri (MS) Bold"/>
                <a:cs typeface="Calibri (MS) Bold"/>
                <a:sym typeface="Calibri (MS) Bold"/>
              </a:rPr>
              <a:t>. </a:t>
            </a:r>
          </a:p>
          <a:p>
            <a:pPr marL="345643" lvl="1" indent="-172822" algn="l" defTabSz="914949" rtl="0">
              <a:lnSpc>
                <a:spcPts val="2240"/>
              </a:lnSpc>
              <a:spcAft>
                <a:spcPts val="200"/>
              </a:spcAft>
              <a:buFont typeface="Arial"/>
              <a:buChar char="•"/>
            </a:pPr>
            <a:r>
              <a:rPr lang="en-US" sz="1600" b="1" kern="1200" spc="6" dirty="0" err="1">
                <a:solidFill>
                  <a:srgbClr val="31884E"/>
                </a:solidFill>
                <a:latin typeface="Calibri (MS) Bold"/>
                <a:ea typeface="Calibri (MS) Bold"/>
                <a:cs typeface="Calibri (MS) Bold"/>
                <a:sym typeface="Calibri (MS) Bold"/>
              </a:rPr>
              <a:t>Kirjaa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lapsen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näkökulma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mielipiteet</a:t>
            </a:r>
            <a:r>
              <a:rPr lang="en-US" sz="1600" b="1" kern="1200" spc="6" dirty="0">
                <a:solidFill>
                  <a:srgbClr val="31884E"/>
                </a:solidFill>
                <a:latin typeface="Calibri (MS) Bold"/>
                <a:ea typeface="Calibri (MS) Bold"/>
                <a:cs typeface="Calibri (MS) Bold"/>
                <a:sym typeface="Calibri (MS) Bold"/>
              </a:rPr>
              <a:t> tai </a:t>
            </a:r>
            <a:r>
              <a:rPr lang="en-US" sz="1600" b="1" kern="1200" spc="6" dirty="0" err="1">
                <a:solidFill>
                  <a:srgbClr val="31884E"/>
                </a:solidFill>
                <a:latin typeface="Calibri (MS) Bold"/>
                <a:ea typeface="Calibri (MS) Bold"/>
                <a:cs typeface="Calibri (MS) Bold"/>
                <a:sym typeface="Calibri (MS) Bold"/>
              </a:rPr>
              <a:t>työntekijöiden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havainnot</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lapsesta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dokumentteihin</a:t>
            </a:r>
            <a:r>
              <a:rPr lang="en-US" sz="1600" b="1" kern="1200" spc="6" dirty="0">
                <a:solidFill>
                  <a:srgbClr val="31884E"/>
                </a:solidFill>
                <a:latin typeface="Calibri (MS) Bold"/>
                <a:ea typeface="Calibri (MS) Bold"/>
                <a:cs typeface="Calibri (MS) Bold"/>
                <a:sym typeface="Calibri (MS) Bold"/>
              </a:rPr>
              <a:t> ja </a:t>
            </a:r>
            <a:r>
              <a:rPr lang="en-US" sz="1600" b="1" kern="1200" spc="6" dirty="0" err="1">
                <a:solidFill>
                  <a:srgbClr val="31884E"/>
                </a:solidFill>
                <a:latin typeface="Calibri (MS) Bold"/>
                <a:ea typeface="Calibri (MS) Bold"/>
                <a:cs typeface="Calibri (MS) Bold"/>
                <a:sym typeface="Calibri (MS) Bold"/>
              </a:rPr>
              <a:t>tiedota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asianosaisia</a:t>
            </a:r>
            <a:r>
              <a:rPr lang="en-US" sz="1600" b="1" kern="1200" spc="6" dirty="0">
                <a:solidFill>
                  <a:srgbClr val="31884E"/>
                </a:solidFill>
                <a:latin typeface="Calibri (MS) Bold"/>
                <a:ea typeface="Calibri (MS) Bold"/>
                <a:cs typeface="Calibri (MS) Bold"/>
                <a:sym typeface="Calibri (MS) Bold"/>
              </a:rPr>
              <a:t>.</a:t>
            </a:r>
          </a:p>
          <a:p>
            <a:pPr marL="345643" lvl="1" indent="-172822" algn="l" defTabSz="914949" rtl="0">
              <a:lnSpc>
                <a:spcPts val="2240"/>
              </a:lnSpc>
              <a:spcAft>
                <a:spcPts val="200"/>
              </a:spcAft>
              <a:buFont typeface="Arial"/>
              <a:buChar char="•"/>
            </a:pPr>
            <a:r>
              <a:rPr lang="en-US" sz="1600" b="1" kern="1200" spc="6" dirty="0" err="1">
                <a:solidFill>
                  <a:srgbClr val="31884E"/>
                </a:solidFill>
                <a:latin typeface="Calibri (MS) Bold"/>
                <a:ea typeface="Calibri (MS) Bold"/>
                <a:cs typeface="Calibri (MS) Bold"/>
                <a:sym typeface="Calibri (MS) Bold"/>
              </a:rPr>
              <a:t>Huomioi</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että</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työntekijän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vastuulla</a:t>
            </a:r>
            <a:r>
              <a:rPr lang="en-US" sz="1600" b="1" kern="1200" spc="6" dirty="0">
                <a:solidFill>
                  <a:srgbClr val="31884E"/>
                </a:solidFill>
                <a:latin typeface="Calibri (MS) Bold"/>
                <a:ea typeface="Calibri (MS) Bold"/>
                <a:cs typeface="Calibri (MS) Bold"/>
                <a:sym typeface="Calibri (MS) Bold"/>
              </a:rPr>
              <a:t> on </a:t>
            </a:r>
            <a:r>
              <a:rPr lang="en-US" sz="1600" b="1" kern="1200" spc="6" dirty="0" err="1">
                <a:solidFill>
                  <a:srgbClr val="31884E"/>
                </a:solidFill>
                <a:latin typeface="Calibri (MS) Bold"/>
                <a:ea typeface="Calibri (MS) Bold"/>
                <a:cs typeface="Calibri (MS) Bold"/>
                <a:sym typeface="Calibri (MS) Bold"/>
              </a:rPr>
              <a:t>huolehtia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lapsen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näkemysten</a:t>
            </a:r>
            <a:r>
              <a:rPr lang="en-US" sz="1600" b="1" kern="1200" spc="6" dirty="0">
                <a:solidFill>
                  <a:srgbClr val="31884E"/>
                </a:solidFill>
                <a:latin typeface="Calibri (MS) Bold"/>
                <a:ea typeface="Calibri (MS) Bold"/>
                <a:cs typeface="Calibri (MS) Bold"/>
                <a:sym typeface="Calibri (MS) Bold"/>
              </a:rPr>
              <a:t> ja </a:t>
            </a:r>
            <a:r>
              <a:rPr lang="en-US" sz="1600" b="1" kern="1200" spc="6" dirty="0" err="1">
                <a:solidFill>
                  <a:srgbClr val="31884E"/>
                </a:solidFill>
                <a:latin typeface="Calibri (MS) Bold"/>
                <a:ea typeface="Calibri (MS) Bold"/>
                <a:cs typeface="Calibri (MS) Bold"/>
                <a:sym typeface="Calibri (MS) Bold"/>
              </a:rPr>
              <a:t>olosuhteiden</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kirjaamisesta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seuraavissa</a:t>
            </a:r>
            <a:r>
              <a:rPr lang="en-US" sz="1600" b="1" kern="1200" spc="6" dirty="0">
                <a:solidFill>
                  <a:srgbClr val="31884E"/>
                </a:solidFill>
                <a:latin typeface="Calibri (MS) Bold"/>
                <a:ea typeface="Calibri (MS) Bold"/>
                <a:cs typeface="Calibri (MS) Bold"/>
                <a:sym typeface="Calibri (MS) Bold"/>
              </a:rPr>
              <a:t> </a:t>
            </a:r>
            <a:r>
              <a:rPr lang="en-US" sz="1600" b="1" kern="1200" spc="6" dirty="0" err="1">
                <a:solidFill>
                  <a:srgbClr val="31884E"/>
                </a:solidFill>
                <a:latin typeface="Calibri (MS) Bold"/>
                <a:ea typeface="Calibri (MS) Bold"/>
                <a:cs typeface="Calibri (MS) Bold"/>
                <a:sym typeface="Calibri (MS) Bold"/>
              </a:rPr>
              <a:t>työtehtävissä</a:t>
            </a:r>
            <a:r>
              <a:rPr lang="en-US" sz="1600" b="1" kern="1200" spc="6" dirty="0">
                <a:solidFill>
                  <a:srgbClr val="31884E"/>
                </a:solidFill>
                <a:latin typeface="Calibri (MS) Bold"/>
                <a:ea typeface="Calibri (MS) Bold"/>
                <a:cs typeface="Calibri (MS) Bold"/>
                <a:sym typeface="Calibri (MS) Bold"/>
              </a:rPr>
              <a:t>:</a:t>
            </a:r>
          </a:p>
          <a:p>
            <a:pPr algn="l" defTabSz="914949" rtl="0">
              <a:lnSpc>
                <a:spcPts val="1680"/>
              </a:lnSpc>
            </a:pPr>
            <a:r>
              <a:rPr lang="en-US" sz="1201" b="1" kern="1200" spc="4" dirty="0">
                <a:solidFill>
                  <a:srgbClr val="231F20"/>
                </a:solidFill>
                <a:latin typeface="Calibri (MS) Bold"/>
                <a:ea typeface="Calibri (MS) Bold"/>
                <a:cs typeface="Calibri (MS) Bold"/>
                <a:sym typeface="Calibri (MS) Bold"/>
              </a:rPr>
              <a:t>          - </a:t>
            </a:r>
            <a:r>
              <a:rPr lang="en-US" sz="1201" kern="1200" spc="4" dirty="0" err="1">
                <a:solidFill>
                  <a:srgbClr val="231F20"/>
                </a:solidFill>
                <a:latin typeface="Calibri (MS)"/>
                <a:ea typeface="Calibri (MS)"/>
                <a:cs typeface="Calibri (MS)"/>
                <a:sym typeface="Calibri (MS)"/>
              </a:rPr>
              <a:t>lastensuojeluilmoitusten</a:t>
            </a:r>
            <a:r>
              <a:rPr lang="en-US" sz="1201" kern="1200" spc="4" dirty="0">
                <a:solidFill>
                  <a:srgbClr val="231F20"/>
                </a:solidFill>
                <a:latin typeface="Calibri (MS)"/>
                <a:ea typeface="Calibri (MS)"/>
                <a:cs typeface="Calibri (MS)"/>
                <a:sym typeface="Calibri (MS)"/>
              </a:rPr>
              <a:t> </a:t>
            </a:r>
            <a:r>
              <a:rPr lang="en-US" sz="1201" kern="1200" spc="4" dirty="0" err="1">
                <a:solidFill>
                  <a:srgbClr val="231F20"/>
                </a:solidFill>
                <a:latin typeface="Calibri (MS)"/>
                <a:ea typeface="Calibri (MS)"/>
                <a:cs typeface="Calibri (MS)"/>
                <a:sym typeface="Calibri (MS)"/>
              </a:rPr>
              <a:t>käsittely</a:t>
            </a:r>
            <a:endParaRPr lang="en-US" sz="1201" kern="1200" spc="4" dirty="0">
              <a:solidFill>
                <a:srgbClr val="231F20"/>
              </a:solidFill>
              <a:latin typeface="Calibri (MS)"/>
              <a:ea typeface="Calibri (MS)"/>
              <a:cs typeface="Calibri (MS)"/>
              <a:sym typeface="Calibri (MS)"/>
            </a:endParaRPr>
          </a:p>
          <a:p>
            <a:pPr algn="l" defTabSz="914949" rtl="0">
              <a:lnSpc>
                <a:spcPts val="1680"/>
              </a:lnSpc>
            </a:pPr>
            <a:r>
              <a:rPr lang="en-US" sz="1201" kern="1200" spc="4" dirty="0">
                <a:solidFill>
                  <a:srgbClr val="231F20"/>
                </a:solidFill>
                <a:latin typeface="Calibri (MS)"/>
                <a:ea typeface="Calibri (MS)"/>
                <a:cs typeface="Calibri (MS)"/>
                <a:sym typeface="Calibri (MS)"/>
              </a:rPr>
              <a:t>          - </a:t>
            </a:r>
            <a:r>
              <a:rPr lang="en-US" sz="1201" kern="1200" spc="4" dirty="0" err="1">
                <a:solidFill>
                  <a:srgbClr val="231F20"/>
                </a:solidFill>
                <a:latin typeface="Calibri (MS)"/>
                <a:ea typeface="Calibri (MS)"/>
                <a:cs typeface="Calibri (MS)"/>
                <a:sym typeface="Calibri (MS)"/>
              </a:rPr>
              <a:t>päätöksen</a:t>
            </a:r>
            <a:r>
              <a:rPr lang="en-US" sz="1201" kern="1200" spc="4" dirty="0">
                <a:solidFill>
                  <a:srgbClr val="231F20"/>
                </a:solidFill>
                <a:latin typeface="Calibri (MS)"/>
                <a:ea typeface="Calibri (MS)"/>
                <a:cs typeface="Calibri (MS)"/>
                <a:sym typeface="Calibri (MS)"/>
              </a:rPr>
              <a:t> </a:t>
            </a:r>
            <a:r>
              <a:rPr lang="en-US" sz="1201" kern="1200" spc="4" dirty="0" err="1">
                <a:solidFill>
                  <a:srgbClr val="231F20"/>
                </a:solidFill>
                <a:latin typeface="Calibri (MS)"/>
                <a:ea typeface="Calibri (MS)"/>
                <a:cs typeface="Calibri (MS)"/>
                <a:sym typeface="Calibri (MS)"/>
              </a:rPr>
              <a:t>teko</a:t>
            </a:r>
            <a:endParaRPr lang="en-US" sz="1201" kern="1200" spc="4" dirty="0">
              <a:solidFill>
                <a:srgbClr val="231F20"/>
              </a:solidFill>
              <a:latin typeface="Calibri (MS)"/>
              <a:ea typeface="Calibri (MS)"/>
              <a:cs typeface="Calibri (MS)"/>
              <a:sym typeface="Calibri (MS)"/>
            </a:endParaRPr>
          </a:p>
          <a:p>
            <a:pPr algn="l" defTabSz="914949" rtl="0">
              <a:lnSpc>
                <a:spcPts val="1680"/>
              </a:lnSpc>
            </a:pPr>
            <a:r>
              <a:rPr lang="en-US" sz="1201" kern="1200" spc="4" dirty="0">
                <a:solidFill>
                  <a:srgbClr val="231F20"/>
                </a:solidFill>
                <a:latin typeface="Calibri (MS)"/>
                <a:ea typeface="Calibri (MS)"/>
                <a:cs typeface="Calibri (MS)"/>
                <a:sym typeface="Calibri (MS)"/>
              </a:rPr>
              <a:t>          - </a:t>
            </a:r>
            <a:r>
              <a:rPr lang="en-US" sz="1201" kern="1200" spc="4" dirty="0" err="1">
                <a:solidFill>
                  <a:srgbClr val="231F20"/>
                </a:solidFill>
                <a:latin typeface="Calibri (MS)"/>
                <a:ea typeface="Calibri (MS)"/>
                <a:cs typeface="Calibri (MS)"/>
                <a:sym typeface="Calibri (MS)"/>
              </a:rPr>
              <a:t>asiakassuunnitelma</a:t>
            </a:r>
            <a:endParaRPr lang="en-US" sz="1201" kern="1200" spc="4" dirty="0">
              <a:solidFill>
                <a:srgbClr val="231F20"/>
              </a:solidFill>
              <a:latin typeface="Calibri (MS)"/>
              <a:ea typeface="Calibri (MS)"/>
              <a:cs typeface="Calibri (MS)"/>
              <a:sym typeface="Calibri (MS)"/>
            </a:endParaRPr>
          </a:p>
          <a:p>
            <a:pPr algn="l" defTabSz="914949" rtl="0">
              <a:lnSpc>
                <a:spcPts val="1680"/>
              </a:lnSpc>
            </a:pPr>
            <a:r>
              <a:rPr lang="en-US" sz="1201" kern="1200" spc="4" dirty="0">
                <a:solidFill>
                  <a:srgbClr val="231F20"/>
                </a:solidFill>
                <a:latin typeface="Calibri (MS)"/>
                <a:ea typeface="Calibri (MS)"/>
                <a:cs typeface="Calibri (MS)"/>
                <a:sym typeface="Calibri (MS)"/>
              </a:rPr>
              <a:t>          - </a:t>
            </a:r>
            <a:r>
              <a:rPr lang="en-US" sz="1201" kern="1200" spc="4" dirty="0" err="1">
                <a:solidFill>
                  <a:srgbClr val="231F20"/>
                </a:solidFill>
                <a:latin typeface="Calibri (MS)"/>
                <a:ea typeface="Calibri (MS)"/>
                <a:cs typeface="Calibri (MS)"/>
                <a:sym typeface="Calibri (MS)"/>
              </a:rPr>
              <a:t>neuvottelut</a:t>
            </a:r>
            <a:r>
              <a:rPr lang="en-US" sz="1201" kern="1200" spc="4" dirty="0">
                <a:solidFill>
                  <a:srgbClr val="231F20"/>
                </a:solidFill>
                <a:latin typeface="Calibri (MS)"/>
                <a:ea typeface="Calibri (MS)"/>
                <a:cs typeface="Calibri (MS)"/>
                <a:sym typeface="Calibri (MS)"/>
              </a:rPr>
              <a:t> ja </a:t>
            </a:r>
            <a:r>
              <a:rPr lang="en-US" sz="1201" kern="1200" spc="4" dirty="0" err="1">
                <a:solidFill>
                  <a:srgbClr val="231F20"/>
                </a:solidFill>
                <a:latin typeface="Calibri (MS)"/>
                <a:ea typeface="Calibri (MS)"/>
                <a:cs typeface="Calibri (MS)"/>
                <a:sym typeface="Calibri (MS)"/>
              </a:rPr>
              <a:t>tapaamiset</a:t>
            </a:r>
            <a:endParaRPr lang="en-US" sz="1201" kern="1200" spc="4" dirty="0">
              <a:solidFill>
                <a:srgbClr val="231F20"/>
              </a:solidFill>
              <a:latin typeface="Calibri (MS)"/>
              <a:ea typeface="Calibri (MS)"/>
              <a:cs typeface="Calibri (MS)"/>
              <a:sym typeface="Calibri (MS)"/>
            </a:endParaRPr>
          </a:p>
          <a:p>
            <a:pPr algn="l" defTabSz="914949" rtl="0">
              <a:lnSpc>
                <a:spcPts val="1920"/>
              </a:lnSpc>
            </a:pPr>
            <a:endParaRPr lang="en-US" sz="1201" kern="1200" spc="4" dirty="0">
              <a:solidFill>
                <a:srgbClr val="231F20"/>
              </a:solidFill>
              <a:latin typeface="Calibri (MS)"/>
              <a:ea typeface="Calibri (MS)"/>
              <a:cs typeface="Calibri (MS)"/>
              <a:sym typeface="Calibri (MS)"/>
            </a:endParaRPr>
          </a:p>
          <a:p>
            <a:pPr algn="l" defTabSz="914949" rtl="0">
              <a:lnSpc>
                <a:spcPts val="1440"/>
              </a:lnSpc>
            </a:pPr>
            <a:endParaRPr lang="en-US" sz="1201" kern="1200" spc="4" dirty="0">
              <a:solidFill>
                <a:srgbClr val="231F20"/>
              </a:solidFill>
              <a:latin typeface="Calibri (MS)"/>
              <a:ea typeface="Calibri (MS)"/>
              <a:cs typeface="Calibri (MS)"/>
              <a:sym typeface="Calibri (MS)"/>
            </a:endParaRPr>
          </a:p>
          <a:p>
            <a:pPr algn="l" defTabSz="914949" rtl="0">
              <a:lnSpc>
                <a:spcPts val="1440"/>
              </a:lnSpc>
            </a:pPr>
            <a:endParaRPr lang="en-US" sz="1201" kern="1200" spc="4" dirty="0">
              <a:solidFill>
                <a:srgbClr val="231F20"/>
              </a:solidFill>
              <a:latin typeface="Calibri (MS)"/>
              <a:ea typeface="Calibri (MS)"/>
              <a:cs typeface="Calibri (MS)"/>
              <a:sym typeface="Calibri (MS)"/>
            </a:endParaRPr>
          </a:p>
          <a:p>
            <a:pPr algn="l" defTabSz="914949" rtl="0">
              <a:lnSpc>
                <a:spcPts val="1920"/>
              </a:lnSpc>
            </a:pPr>
            <a:endParaRPr lang="en-US" sz="1201" kern="1200" spc="4" dirty="0">
              <a:solidFill>
                <a:srgbClr val="231F20"/>
              </a:solidFill>
              <a:latin typeface="Calibri (MS)"/>
              <a:ea typeface="Calibri (MS)"/>
              <a:cs typeface="Calibri (MS)"/>
              <a:sym typeface="Calibri (MS)"/>
            </a:endParaRPr>
          </a:p>
          <a:p>
            <a:pPr algn="l" defTabSz="914949" rtl="0">
              <a:lnSpc>
                <a:spcPts val="1440"/>
              </a:lnSpc>
            </a:pPr>
            <a:endParaRPr lang="en-US" sz="1201" kern="1200" spc="4" dirty="0">
              <a:solidFill>
                <a:srgbClr val="231F20"/>
              </a:solidFill>
              <a:latin typeface="Calibri (MS)"/>
              <a:ea typeface="Calibri (MS)"/>
              <a:cs typeface="Calibri (MS)"/>
              <a:sym typeface="Calibri (M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107" y="860637"/>
            <a:ext cx="7560987" cy="2954660"/>
            <a:chOff x="0" y="0"/>
            <a:chExt cx="2847623" cy="1058255"/>
          </a:xfrm>
        </p:grpSpPr>
        <p:sp>
          <p:nvSpPr>
            <p:cNvPr id="3" name="Freeform 3"/>
            <p:cNvSpPr/>
            <p:nvPr/>
          </p:nvSpPr>
          <p:spPr>
            <a:xfrm>
              <a:off x="0" y="0"/>
              <a:ext cx="2847623" cy="1058255"/>
            </a:xfrm>
            <a:custGeom>
              <a:avLst/>
              <a:gdLst/>
              <a:ahLst/>
              <a:cxnLst/>
              <a:rect l="l" t="t" r="r" b="b"/>
              <a:pathLst>
                <a:path w="2847623" h="1058255">
                  <a:moveTo>
                    <a:pt x="0" y="0"/>
                  </a:moveTo>
                  <a:lnTo>
                    <a:pt x="2847623" y="0"/>
                  </a:lnTo>
                  <a:lnTo>
                    <a:pt x="2847623" y="1058255"/>
                  </a:lnTo>
                  <a:lnTo>
                    <a:pt x="0" y="1058255"/>
                  </a:lnTo>
                  <a:close/>
                </a:path>
              </a:pathLst>
            </a:custGeom>
            <a:solidFill>
              <a:srgbClr val="394B85"/>
            </a:solidFill>
          </p:spPr>
          <p:txBody>
            <a:bodyPr/>
            <a:lstStyle/>
            <a:p>
              <a:endParaRPr lang="fi-FI"/>
            </a:p>
          </p:txBody>
        </p:sp>
        <p:sp>
          <p:nvSpPr>
            <p:cNvPr id="4" name="TextBox 4"/>
            <p:cNvSpPr txBox="1"/>
            <p:nvPr/>
          </p:nvSpPr>
          <p:spPr>
            <a:xfrm>
              <a:off x="0" y="-19050"/>
              <a:ext cx="2847623" cy="1077305"/>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67"/>
                </a:lnSpc>
              </a:pPr>
              <a:endParaRPr sz="1803"/>
            </a:p>
          </p:txBody>
        </p:sp>
      </p:grpSp>
      <p:sp>
        <p:nvSpPr>
          <p:cNvPr id="5" name="Freeform 5"/>
          <p:cNvSpPr/>
          <p:nvPr/>
        </p:nvSpPr>
        <p:spPr>
          <a:xfrm>
            <a:off x="1716106" y="4256338"/>
            <a:ext cx="4140490" cy="2918316"/>
          </a:xfrm>
          <a:custGeom>
            <a:avLst/>
            <a:gdLst/>
            <a:ahLst/>
            <a:cxnLst/>
            <a:rect l="l" t="t" r="r" b="b"/>
            <a:pathLst>
              <a:path w="4138033" h="2916584">
                <a:moveTo>
                  <a:pt x="0" y="0"/>
                </a:moveTo>
                <a:lnTo>
                  <a:pt x="4138034" y="0"/>
                </a:lnTo>
                <a:lnTo>
                  <a:pt x="4138034" y="2916584"/>
                </a:lnTo>
                <a:lnTo>
                  <a:pt x="0" y="2916584"/>
                </a:lnTo>
                <a:lnTo>
                  <a:pt x="0" y="0"/>
                </a:lnTo>
                <a:close/>
              </a:path>
            </a:pathLst>
          </a:custGeom>
          <a:blipFill>
            <a:blip r:embed="rId2"/>
            <a:stretch>
              <a:fillRect/>
            </a:stretch>
          </a:blipFill>
          <a:ln cap="sq">
            <a:noFill/>
            <a:prstDash val="solid"/>
            <a:miter/>
          </a:ln>
        </p:spPr>
        <p:txBody>
          <a:bodyPr/>
          <a:lstStyle/>
          <a:p>
            <a:endParaRPr lang="fi-FI"/>
          </a:p>
        </p:txBody>
      </p:sp>
      <p:grpSp>
        <p:nvGrpSpPr>
          <p:cNvPr id="6" name="Group 6"/>
          <p:cNvGrpSpPr/>
          <p:nvPr/>
        </p:nvGrpSpPr>
        <p:grpSpPr>
          <a:xfrm>
            <a:off x="2457913" y="9865317"/>
            <a:ext cx="2679242" cy="579483"/>
            <a:chOff x="29800" y="2879"/>
            <a:chExt cx="3570200" cy="772186"/>
          </a:xfrm>
        </p:grpSpPr>
        <p:grpSp>
          <p:nvGrpSpPr>
            <p:cNvPr id="7" name="Group 7"/>
            <p:cNvGrpSpPr>
              <a:grpSpLocks noChangeAspect="1"/>
            </p:cNvGrpSpPr>
            <p:nvPr/>
          </p:nvGrpSpPr>
          <p:grpSpPr>
            <a:xfrm>
              <a:off x="29800" y="29799"/>
              <a:ext cx="717628" cy="718344"/>
              <a:chOff x="63500" y="63500"/>
              <a:chExt cx="1529207" cy="1530731"/>
            </a:xfrm>
          </p:grpSpPr>
          <p:sp>
            <p:nvSpPr>
              <p:cNvPr id="8" name="Freeform 8"/>
              <p:cNvSpPr/>
              <p:nvPr/>
            </p:nvSpPr>
            <p:spPr>
              <a:xfrm>
                <a:off x="494792" y="494665"/>
                <a:ext cx="1097915" cy="1099566"/>
              </a:xfrm>
              <a:custGeom>
                <a:avLst/>
                <a:gdLst/>
                <a:ahLst/>
                <a:cxnLst/>
                <a:rect l="l" t="t" r="r" b="b"/>
                <a:pathLst>
                  <a:path w="1097915"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endParaRPr lang="fi-FI"/>
              </a:p>
            </p:txBody>
          </p:sp>
          <p:sp>
            <p:nvSpPr>
              <p:cNvPr id="9" name="Freeform 9"/>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endParaRPr lang="fi-FI"/>
              </a:p>
            </p:txBody>
          </p:sp>
        </p:grpSp>
        <p:sp>
          <p:nvSpPr>
            <p:cNvPr id="10" name="Freeform 10"/>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fi-FI"/>
            </a:p>
          </p:txBody>
        </p:sp>
      </p:grpSp>
      <p:sp>
        <p:nvSpPr>
          <p:cNvPr id="11" name="TextBox 11"/>
          <p:cNvSpPr txBox="1"/>
          <p:nvPr/>
        </p:nvSpPr>
        <p:spPr>
          <a:xfrm>
            <a:off x="672664" y="795325"/>
            <a:ext cx="6341824" cy="288804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01"/>
              </a:lnSpc>
            </a:pPr>
            <a:endParaRPr sz="1803"/>
          </a:p>
          <a:p>
            <a:pPr algn="l">
              <a:lnSpc>
                <a:spcPts val="1501"/>
              </a:lnSpc>
            </a:pPr>
            <a:endParaRPr sz="1803"/>
          </a:p>
          <a:p>
            <a:pPr algn="l">
              <a:lnSpc>
                <a:spcPts val="1501"/>
              </a:lnSpc>
            </a:pPr>
            <a:r>
              <a:rPr lang="en-US" sz="1201">
                <a:solidFill>
                  <a:srgbClr val="FFFFFF"/>
                </a:solidFill>
                <a:latin typeface="Arial"/>
                <a:ea typeface="Arial"/>
                <a:cs typeface="Arial"/>
                <a:sym typeface="Arial"/>
              </a:rPr>
              <a:t>Osallisuus on tunne ja kokemus, joka voi syntyä eri tavoin ja vaihdella erilaisissa tilanteissa. </a:t>
            </a:r>
            <a:r>
              <a:rPr lang="en-US" sz="1201" b="1">
                <a:solidFill>
                  <a:srgbClr val="FFFFFF"/>
                </a:solidFill>
                <a:latin typeface="Arial Bold"/>
                <a:ea typeface="Arial Bold"/>
                <a:cs typeface="Arial Bold"/>
                <a:sym typeface="Arial Bold"/>
              </a:rPr>
              <a:t>Osallisuuden kokemus on pohja, joka mahdollistaa ja tukee laajempaa osallisuutta ja osallistumista (esim. asiakas- ja asukasosallisuus).</a:t>
            </a:r>
          </a:p>
          <a:p>
            <a:pPr algn="l">
              <a:lnSpc>
                <a:spcPts val="1501"/>
              </a:lnSpc>
            </a:pPr>
            <a:endParaRPr lang="en-US" sz="1201" b="1">
              <a:solidFill>
                <a:srgbClr val="FFFFFF"/>
              </a:solidFill>
              <a:latin typeface="Arial Bold"/>
              <a:ea typeface="Arial Bold"/>
              <a:cs typeface="Arial Bold"/>
              <a:sym typeface="Arial Bold"/>
            </a:endParaRPr>
          </a:p>
          <a:p>
            <a:pPr algn="l">
              <a:lnSpc>
                <a:spcPts val="1501"/>
              </a:lnSpc>
            </a:pPr>
            <a:r>
              <a:rPr lang="en-US" sz="1201">
                <a:solidFill>
                  <a:srgbClr val="FFFFFF"/>
                </a:solidFill>
                <a:latin typeface="Arial"/>
                <a:ea typeface="Arial"/>
                <a:cs typeface="Arial"/>
                <a:sym typeface="Arial"/>
              </a:rPr>
              <a:t>Osallisuuden kokemuksella on tutkimusten mukaan vahva yhteys hyvinvoinnin kokemukseen, mm. taloudelliseen toimeentuloon, yksinäisyyteen ja terveydentilaan. Vahvistamalla heikkoa osallisuuden kokemusta voidaan saada aikaan positiivista kierrettä, joka tukee hyvinvointia.</a:t>
            </a:r>
          </a:p>
          <a:p>
            <a:pPr algn="l">
              <a:lnSpc>
                <a:spcPts val="1501"/>
              </a:lnSpc>
            </a:pPr>
            <a:endParaRPr lang="en-US" sz="1201">
              <a:solidFill>
                <a:srgbClr val="FFFFFF"/>
              </a:solidFill>
              <a:latin typeface="Arial"/>
              <a:ea typeface="Arial"/>
              <a:cs typeface="Arial"/>
              <a:sym typeface="Arial"/>
            </a:endParaRPr>
          </a:p>
          <a:p>
            <a:pPr algn="l">
              <a:lnSpc>
                <a:spcPts val="1501"/>
              </a:lnSpc>
            </a:pPr>
            <a:r>
              <a:rPr lang="en-US" sz="1201">
                <a:solidFill>
                  <a:srgbClr val="FFFFFF"/>
                </a:solidFill>
                <a:latin typeface="Arial"/>
                <a:ea typeface="Arial"/>
                <a:cs typeface="Arial"/>
                <a:sym typeface="Arial"/>
              </a:rPr>
              <a:t>Osallisuuden vahvistaminen onkin tavoitteena monissa palveluissa ja hyvinvointia lisäävässä toiminnassa. Osallisuuden ja hyvinvoinnin kokemusta tulee seurata esimerkiksi sosiaalipalveluissa (SHL).</a:t>
            </a:r>
          </a:p>
          <a:p>
            <a:pPr algn="l">
              <a:lnSpc>
                <a:spcPts val="1501"/>
              </a:lnSpc>
            </a:pPr>
            <a:endParaRPr lang="en-US" sz="1201">
              <a:solidFill>
                <a:srgbClr val="FFFFFF"/>
              </a:solidFill>
              <a:latin typeface="Arial"/>
              <a:ea typeface="Arial"/>
              <a:cs typeface="Arial"/>
              <a:sym typeface="Arial"/>
            </a:endParaRPr>
          </a:p>
          <a:p>
            <a:pPr algn="l">
              <a:lnSpc>
                <a:spcPts val="1501"/>
              </a:lnSpc>
            </a:pPr>
            <a:endParaRPr lang="en-US" sz="1201">
              <a:solidFill>
                <a:srgbClr val="FFFFFF"/>
              </a:solidFill>
              <a:latin typeface="Arial"/>
              <a:ea typeface="Arial"/>
              <a:cs typeface="Arial"/>
              <a:sym typeface="Arial"/>
            </a:endParaRPr>
          </a:p>
        </p:txBody>
      </p:sp>
      <p:sp>
        <p:nvSpPr>
          <p:cNvPr id="12" name="TextBox 12"/>
          <p:cNvSpPr txBox="1"/>
          <p:nvPr/>
        </p:nvSpPr>
        <p:spPr>
          <a:xfrm>
            <a:off x="672665" y="7880103"/>
            <a:ext cx="6213859" cy="172463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680"/>
              </a:lnSpc>
              <a:spcBef>
                <a:spcPct val="0"/>
              </a:spcBef>
            </a:pPr>
            <a:r>
              <a:rPr lang="en-US" sz="1201" b="1" u="sng">
                <a:solidFill>
                  <a:srgbClr val="000000"/>
                </a:solidFill>
                <a:latin typeface="Arial Bold"/>
                <a:ea typeface="Arial Bold"/>
                <a:cs typeface="Arial Bold"/>
                <a:sym typeface="Arial Bold"/>
                <a:hlinkClick r:id="rId5" tooltip="https://link.webropol.com/s/demoosallisuus24"/>
              </a:rPr>
              <a:t>Osallisuuskysely</a:t>
            </a:r>
            <a:r>
              <a:rPr lang="en-US" sz="1201">
                <a:solidFill>
                  <a:srgbClr val="000000"/>
                </a:solidFill>
                <a:latin typeface="Arial"/>
                <a:ea typeface="Arial"/>
                <a:cs typeface="Arial"/>
                <a:sym typeface="Arial"/>
              </a:rPr>
              <a:t> on lyhyt, aikuisille vastaajille suunnattu, esimerkiksi hyvinvointialueiden ja järjestöjen käyttämä helppokäyttöinen työkalu osallisuuden ja hyvinvoinnin mittaamiseen toiminnassa tai palvelussa. Osallisuuskyselyä voi käyttää toiminnan vaikuttavuuden tarkasteluun eri palveluissa kerran, tai toistettuna kyselynä (esim. 3-6 kk välein), jolloin saadaan tietoa osallisuuden kokemuksen muutoksesta. Osallisuuskysely sisältää tutkitun ja validoidun </a:t>
            </a:r>
            <a:r>
              <a:rPr lang="en-US" sz="1201" b="1" u="sng">
                <a:solidFill>
                  <a:srgbClr val="000000"/>
                </a:solidFill>
                <a:latin typeface="Arial Bold"/>
                <a:ea typeface="Arial Bold"/>
                <a:cs typeface="Arial Bold"/>
                <a:sym typeface="Arial Bold"/>
                <a:hlinkClick r:id="rId6" tooltip="https://thl.fi/aiheet/hyvinvoinnin-ja-terveyden-edistamisen-johtaminen/osallisuuden-edistaminen/heikoimmassa-asemassa-olevien-osallisuus/osallisuusindikaattori-mittaa-osallisuuden-kokemusta#Osallisuusindikaattorin_tulosten_tulkinta"/>
              </a:rPr>
              <a:t>osallisuusindikaattorin</a:t>
            </a:r>
            <a:r>
              <a:rPr lang="en-US" sz="1201">
                <a:solidFill>
                  <a:srgbClr val="000000"/>
                </a:solidFill>
                <a:latin typeface="Arial"/>
                <a:ea typeface="Arial"/>
                <a:cs typeface="Arial"/>
                <a:sym typeface="Arial"/>
              </a:rPr>
              <a:t> (THL)</a:t>
            </a:r>
            <a:r>
              <a:rPr lang="en-US" sz="1201">
                <a:solidFill>
                  <a:srgbClr val="FF3131"/>
                </a:solidFill>
                <a:latin typeface="Arial"/>
                <a:ea typeface="Arial"/>
                <a:cs typeface="Arial"/>
                <a:sym typeface="Arial"/>
              </a:rPr>
              <a:t> </a:t>
            </a:r>
            <a:r>
              <a:rPr lang="en-US" sz="1201">
                <a:solidFill>
                  <a:srgbClr val="000000"/>
                </a:solidFill>
                <a:latin typeface="Arial"/>
                <a:ea typeface="Arial"/>
                <a:cs typeface="Arial"/>
                <a:sym typeface="Arial"/>
              </a:rPr>
              <a:t>sekä hyvinvointi-indikaattoreihin (Sotkanet) perustuvia kysymyksiä, jotka ovat vertailukelpoisia kansallisiin tutkimuksiin (esim. TerveSuomi).</a:t>
            </a:r>
          </a:p>
        </p:txBody>
      </p:sp>
      <p:sp>
        <p:nvSpPr>
          <p:cNvPr id="13" name="TextBox 13"/>
          <p:cNvSpPr txBox="1"/>
          <p:nvPr/>
        </p:nvSpPr>
        <p:spPr>
          <a:xfrm>
            <a:off x="5723394" y="6778803"/>
            <a:ext cx="882280" cy="203382"/>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681"/>
              </a:lnSpc>
              <a:spcBef>
                <a:spcPct val="0"/>
              </a:spcBef>
            </a:pPr>
            <a:r>
              <a:rPr lang="en-US" sz="1201" u="sng">
                <a:solidFill>
                  <a:srgbClr val="394B85"/>
                </a:solidFill>
                <a:latin typeface="Open Sans"/>
                <a:ea typeface="Open Sans"/>
                <a:cs typeface="Open Sans"/>
                <a:sym typeface="Open Sans"/>
                <a:hlinkClick r:id="rId6" tooltip="https://thl.fi/aiheet/hyvinvoinnin-ja-terveyden-edistamisen-johtaminen/osallisuuden-edistaminen/heikoimmassa-asemassa-olevien-osallisuus/osallisuusindikaattori-mittaa-osallisuuden-kokemusta#Osallisuusindikaattorin_tulosten_tulkinta"/>
              </a:rPr>
              <a:t>Kuvio: THL</a:t>
            </a:r>
          </a:p>
        </p:txBody>
      </p:sp>
      <p:sp>
        <p:nvSpPr>
          <p:cNvPr id="14" name="TextBox 14"/>
          <p:cNvSpPr txBox="1"/>
          <p:nvPr/>
        </p:nvSpPr>
        <p:spPr>
          <a:xfrm>
            <a:off x="720119" y="216849"/>
            <a:ext cx="6166405" cy="64120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532"/>
              </a:lnSpc>
            </a:pPr>
            <a:r>
              <a:rPr lang="en-US" sz="2301">
                <a:solidFill>
                  <a:srgbClr val="394B85"/>
                </a:solidFill>
                <a:latin typeface="Arial"/>
                <a:ea typeface="Arial"/>
                <a:cs typeface="Arial"/>
                <a:sym typeface="Arial"/>
              </a:rPr>
              <a:t>OSALLISUUDEN KOKEMUKSEN MITTAAMINEN JA VAHVISTAMINEN</a:t>
            </a:r>
          </a:p>
        </p:txBody>
      </p:sp>
      <p:sp>
        <p:nvSpPr>
          <p:cNvPr id="15" name="TextBox 15"/>
          <p:cNvSpPr txBox="1"/>
          <p:nvPr/>
        </p:nvSpPr>
        <p:spPr>
          <a:xfrm>
            <a:off x="672665" y="7306642"/>
            <a:ext cx="5338109" cy="51296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980"/>
              </a:lnSpc>
              <a:spcBef>
                <a:spcPct val="0"/>
              </a:spcBef>
            </a:pPr>
            <a:r>
              <a:rPr lang="en-US" sz="1800">
                <a:solidFill>
                  <a:srgbClr val="394B85"/>
                </a:solidFill>
                <a:latin typeface="Arial"/>
                <a:ea typeface="Arial"/>
                <a:cs typeface="Arial"/>
                <a:sym typeface="Arial"/>
              </a:rPr>
              <a:t>Osallisuuskysely mittaa osallisuuden ja hyvinvoinnin kokemusta ja muutosta</a:t>
            </a:r>
          </a:p>
        </p:txBody>
      </p:sp>
      <p:sp>
        <p:nvSpPr>
          <p:cNvPr id="16" name="TextBox 16"/>
          <p:cNvSpPr txBox="1"/>
          <p:nvPr/>
        </p:nvSpPr>
        <p:spPr>
          <a:xfrm>
            <a:off x="1270214" y="3921516"/>
            <a:ext cx="5032275" cy="2564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980"/>
              </a:lnSpc>
              <a:spcBef>
                <a:spcPct val="0"/>
              </a:spcBef>
            </a:pPr>
            <a:r>
              <a:rPr lang="en-US" sz="1800">
                <a:solidFill>
                  <a:srgbClr val="394B85"/>
                </a:solidFill>
                <a:latin typeface="Arial"/>
                <a:ea typeface="Arial"/>
                <a:cs typeface="Arial"/>
                <a:sym typeface="Arial"/>
              </a:rPr>
              <a:t>Osallisuuden ja hyvinvoinnin vahvistumisen kierre</a:t>
            </a:r>
          </a:p>
        </p:txBody>
      </p:sp>
    </p:spTree>
    <p:extLst>
      <p:ext uri="{BB962C8B-B14F-4D97-AF65-F5344CB8AC3E}">
        <p14:creationId xmlns:p14="http://schemas.microsoft.com/office/powerpoint/2010/main" val="747365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17572" y="1142034"/>
            <a:ext cx="6298082" cy="3391014"/>
          </a:xfrm>
          <a:custGeom>
            <a:avLst/>
            <a:gdLst/>
            <a:ahLst/>
            <a:cxnLst/>
            <a:rect l="l" t="t" r="r" b="b"/>
            <a:pathLst>
              <a:path w="6294344" h="3389002">
                <a:moveTo>
                  <a:pt x="0" y="0"/>
                </a:moveTo>
                <a:lnTo>
                  <a:pt x="6294344" y="0"/>
                </a:lnTo>
                <a:lnTo>
                  <a:pt x="6294344" y="3389002"/>
                </a:lnTo>
                <a:lnTo>
                  <a:pt x="0" y="3389002"/>
                </a:lnTo>
                <a:lnTo>
                  <a:pt x="0" y="0"/>
                </a:lnTo>
                <a:close/>
              </a:path>
            </a:pathLst>
          </a:custGeom>
          <a:blipFill>
            <a:blip r:embed="rId2"/>
            <a:stretch>
              <a:fillRect/>
            </a:stretch>
          </a:blipFill>
          <a:ln w="19050" cap="sq">
            <a:solidFill>
              <a:srgbClr val="F04E4C"/>
            </a:solidFill>
            <a:prstDash val="solid"/>
            <a:miter/>
          </a:ln>
        </p:spPr>
        <p:txBody>
          <a:bodyPr/>
          <a:lstStyle/>
          <a:p>
            <a:endParaRPr lang="fi-FI"/>
          </a:p>
        </p:txBody>
      </p:sp>
      <p:sp>
        <p:nvSpPr>
          <p:cNvPr id="3" name="TextBox 3"/>
          <p:cNvSpPr txBox="1"/>
          <p:nvPr/>
        </p:nvSpPr>
        <p:spPr>
          <a:xfrm>
            <a:off x="607704" y="4848261"/>
            <a:ext cx="6317819" cy="106508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681"/>
              </a:lnSpc>
              <a:spcBef>
                <a:spcPct val="0"/>
              </a:spcBef>
            </a:pPr>
            <a:r>
              <a:rPr lang="en-US" sz="1201" b="1" u="sng">
                <a:solidFill>
                  <a:srgbClr val="000000"/>
                </a:solidFill>
                <a:latin typeface="Arial Bold"/>
                <a:ea typeface="Arial Bold"/>
                <a:cs typeface="Arial Bold"/>
                <a:sym typeface="Arial Bold"/>
                <a:hlinkClick r:id="rId3" tooltip="https://thl.fi/aiheet/hyvinvoinnin-ja-terveyden-edistamisen-johtaminen/osallisuuden-edistaminen/heikoimmassa-asemassa-olevien-osallisuus/osallisuusindikaattori-mittaa-osallisuuden-kokemusta#Osallisuusindikaattorin_tulosten_tulkinta"/>
              </a:rPr>
              <a:t>Osallisuusindikaattori</a:t>
            </a:r>
            <a:r>
              <a:rPr lang="en-US" sz="1201" b="1">
                <a:solidFill>
                  <a:srgbClr val="000000"/>
                </a:solidFill>
                <a:latin typeface="Arial Bold"/>
                <a:ea typeface="Arial Bold"/>
                <a:cs typeface="Arial Bold"/>
                <a:sym typeface="Arial Bold"/>
              </a:rPr>
              <a:t> </a:t>
            </a:r>
            <a:r>
              <a:rPr lang="en-US" sz="1201">
                <a:solidFill>
                  <a:srgbClr val="000000"/>
                </a:solidFill>
                <a:latin typeface="Arial"/>
                <a:ea typeface="Arial"/>
                <a:cs typeface="Arial"/>
                <a:sym typeface="Arial"/>
              </a:rPr>
              <a:t>koostuu kymmenestä väittämästä, joiden vastausten perusteella lasketaan osallisuuden kokemuksen pistemäärä 0-100 välillä. Alle 50 pistettä viittaa erittäin heikkoon osallisuuden kokemukseen, johon huomion kiinnittäminen on erityisen tärkeää.</a:t>
            </a:r>
          </a:p>
          <a:p>
            <a:pPr algn="l">
              <a:lnSpc>
                <a:spcPts val="1681"/>
              </a:lnSpc>
              <a:spcBef>
                <a:spcPct val="0"/>
              </a:spcBef>
            </a:pPr>
            <a:r>
              <a:rPr lang="en-US" sz="1201">
                <a:solidFill>
                  <a:srgbClr val="000000"/>
                </a:solidFill>
                <a:latin typeface="Arial"/>
                <a:ea typeface="Arial"/>
                <a:cs typeface="Arial"/>
                <a:sym typeface="Arial"/>
              </a:rPr>
              <a:t>Osallisuusindikaattori sopii sellaisenaan käytettäväksi monen ikäisten kanssa, yläkouluikäisistä ikääntyneisiin, ja se on käytössä mm. kouluterveyskyselyssä.</a:t>
            </a:r>
          </a:p>
        </p:txBody>
      </p:sp>
      <p:sp>
        <p:nvSpPr>
          <p:cNvPr id="4" name="TextBox 4"/>
          <p:cNvSpPr txBox="1"/>
          <p:nvPr/>
        </p:nvSpPr>
        <p:spPr>
          <a:xfrm>
            <a:off x="655541" y="6492875"/>
            <a:ext cx="6261621" cy="2853153"/>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961"/>
              </a:lnSpc>
              <a:spcBef>
                <a:spcPct val="0"/>
              </a:spcBef>
            </a:pPr>
            <a:r>
              <a:rPr lang="en-US" sz="1401" b="1" dirty="0" err="1">
                <a:solidFill>
                  <a:srgbClr val="000000"/>
                </a:solidFill>
                <a:latin typeface="Arial Bold"/>
                <a:ea typeface="Arial Bold"/>
                <a:cs typeface="Arial Bold"/>
                <a:sym typeface="Arial Bold"/>
              </a:rPr>
              <a:t>Kyselyyn</a:t>
            </a:r>
            <a:r>
              <a:rPr lang="en-US" sz="1401" b="1" dirty="0">
                <a:solidFill>
                  <a:srgbClr val="000000"/>
                </a:solidFill>
                <a:latin typeface="Arial Bold"/>
                <a:ea typeface="Arial Bold"/>
                <a:cs typeface="Arial Bold"/>
                <a:sym typeface="Arial Bold"/>
              </a:rPr>
              <a:t> </a:t>
            </a:r>
            <a:r>
              <a:rPr lang="en-US" sz="1401" b="1" dirty="0" err="1">
                <a:solidFill>
                  <a:srgbClr val="000000"/>
                </a:solidFill>
                <a:latin typeface="Arial Bold"/>
                <a:ea typeface="Arial Bold"/>
                <a:cs typeface="Arial Bold"/>
                <a:sym typeface="Arial Bold"/>
              </a:rPr>
              <a:t>vastaaminen</a:t>
            </a:r>
            <a:r>
              <a:rPr lang="en-US" sz="1401" b="1" dirty="0">
                <a:solidFill>
                  <a:srgbClr val="000000"/>
                </a:solidFill>
                <a:latin typeface="Arial Bold"/>
                <a:ea typeface="Arial Bold"/>
                <a:cs typeface="Arial Bold"/>
                <a:sym typeface="Arial Bold"/>
              </a:rPr>
              <a:t> on </a:t>
            </a:r>
            <a:r>
              <a:rPr lang="en-US" sz="1401" b="1" dirty="0" err="1">
                <a:solidFill>
                  <a:srgbClr val="000000"/>
                </a:solidFill>
                <a:latin typeface="Arial Bold"/>
                <a:ea typeface="Arial Bold"/>
                <a:cs typeface="Arial Bold"/>
                <a:sym typeface="Arial Bold"/>
              </a:rPr>
              <a:t>asiakkaalle</a:t>
            </a:r>
            <a:r>
              <a:rPr lang="en-US" sz="1401" b="1" dirty="0">
                <a:solidFill>
                  <a:srgbClr val="000000"/>
                </a:solidFill>
                <a:latin typeface="Arial Bold"/>
                <a:ea typeface="Arial Bold"/>
                <a:cs typeface="Arial Bold"/>
                <a:sym typeface="Arial Bold"/>
              </a:rPr>
              <a:t> </a:t>
            </a:r>
            <a:r>
              <a:rPr lang="en-US" sz="1401" b="1" dirty="0" err="1">
                <a:solidFill>
                  <a:srgbClr val="000000"/>
                </a:solidFill>
                <a:latin typeface="Arial Bold"/>
                <a:ea typeface="Arial Bold"/>
                <a:cs typeface="Arial Bold"/>
                <a:sym typeface="Arial Bold"/>
              </a:rPr>
              <a:t>aina</a:t>
            </a:r>
            <a:r>
              <a:rPr lang="en-US" sz="1401" b="1" dirty="0">
                <a:solidFill>
                  <a:srgbClr val="000000"/>
                </a:solidFill>
                <a:latin typeface="Arial Bold"/>
                <a:ea typeface="Arial Bold"/>
                <a:cs typeface="Arial Bold"/>
                <a:sym typeface="Arial Bold"/>
              </a:rPr>
              <a:t> </a:t>
            </a:r>
            <a:r>
              <a:rPr lang="en-US" sz="1401" b="1" dirty="0" err="1">
                <a:solidFill>
                  <a:srgbClr val="000000"/>
                </a:solidFill>
                <a:latin typeface="Arial Bold"/>
                <a:ea typeface="Arial Bold"/>
                <a:cs typeface="Arial Bold"/>
                <a:sym typeface="Arial Bold"/>
              </a:rPr>
              <a:t>vapaaehtoista</a:t>
            </a:r>
            <a:r>
              <a:rPr lang="en-US" sz="1401" b="1" dirty="0">
                <a:solidFill>
                  <a:srgbClr val="000000"/>
                </a:solidFill>
                <a:latin typeface="Arial Bold"/>
                <a:ea typeface="Arial Bold"/>
                <a:cs typeface="Arial Bold"/>
                <a:sym typeface="Arial Bold"/>
              </a:rPr>
              <a:t>.</a:t>
            </a:r>
          </a:p>
          <a:p>
            <a:pPr algn="l">
              <a:lnSpc>
                <a:spcPts val="1681"/>
              </a:lnSpc>
              <a:spcBef>
                <a:spcPct val="0"/>
              </a:spcBef>
            </a:pPr>
            <a:endParaRPr lang="en-US" sz="1401" b="1" dirty="0">
              <a:solidFill>
                <a:srgbClr val="000000"/>
              </a:solidFill>
              <a:latin typeface="Arial Bold"/>
              <a:ea typeface="Arial Bold"/>
              <a:cs typeface="Arial Bold"/>
              <a:sym typeface="Arial Bold"/>
            </a:endParaRPr>
          </a:p>
          <a:p>
            <a:pPr algn="l">
              <a:lnSpc>
                <a:spcPts val="1681"/>
              </a:lnSpc>
              <a:spcBef>
                <a:spcPct val="0"/>
              </a:spcBef>
            </a:pPr>
            <a:r>
              <a:rPr lang="en-US" sz="1201" dirty="0" err="1">
                <a:solidFill>
                  <a:srgbClr val="000000"/>
                </a:solidFill>
                <a:latin typeface="Arial"/>
                <a:ea typeface="Arial"/>
                <a:cs typeface="Arial"/>
                <a:sym typeface="Arial"/>
              </a:rPr>
              <a:t>Osallisuuskyselyä</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voidaan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soveltaa</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eri</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tavoin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vastaajaryhmän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tarpeiden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mukaan</a:t>
            </a:r>
            <a:r>
              <a:rPr lang="en-US" sz="1201" dirty="0">
                <a:solidFill>
                  <a:srgbClr val="000000"/>
                </a:solidFill>
                <a:latin typeface="Arial"/>
                <a:ea typeface="Arial"/>
                <a:cs typeface="Arial"/>
                <a:sym typeface="Arial"/>
              </a:rPr>
              <a:t>:</a:t>
            </a:r>
          </a:p>
          <a:p>
            <a:pPr algn="l">
              <a:lnSpc>
                <a:spcPts val="1681"/>
              </a:lnSpc>
              <a:spcBef>
                <a:spcPct val="0"/>
              </a:spcBef>
            </a:pPr>
            <a:r>
              <a:rPr lang="en-US" sz="1201" b="1" dirty="0" err="1">
                <a:solidFill>
                  <a:srgbClr val="000000"/>
                </a:solidFill>
                <a:latin typeface="Arial Bold"/>
                <a:ea typeface="Arial Bold"/>
                <a:cs typeface="Arial Bold"/>
                <a:sym typeface="Arial Bold"/>
              </a:rPr>
              <a:t>Osallisuuskyselyn</a:t>
            </a:r>
            <a:r>
              <a:rPr lang="en-US" sz="1201" b="1" dirty="0">
                <a:solidFill>
                  <a:srgbClr val="000000"/>
                </a:solidFill>
                <a:latin typeface="Arial Bold"/>
                <a:ea typeface="Arial Bold"/>
                <a:cs typeface="Arial Bold"/>
                <a:sym typeface="Arial Bold"/>
              </a:rPr>
              <a:t> </a:t>
            </a:r>
            <a:r>
              <a:rPr lang="en-US" sz="1201" b="1" dirty="0" err="1">
                <a:solidFill>
                  <a:srgbClr val="000000"/>
                </a:solidFill>
                <a:latin typeface="Arial Bold"/>
                <a:ea typeface="Arial Bold"/>
                <a:cs typeface="Arial Bold"/>
                <a:sym typeface="Arial Bold"/>
              </a:rPr>
              <a:t>voi</a:t>
            </a:r>
            <a:r>
              <a:rPr lang="en-US" sz="1201" b="1" dirty="0">
                <a:solidFill>
                  <a:srgbClr val="000000"/>
                </a:solidFill>
                <a:latin typeface="Arial Bold"/>
                <a:ea typeface="Arial Bold"/>
                <a:cs typeface="Arial Bold"/>
                <a:sym typeface="Arial Bold"/>
              </a:rPr>
              <a:t> </a:t>
            </a:r>
            <a:r>
              <a:rPr lang="en-US" sz="1201" b="1" dirty="0" err="1">
                <a:solidFill>
                  <a:srgbClr val="000000"/>
                </a:solidFill>
                <a:latin typeface="Arial Bold"/>
                <a:ea typeface="Arial Bold"/>
                <a:cs typeface="Arial Bold"/>
                <a:sym typeface="Arial Bold"/>
              </a:rPr>
              <a:t>täyttää</a:t>
            </a:r>
            <a:r>
              <a:rPr lang="en-US" sz="1201" b="1" dirty="0">
                <a:solidFill>
                  <a:srgbClr val="000000"/>
                </a:solidFill>
                <a:latin typeface="Arial Bold"/>
                <a:ea typeface="Arial Bold"/>
                <a:cs typeface="Arial Bold"/>
                <a:sym typeface="Arial Bold"/>
              </a:rPr>
              <a:t> </a:t>
            </a:r>
            <a:r>
              <a:rPr lang="en-US" sz="1201" b="1" dirty="0" err="1">
                <a:solidFill>
                  <a:srgbClr val="000000"/>
                </a:solidFill>
                <a:latin typeface="Arial Bold"/>
                <a:ea typeface="Arial Bold"/>
                <a:cs typeface="Arial Bold"/>
                <a:sym typeface="Arial Bold"/>
              </a:rPr>
              <a:t>verkkokyselynä</a:t>
            </a:r>
            <a:r>
              <a:rPr lang="en-US" sz="1201" b="1" dirty="0">
                <a:solidFill>
                  <a:srgbClr val="000000"/>
                </a:solidFill>
                <a:latin typeface="Arial Bold"/>
                <a:ea typeface="Arial Bold"/>
                <a:cs typeface="Arial Bold"/>
                <a:sym typeface="Arial Bold"/>
              </a:rPr>
              <a:t> tai </a:t>
            </a:r>
            <a:r>
              <a:rPr lang="en-US" sz="1201" b="1" dirty="0" err="1">
                <a:solidFill>
                  <a:srgbClr val="000000"/>
                </a:solidFill>
                <a:latin typeface="Arial Bold"/>
                <a:ea typeface="Arial Bold"/>
                <a:cs typeface="Arial Bold"/>
                <a:sym typeface="Arial Bold"/>
              </a:rPr>
              <a:t>paperilla</a:t>
            </a:r>
            <a:r>
              <a:rPr lang="en-US" sz="1201" b="1" dirty="0">
                <a:solidFill>
                  <a:srgbClr val="000000"/>
                </a:solidFill>
                <a:latin typeface="Arial Bold"/>
                <a:ea typeface="Arial Bold"/>
                <a:cs typeface="Arial Bold"/>
                <a:sym typeface="Arial Bold"/>
              </a:rPr>
              <a:t>.</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Kyselyn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voi</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ottaa</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käyttöön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Webropolissa</a:t>
            </a:r>
            <a:r>
              <a:rPr lang="en-US" sz="1201" dirty="0">
                <a:solidFill>
                  <a:srgbClr val="000000"/>
                </a:solidFill>
                <a:latin typeface="Arial"/>
                <a:ea typeface="Arial"/>
                <a:cs typeface="Arial"/>
                <a:sym typeface="Arial"/>
              </a:rPr>
              <a:t> tai Microsoft </a:t>
            </a:r>
            <a:r>
              <a:rPr lang="en-US" sz="1201" dirty="0" err="1">
                <a:solidFill>
                  <a:srgbClr val="000000"/>
                </a:solidFill>
                <a:latin typeface="Arial"/>
                <a:ea typeface="Arial"/>
                <a:cs typeface="Arial"/>
                <a:sym typeface="Arial"/>
              </a:rPr>
              <a:t>Formsissa</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jonne</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paperikyselyt</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syötetään</a:t>
            </a:r>
            <a:r>
              <a:rPr lang="en-US" sz="1201" dirty="0">
                <a:solidFill>
                  <a:srgbClr val="000000"/>
                </a:solidFill>
                <a:latin typeface="Arial"/>
                <a:ea typeface="Arial"/>
                <a:cs typeface="Arial"/>
                <a:sym typeface="Arial"/>
              </a:rPr>
              <a:t>.</a:t>
            </a:r>
          </a:p>
          <a:p>
            <a:pPr algn="l">
              <a:lnSpc>
                <a:spcPts val="1681"/>
              </a:lnSpc>
              <a:spcBef>
                <a:spcPct val="0"/>
              </a:spcBef>
            </a:pPr>
            <a:endParaRPr lang="en-US" sz="1201" dirty="0">
              <a:solidFill>
                <a:srgbClr val="000000"/>
              </a:solidFill>
              <a:latin typeface="Arial"/>
              <a:ea typeface="Arial"/>
              <a:cs typeface="Arial"/>
              <a:sym typeface="Arial"/>
            </a:endParaRPr>
          </a:p>
          <a:p>
            <a:pPr algn="l">
              <a:lnSpc>
                <a:spcPts val="1681"/>
              </a:lnSpc>
              <a:spcBef>
                <a:spcPct val="0"/>
              </a:spcBef>
            </a:pPr>
            <a:r>
              <a:rPr lang="en-US" sz="1201" b="1" dirty="0" err="1">
                <a:solidFill>
                  <a:srgbClr val="000000"/>
                </a:solidFill>
                <a:latin typeface="Arial Bold"/>
                <a:ea typeface="Arial"/>
                <a:cs typeface="Arial"/>
                <a:sym typeface="Arial Bold"/>
              </a:rPr>
              <a:t>Tuettu</a:t>
            </a:r>
            <a:r>
              <a:rPr lang="en-US" sz="1201" b="1" dirty="0">
                <a:solidFill>
                  <a:srgbClr val="000000"/>
                </a:solidFill>
                <a:latin typeface="Arial Bold"/>
                <a:ea typeface="Arial"/>
                <a:cs typeface="Arial"/>
                <a:sym typeface="Arial Bold"/>
              </a:rPr>
              <a:t> </a:t>
            </a:r>
            <a:r>
              <a:rPr lang="en-US" sz="1201" b="1" dirty="0" err="1">
                <a:solidFill>
                  <a:srgbClr val="000000"/>
                </a:solidFill>
                <a:latin typeface="Arial Bold"/>
                <a:ea typeface="Arial"/>
                <a:cs typeface="Arial"/>
                <a:sym typeface="Arial Bold"/>
              </a:rPr>
              <a:t>kysely</a:t>
            </a:r>
            <a:r>
              <a:rPr lang="en-US" sz="1201" b="1" dirty="0">
                <a:solidFill>
                  <a:srgbClr val="000000"/>
                </a:solidFill>
                <a:latin typeface="Arial Bold"/>
                <a:ea typeface="Arial"/>
                <a:cs typeface="Arial"/>
                <a:sym typeface="Arial Bold"/>
              </a:rPr>
              <a:t> </a:t>
            </a:r>
            <a:r>
              <a:rPr lang="en-US" sz="1201" dirty="0" err="1">
                <a:solidFill>
                  <a:srgbClr val="000000"/>
                </a:solidFill>
                <a:latin typeface="Arial"/>
                <a:ea typeface="Arial"/>
                <a:cs typeface="Arial"/>
                <a:sym typeface="Arial"/>
              </a:rPr>
              <a:t>sopii</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erityistä</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tukea</a:t>
            </a:r>
            <a:r>
              <a:rPr lang="en-US" sz="1201" dirty="0">
                <a:solidFill>
                  <a:srgbClr val="000000"/>
                </a:solidFill>
                <a:latin typeface="Arial"/>
                <a:ea typeface="Arial"/>
                <a:cs typeface="Arial"/>
                <a:sym typeface="Arial"/>
              </a:rPr>
              <a:t> tai </a:t>
            </a:r>
            <a:r>
              <a:rPr lang="en-US" sz="1201" dirty="0" err="1">
                <a:solidFill>
                  <a:srgbClr val="000000"/>
                </a:solidFill>
                <a:latin typeface="Arial"/>
                <a:ea typeface="Arial"/>
                <a:cs typeface="Arial"/>
                <a:sym typeface="Arial"/>
              </a:rPr>
              <a:t>esimerkiksi</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keskittymiseen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tukea</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tarvitseville</a:t>
            </a:r>
            <a:r>
              <a:rPr lang="en-US" sz="1201" dirty="0">
                <a:solidFill>
                  <a:srgbClr val="000000"/>
                </a:solidFill>
                <a:latin typeface="Arial"/>
                <a:ea typeface="Arial"/>
                <a:cs typeface="Arial"/>
                <a:sym typeface="Arial"/>
              </a:rPr>
              <a:t>. Se </a:t>
            </a:r>
            <a:r>
              <a:rPr lang="en-US" sz="1201" dirty="0" err="1">
                <a:solidFill>
                  <a:srgbClr val="000000"/>
                </a:solidFill>
                <a:latin typeface="Arial"/>
                <a:ea typeface="Arial"/>
                <a:cs typeface="Arial"/>
                <a:sym typeface="Arial"/>
              </a:rPr>
              <a:t>sisältää</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visuaalista</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tukimateriaalia</a:t>
            </a:r>
            <a:r>
              <a:rPr lang="en-US" sz="1201" dirty="0">
                <a:solidFill>
                  <a:srgbClr val="000000"/>
                </a:solidFill>
                <a:latin typeface="Arial"/>
                <a:ea typeface="Arial"/>
                <a:cs typeface="Arial"/>
                <a:sym typeface="Arial"/>
              </a:rPr>
              <a:t> ja </a:t>
            </a:r>
            <a:r>
              <a:rPr lang="en-US" sz="1201" dirty="0" err="1">
                <a:solidFill>
                  <a:srgbClr val="000000"/>
                </a:solidFill>
                <a:latin typeface="Arial"/>
                <a:ea typeface="Arial"/>
                <a:cs typeface="Arial"/>
                <a:sym typeface="Arial"/>
              </a:rPr>
              <a:t>selkokielisen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osallisuusindikaattorin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Tuettu</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kysely</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täytetään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yhdessä</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asiakkaan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kanssa</a:t>
            </a:r>
            <a:r>
              <a:rPr lang="en-US" sz="1201" dirty="0">
                <a:solidFill>
                  <a:srgbClr val="000000"/>
                </a:solidFill>
                <a:latin typeface="Arial"/>
                <a:ea typeface="Arial"/>
                <a:cs typeface="Arial"/>
                <a:sym typeface="Arial"/>
              </a:rPr>
              <a:t>. </a:t>
            </a:r>
          </a:p>
          <a:p>
            <a:pPr algn="l">
              <a:lnSpc>
                <a:spcPts val="1681"/>
              </a:lnSpc>
              <a:spcBef>
                <a:spcPct val="0"/>
              </a:spcBef>
            </a:pPr>
            <a:endParaRPr lang="en-US" sz="1201" dirty="0">
              <a:solidFill>
                <a:srgbClr val="000000"/>
              </a:solidFill>
              <a:latin typeface="Arial"/>
              <a:ea typeface="Arial"/>
              <a:cs typeface="Arial"/>
              <a:sym typeface="Arial"/>
            </a:endParaRPr>
          </a:p>
          <a:p>
            <a:pPr algn="l">
              <a:lnSpc>
                <a:spcPts val="1681"/>
              </a:lnSpc>
              <a:spcBef>
                <a:spcPct val="0"/>
              </a:spcBef>
            </a:pPr>
            <a:r>
              <a:rPr lang="en-US" sz="1201" b="1" dirty="0" err="1">
                <a:solidFill>
                  <a:srgbClr val="000000"/>
                </a:solidFill>
                <a:latin typeface="Arial Bold"/>
                <a:ea typeface="Arial Bold"/>
                <a:cs typeface="Arial Bold"/>
                <a:sym typeface="Arial Bold"/>
              </a:rPr>
              <a:t>Osallisuuskyselyn</a:t>
            </a:r>
            <a:r>
              <a:rPr lang="en-US" sz="1201" b="1" dirty="0">
                <a:solidFill>
                  <a:srgbClr val="000000"/>
                </a:solidFill>
                <a:latin typeface="Arial Bold"/>
                <a:ea typeface="Arial Bold"/>
                <a:cs typeface="Arial Bold"/>
                <a:sym typeface="Arial Bold"/>
              </a:rPr>
              <a:t> </a:t>
            </a:r>
            <a:r>
              <a:rPr lang="en-US" sz="1201" b="1" dirty="0" err="1">
                <a:solidFill>
                  <a:srgbClr val="000000"/>
                </a:solidFill>
                <a:latin typeface="Arial Bold"/>
                <a:ea typeface="Arial Bold"/>
                <a:cs typeface="Arial Bold"/>
                <a:sym typeface="Arial Bold"/>
              </a:rPr>
              <a:t>monikielinen</a:t>
            </a:r>
            <a:r>
              <a:rPr lang="en-US" sz="1201" b="1" dirty="0">
                <a:solidFill>
                  <a:srgbClr val="000000"/>
                </a:solidFill>
                <a:latin typeface="Arial Bold"/>
                <a:ea typeface="Arial Bold"/>
                <a:cs typeface="Arial Bold"/>
                <a:sym typeface="Arial Bold"/>
              </a:rPr>
              <a:t> </a:t>
            </a:r>
            <a:r>
              <a:rPr lang="en-US" sz="1201" b="1" dirty="0" err="1">
                <a:solidFill>
                  <a:srgbClr val="000000"/>
                </a:solidFill>
                <a:latin typeface="Arial Bold"/>
                <a:ea typeface="Arial Bold"/>
                <a:cs typeface="Arial Bold"/>
                <a:sym typeface="Arial Bold"/>
              </a:rPr>
              <a:t>versio</a:t>
            </a:r>
            <a:r>
              <a:rPr lang="en-US" sz="1201" dirty="0">
                <a:solidFill>
                  <a:srgbClr val="000000"/>
                </a:solidFill>
                <a:latin typeface="Arial"/>
                <a:ea typeface="Arial"/>
                <a:cs typeface="Arial"/>
                <a:sym typeface="Arial"/>
              </a:rPr>
              <a:t> on </a:t>
            </a:r>
            <a:r>
              <a:rPr lang="en-US" sz="1201" dirty="0" err="1">
                <a:solidFill>
                  <a:srgbClr val="000000"/>
                </a:solidFill>
                <a:latin typeface="Arial"/>
                <a:ea typeface="Arial"/>
                <a:cs typeface="Arial"/>
                <a:sym typeface="Arial"/>
              </a:rPr>
              <a:t>kokeilussa</a:t>
            </a:r>
            <a:r>
              <a:rPr lang="en-US" sz="1201" dirty="0">
                <a:solidFill>
                  <a:srgbClr val="000000"/>
                </a:solidFill>
                <a:latin typeface="Arial"/>
                <a:ea typeface="Arial"/>
                <a:cs typeface="Arial"/>
                <a:sym typeface="Arial"/>
              </a:rPr>
              <a:t>, ja se </a:t>
            </a:r>
            <a:r>
              <a:rPr lang="en-US" sz="1201" dirty="0" err="1">
                <a:solidFill>
                  <a:srgbClr val="000000"/>
                </a:solidFill>
                <a:latin typeface="Arial"/>
                <a:ea typeface="Arial"/>
                <a:cs typeface="Arial"/>
                <a:sym typeface="Arial"/>
              </a:rPr>
              <a:t>sisältää</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monivalintakysymyksiä</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arabian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englannin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kurdin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sorani</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persian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ukrainan</a:t>
            </a:r>
            <a:r>
              <a:rPr lang="en-US" sz="1201" dirty="0">
                <a:solidFill>
                  <a:srgbClr val="000000"/>
                </a:solidFill>
                <a:latin typeface="Arial"/>
                <a:ea typeface="Arial"/>
                <a:cs typeface="Arial"/>
                <a:sym typeface="Arial"/>
              </a:rPr>
              <a:t> ja </a:t>
            </a:r>
            <a:r>
              <a:rPr lang="en-US" sz="1201" dirty="0" err="1">
                <a:solidFill>
                  <a:srgbClr val="000000"/>
                </a:solidFill>
                <a:latin typeface="Arial"/>
                <a:ea typeface="Arial"/>
                <a:cs typeface="Arial"/>
                <a:sym typeface="Arial"/>
              </a:rPr>
              <a:t>venäjän</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kielellä</a:t>
            </a:r>
            <a:r>
              <a:rPr lang="en-US" sz="1201" dirty="0">
                <a:solidFill>
                  <a:srgbClr val="000000"/>
                </a:solidFill>
                <a:latin typeface="Arial"/>
                <a:ea typeface="Arial"/>
                <a:cs typeface="Arial"/>
                <a:sym typeface="Arial"/>
              </a:rPr>
              <a:t>. (THL, </a:t>
            </a:r>
            <a:r>
              <a:rPr lang="en-US" sz="1201" dirty="0" err="1">
                <a:solidFill>
                  <a:srgbClr val="000000"/>
                </a:solidFill>
                <a:latin typeface="Arial"/>
                <a:ea typeface="Arial"/>
                <a:cs typeface="Arial"/>
                <a:sym typeface="Arial"/>
              </a:rPr>
              <a:t>käännökset</a:t>
            </a:r>
            <a:r>
              <a:rPr lang="en-US" sz="1201" dirty="0">
                <a:solidFill>
                  <a:srgbClr val="000000"/>
                </a:solidFill>
                <a:latin typeface="Arial"/>
                <a:ea typeface="Arial"/>
                <a:cs typeface="Arial"/>
                <a:sym typeface="Arial"/>
              </a:rPr>
              <a:t> </a:t>
            </a:r>
            <a:r>
              <a:rPr lang="en-US" sz="1201" dirty="0" err="1">
                <a:solidFill>
                  <a:srgbClr val="000000"/>
                </a:solidFill>
                <a:latin typeface="Arial"/>
                <a:ea typeface="Arial"/>
                <a:cs typeface="Arial"/>
                <a:sym typeface="Arial"/>
              </a:rPr>
              <a:t>MoniSuomi</a:t>
            </a:r>
            <a:r>
              <a:rPr lang="en-US" sz="1201" dirty="0">
                <a:solidFill>
                  <a:srgbClr val="000000"/>
                </a:solidFill>
                <a:latin typeface="Arial"/>
                <a:ea typeface="Arial"/>
                <a:cs typeface="Arial"/>
                <a:sym typeface="Arial"/>
              </a:rPr>
              <a:t>) </a:t>
            </a:r>
            <a:endParaRPr lang="en-US" sz="1201" dirty="0">
              <a:solidFill>
                <a:srgbClr val="FF0000"/>
              </a:solidFill>
              <a:latin typeface="Arial"/>
              <a:ea typeface="Arial"/>
              <a:cs typeface="Arial"/>
              <a:sym typeface="Arial"/>
            </a:endParaRPr>
          </a:p>
        </p:txBody>
      </p:sp>
      <p:sp>
        <p:nvSpPr>
          <p:cNvPr id="5" name="TextBox 5"/>
          <p:cNvSpPr txBox="1"/>
          <p:nvPr/>
        </p:nvSpPr>
        <p:spPr>
          <a:xfrm>
            <a:off x="1162372" y="292645"/>
            <a:ext cx="5228221" cy="61363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522"/>
              </a:lnSpc>
              <a:spcBef>
                <a:spcPct val="0"/>
              </a:spcBef>
            </a:pPr>
            <a:r>
              <a:rPr lang="en-US" sz="1801">
                <a:solidFill>
                  <a:srgbClr val="394B85"/>
                </a:solidFill>
                <a:latin typeface="Arial"/>
                <a:ea typeface="Arial"/>
                <a:cs typeface="Arial"/>
                <a:sym typeface="Arial"/>
              </a:rPr>
              <a:t>Osallisuuden kokemusta mitataan kymmenen väittämää sisältävällä osallisuusindikaattorilla (THL)</a:t>
            </a:r>
          </a:p>
        </p:txBody>
      </p:sp>
    </p:spTree>
    <p:extLst>
      <p:ext uri="{BB962C8B-B14F-4D97-AF65-F5344CB8AC3E}">
        <p14:creationId xmlns:p14="http://schemas.microsoft.com/office/powerpoint/2010/main" val="3183068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939999" y="1040229"/>
            <a:ext cx="5919628" cy="10008958"/>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680"/>
              </a:lnSpc>
              <a:spcBef>
                <a:spcPct val="0"/>
              </a:spcBef>
            </a:pPr>
            <a:endParaRPr sz="1803"/>
          </a:p>
          <a:p>
            <a:pPr algn="l">
              <a:lnSpc>
                <a:spcPts val="1680"/>
              </a:lnSpc>
              <a:spcBef>
                <a:spcPct val="0"/>
              </a:spcBef>
            </a:pPr>
            <a:r>
              <a:rPr lang="en-US" sz="1201" err="1">
                <a:solidFill>
                  <a:srgbClr val="000000"/>
                </a:solidFill>
                <a:latin typeface="Arial"/>
                <a:ea typeface="Arial"/>
                <a:cs typeface="Arial"/>
                <a:sym typeface="Arial"/>
              </a:rPr>
              <a:t>Osallisuuskyselyn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voivat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ottaa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käyttöön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hyvinvointialueen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palvelut</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järjestöt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Näin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saadaan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yhdenmukaista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tietoa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palveluista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Kysely</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ei</a:t>
            </a:r>
            <a:r>
              <a:rPr lang="en-US" sz="1201">
                <a:solidFill>
                  <a:srgbClr val="000000"/>
                </a:solidFill>
                <a:latin typeface="Arial"/>
                <a:ea typeface="Arial"/>
                <a:cs typeface="Arial"/>
                <a:sym typeface="Arial"/>
              </a:rPr>
              <a:t> ole </a:t>
            </a:r>
            <a:r>
              <a:rPr lang="en-US" sz="1201" err="1">
                <a:solidFill>
                  <a:srgbClr val="000000"/>
                </a:solidFill>
                <a:latin typeface="Arial"/>
                <a:ea typeface="Arial"/>
                <a:cs typeface="Arial"/>
                <a:sym typeface="Arial"/>
              </a:rPr>
              <a:t>tarkoitettu</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yksilöohjauksen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välineeksi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sillä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mitataan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osallisuuden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kokemusta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palvelun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tasolla</a:t>
            </a:r>
            <a:r>
              <a:rPr lang="en-US" sz="1201">
                <a:solidFill>
                  <a:srgbClr val="000000"/>
                </a:solidFill>
                <a:latin typeface="Arial"/>
                <a:ea typeface="Arial"/>
                <a:cs typeface="Arial"/>
                <a:sym typeface="Arial"/>
              </a:rPr>
              <a:t>.</a:t>
            </a:r>
          </a:p>
          <a:p>
            <a:pPr algn="l">
              <a:lnSpc>
                <a:spcPts val="1680"/>
              </a:lnSpc>
              <a:spcBef>
                <a:spcPct val="0"/>
              </a:spcBef>
            </a:pPr>
            <a:endParaRPr lang="en-US" sz="1201">
              <a:solidFill>
                <a:srgbClr val="000000"/>
              </a:solidFill>
              <a:latin typeface="Arial"/>
              <a:ea typeface="Arial"/>
              <a:cs typeface="Arial"/>
              <a:sym typeface="Arial"/>
            </a:endParaRPr>
          </a:p>
          <a:p>
            <a:pPr algn="l">
              <a:lnSpc>
                <a:spcPts val="1680"/>
              </a:lnSpc>
              <a:spcBef>
                <a:spcPct val="0"/>
              </a:spcBef>
            </a:pPr>
            <a:r>
              <a:rPr lang="en-US" sz="1201">
                <a:solidFill>
                  <a:srgbClr val="000000"/>
                </a:solidFill>
                <a:latin typeface="Arial"/>
                <a:ea typeface="Arial"/>
                <a:cs typeface="Arial"/>
                <a:sym typeface="Arial"/>
              </a:rPr>
              <a:t>Jos </a:t>
            </a:r>
            <a:r>
              <a:rPr lang="en-US" sz="1201" err="1">
                <a:solidFill>
                  <a:srgbClr val="000000"/>
                </a:solidFill>
                <a:latin typeface="Arial"/>
                <a:ea typeface="Arial"/>
                <a:cs typeface="Arial"/>
                <a:sym typeface="Arial"/>
              </a:rPr>
              <a:t>olet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kiinnostunut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osallisuuskyselyn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käytöstä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palvelussanne</a:t>
            </a:r>
            <a:r>
              <a:rPr lang="en-US" sz="1201">
                <a:solidFill>
                  <a:srgbClr val="000000"/>
                </a:solidFill>
                <a:latin typeface="Arial"/>
                <a:ea typeface="Arial"/>
                <a:cs typeface="Arial"/>
                <a:sym typeface="Arial"/>
              </a:rPr>
              <a:t>:</a:t>
            </a:r>
          </a:p>
          <a:p>
            <a:pPr algn="l">
              <a:lnSpc>
                <a:spcPts val="1680"/>
              </a:lnSpc>
              <a:spcBef>
                <a:spcPct val="0"/>
              </a:spcBef>
            </a:pPr>
            <a:endParaRPr lang="en-US" sz="1201">
              <a:solidFill>
                <a:srgbClr val="000000"/>
              </a:solidFill>
              <a:latin typeface="Arial"/>
              <a:ea typeface="Arial"/>
              <a:cs typeface="Arial"/>
              <a:sym typeface="Arial"/>
            </a:endParaRPr>
          </a:p>
          <a:p>
            <a:pPr>
              <a:lnSpc>
                <a:spcPts val="1680"/>
              </a:lnSpc>
            </a:pPr>
            <a:r>
              <a:rPr lang="en-US" sz="1201" err="1">
                <a:solidFill>
                  <a:srgbClr val="000000"/>
                </a:solidFill>
                <a:latin typeface="Arial"/>
                <a:ea typeface="Arial"/>
                <a:cs typeface="Arial"/>
                <a:sym typeface="Arial"/>
              </a:rPr>
              <a:t>Tutustu</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ensin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hlinkClick r:id="rId2"/>
              </a:rPr>
              <a:t>osallisuuskyselyyn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demoversio</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kyselykäyttöön</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tukimateriaaliin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tulossa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Intran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sivulle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Osallisuuden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mittaaminen</a:t>
            </a:r>
            <a:r>
              <a:rPr lang="en-US" sz="1201">
                <a:solidFill>
                  <a:srgbClr val="000000"/>
                </a:solidFill>
                <a:latin typeface="Arial"/>
                <a:ea typeface="Arial"/>
                <a:cs typeface="Arial"/>
                <a:sym typeface="Arial"/>
              </a:rPr>
              <a:t>)</a:t>
            </a:r>
          </a:p>
          <a:p>
            <a:pPr>
              <a:lnSpc>
                <a:spcPts val="1680"/>
              </a:lnSpc>
            </a:pPr>
            <a:endParaRPr lang="en-US" sz="1201">
              <a:solidFill>
                <a:srgbClr val="000000"/>
              </a:solidFill>
              <a:latin typeface="Arial"/>
              <a:ea typeface="Arial"/>
              <a:cs typeface="Arial"/>
              <a:sym typeface="Arial"/>
            </a:endParaRPr>
          </a:p>
          <a:p>
            <a:pPr algn="l">
              <a:lnSpc>
                <a:spcPts val="1680"/>
              </a:lnSpc>
            </a:pPr>
            <a:r>
              <a:rPr lang="en-US" sz="1201" err="1">
                <a:solidFill>
                  <a:srgbClr val="000000"/>
                </a:solidFill>
                <a:latin typeface="Arial"/>
                <a:ea typeface="Arial"/>
                <a:cs typeface="Arial"/>
                <a:sym typeface="Arial"/>
              </a:rPr>
              <a:t>Pohdi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seuraavia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kysymyksiä</a:t>
            </a:r>
            <a:r>
              <a:rPr lang="en-US" sz="1201">
                <a:solidFill>
                  <a:srgbClr val="000000"/>
                </a:solidFill>
                <a:latin typeface="Arial"/>
                <a:ea typeface="Arial"/>
                <a:cs typeface="Arial"/>
                <a:sym typeface="Arial"/>
              </a:rPr>
              <a:t>:</a:t>
            </a:r>
          </a:p>
          <a:p>
            <a:pPr marL="259235" lvl="1" indent="-129618" algn="l">
              <a:lnSpc>
                <a:spcPts val="1680"/>
              </a:lnSpc>
              <a:buFont typeface="Arial"/>
              <a:buChar char="•"/>
            </a:pPr>
            <a:r>
              <a:rPr lang="en-US" sz="1201" err="1">
                <a:solidFill>
                  <a:srgbClr val="000000"/>
                </a:solidFill>
                <a:latin typeface="Arial"/>
                <a:ea typeface="Arial"/>
                <a:cs typeface="Arial"/>
                <a:sym typeface="Arial"/>
              </a:rPr>
              <a:t>Millaista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tietoa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palvelumme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vaikutuksista</a:t>
            </a:r>
            <a:r>
              <a:rPr lang="en-US" sz="1201">
                <a:solidFill>
                  <a:srgbClr val="000000"/>
                </a:solidFill>
                <a:latin typeface="Arial"/>
                <a:ea typeface="Arial"/>
                <a:cs typeface="Arial"/>
                <a:sym typeface="Arial"/>
              </a:rPr>
              <a:t> jo </a:t>
            </a:r>
            <a:r>
              <a:rPr lang="en-US" sz="1201" err="1">
                <a:solidFill>
                  <a:srgbClr val="000000"/>
                </a:solidFill>
                <a:latin typeface="Arial"/>
                <a:ea typeface="Arial"/>
                <a:cs typeface="Arial"/>
                <a:sym typeface="Arial"/>
              </a:rPr>
              <a:t>kerätään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Miten</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missä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sitä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hyödynnetään</a:t>
            </a:r>
            <a:r>
              <a:rPr lang="en-US" sz="1201">
                <a:solidFill>
                  <a:srgbClr val="000000"/>
                </a:solidFill>
                <a:latin typeface="Arial"/>
                <a:ea typeface="Arial"/>
                <a:cs typeface="Arial"/>
                <a:sym typeface="Arial"/>
              </a:rPr>
              <a:t>?</a:t>
            </a:r>
          </a:p>
          <a:p>
            <a:pPr marL="259235" lvl="1" indent="-129618" algn="l">
              <a:lnSpc>
                <a:spcPts val="1680"/>
              </a:lnSpc>
              <a:buFont typeface="Arial"/>
              <a:buChar char="•"/>
            </a:pPr>
            <a:r>
              <a:rPr lang="en-US" sz="1201" err="1">
                <a:solidFill>
                  <a:srgbClr val="000000"/>
                </a:solidFill>
                <a:latin typeface="Arial"/>
                <a:ea typeface="Arial"/>
                <a:cs typeface="Arial"/>
                <a:sym typeface="Arial"/>
              </a:rPr>
              <a:t>Miten</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missä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voitte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hyödyntää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osallisuuskyselyllä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saamaanne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tietoa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esim</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raportointi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vaikuttavuuden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arviointi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palvelun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kehittäminen</a:t>
            </a:r>
            <a:r>
              <a:rPr lang="en-US" sz="1201">
                <a:solidFill>
                  <a:srgbClr val="000000"/>
                </a:solidFill>
                <a:latin typeface="Arial"/>
                <a:ea typeface="Arial"/>
                <a:cs typeface="Arial"/>
                <a:sym typeface="Arial"/>
              </a:rPr>
              <a:t>)</a:t>
            </a:r>
          </a:p>
          <a:p>
            <a:pPr marL="259235" lvl="1" indent="-129618" algn="l">
              <a:lnSpc>
                <a:spcPts val="1680"/>
              </a:lnSpc>
              <a:buFont typeface="Arial"/>
              <a:buChar char="•"/>
            </a:pPr>
            <a:r>
              <a:rPr lang="en-US" sz="1201" err="1">
                <a:solidFill>
                  <a:srgbClr val="000000"/>
                </a:solidFill>
                <a:latin typeface="Arial"/>
                <a:ea typeface="Arial"/>
                <a:cs typeface="Arial"/>
                <a:sym typeface="Arial"/>
              </a:rPr>
              <a:t>Miten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tuloksia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tarkastellaan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yhdessä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työntekijöiden</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asiakkaiden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kanssa</a:t>
            </a:r>
            <a:r>
              <a:rPr lang="en-US" sz="1201">
                <a:solidFill>
                  <a:srgbClr val="000000"/>
                </a:solidFill>
                <a:latin typeface="Arial"/>
                <a:ea typeface="Arial"/>
                <a:cs typeface="Arial"/>
                <a:sym typeface="Arial"/>
              </a:rPr>
              <a:t>?</a:t>
            </a:r>
          </a:p>
          <a:p>
            <a:pPr algn="l">
              <a:lnSpc>
                <a:spcPts val="1680"/>
              </a:lnSpc>
            </a:pPr>
            <a:endParaRPr lang="en-US" sz="1201">
              <a:solidFill>
                <a:srgbClr val="000000"/>
              </a:solidFill>
              <a:latin typeface="Arial"/>
              <a:ea typeface="Arial"/>
              <a:cs typeface="Arial"/>
              <a:sym typeface="Arial"/>
            </a:endParaRPr>
          </a:p>
          <a:p>
            <a:pPr algn="l">
              <a:lnSpc>
                <a:spcPts val="1680"/>
              </a:lnSpc>
              <a:spcBef>
                <a:spcPct val="0"/>
              </a:spcBef>
            </a:pPr>
            <a:r>
              <a:rPr lang="en-US" sz="1201" err="1">
                <a:solidFill>
                  <a:srgbClr val="000000"/>
                </a:solidFill>
                <a:latin typeface="Arial"/>
                <a:ea typeface="Arial"/>
                <a:cs typeface="Arial"/>
                <a:sym typeface="Arial"/>
              </a:rPr>
              <a:t>Millainen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kyselyn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toteutustapa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toimisi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teidän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palvelussanne</a:t>
            </a:r>
            <a:r>
              <a:rPr lang="en-US" sz="1201">
                <a:solidFill>
                  <a:srgbClr val="000000"/>
                </a:solidFill>
                <a:latin typeface="Arial"/>
                <a:ea typeface="Arial"/>
                <a:cs typeface="Arial"/>
                <a:sym typeface="Arial"/>
              </a:rPr>
              <a:t>:</a:t>
            </a:r>
          </a:p>
          <a:p>
            <a:pPr marL="259235" lvl="1" indent="-129618" algn="l">
              <a:lnSpc>
                <a:spcPts val="1680"/>
              </a:lnSpc>
              <a:buFont typeface="Arial"/>
              <a:buChar char="•"/>
            </a:pPr>
            <a:r>
              <a:rPr lang="en-US" sz="1201">
                <a:solidFill>
                  <a:srgbClr val="000000"/>
                </a:solidFill>
                <a:latin typeface="Arial"/>
                <a:ea typeface="Arial"/>
                <a:cs typeface="Arial"/>
                <a:sym typeface="Arial"/>
              </a:rPr>
              <a:t>Onko </a:t>
            </a:r>
            <a:r>
              <a:rPr lang="en-US" sz="1201" err="1">
                <a:solidFill>
                  <a:srgbClr val="000000"/>
                </a:solidFill>
                <a:latin typeface="Arial"/>
                <a:ea typeface="Arial"/>
                <a:cs typeface="Arial"/>
                <a:sym typeface="Arial"/>
              </a:rPr>
              <a:t>verkkokysely</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sopiva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vastata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kyselyyn</a:t>
            </a:r>
            <a:r>
              <a:rPr lang="en-US" sz="1201">
                <a:solidFill>
                  <a:srgbClr val="000000"/>
                </a:solidFill>
                <a:latin typeface="Arial"/>
                <a:ea typeface="Arial"/>
                <a:cs typeface="Arial"/>
                <a:sym typeface="Arial"/>
              </a:rPr>
              <a:t>?</a:t>
            </a:r>
          </a:p>
          <a:p>
            <a:pPr marL="259235" lvl="1" indent="-129618" algn="l">
              <a:lnSpc>
                <a:spcPts val="1680"/>
              </a:lnSpc>
              <a:buFont typeface="Arial"/>
              <a:buChar char="•"/>
            </a:pPr>
            <a:r>
              <a:rPr lang="en-US" sz="1201" err="1">
                <a:solidFill>
                  <a:srgbClr val="000000"/>
                </a:solidFill>
                <a:latin typeface="Arial"/>
                <a:ea typeface="Arial"/>
                <a:cs typeface="Arial"/>
                <a:sym typeface="Arial"/>
              </a:rPr>
              <a:t>Tukeeko</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paperikyselyn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käyttö</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osallistumista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kyselyyn</a:t>
            </a:r>
            <a:r>
              <a:rPr lang="en-US" sz="1201">
                <a:solidFill>
                  <a:srgbClr val="000000"/>
                </a:solidFill>
                <a:latin typeface="Arial"/>
                <a:ea typeface="Arial"/>
                <a:cs typeface="Arial"/>
                <a:sym typeface="Arial"/>
              </a:rPr>
              <a:t>?</a:t>
            </a:r>
          </a:p>
          <a:p>
            <a:pPr marL="259235" lvl="1" indent="-129618" algn="l">
              <a:lnSpc>
                <a:spcPts val="1680"/>
              </a:lnSpc>
              <a:buFont typeface="Arial"/>
              <a:buChar char="•"/>
            </a:pPr>
            <a:r>
              <a:rPr lang="en-US" sz="1201">
                <a:solidFill>
                  <a:srgbClr val="000000"/>
                </a:solidFill>
                <a:latin typeface="Arial"/>
                <a:ea typeface="Arial"/>
                <a:cs typeface="Arial"/>
                <a:sym typeface="Arial"/>
              </a:rPr>
              <a:t>Jos </a:t>
            </a:r>
            <a:r>
              <a:rPr lang="en-US" sz="1201" err="1">
                <a:solidFill>
                  <a:srgbClr val="000000"/>
                </a:solidFill>
                <a:latin typeface="Arial"/>
                <a:ea typeface="Arial"/>
                <a:cs typeface="Arial"/>
                <a:sym typeface="Arial"/>
              </a:rPr>
              <a:t>asiakas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tarvitsee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erityistä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tukea</a:t>
            </a:r>
            <a:r>
              <a:rPr lang="en-US" sz="1201">
                <a:solidFill>
                  <a:srgbClr val="000000"/>
                </a:solidFill>
                <a:latin typeface="Arial"/>
                <a:ea typeface="Arial"/>
                <a:cs typeface="Arial"/>
                <a:sym typeface="Arial"/>
              </a:rPr>
              <a:t> tai </a:t>
            </a:r>
            <a:r>
              <a:rPr lang="en-US" sz="1201" err="1">
                <a:solidFill>
                  <a:srgbClr val="000000"/>
                </a:solidFill>
                <a:latin typeface="Arial"/>
                <a:ea typeface="Arial"/>
                <a:cs typeface="Arial"/>
                <a:sym typeface="Arial"/>
              </a:rPr>
              <a:t>hänen</a:t>
            </a:r>
            <a:r>
              <a:rPr lang="en-US" sz="1201">
                <a:solidFill>
                  <a:srgbClr val="000000"/>
                </a:solidFill>
                <a:latin typeface="Arial"/>
                <a:ea typeface="Arial"/>
                <a:cs typeface="Arial"/>
                <a:sym typeface="Arial"/>
              </a:rPr>
              <a:t> on </a:t>
            </a:r>
            <a:r>
              <a:rPr lang="en-US" sz="1201" err="1">
                <a:solidFill>
                  <a:srgbClr val="000000"/>
                </a:solidFill>
                <a:latin typeface="Arial"/>
                <a:ea typeface="Arial"/>
                <a:cs typeface="Arial"/>
                <a:sym typeface="Arial"/>
              </a:rPr>
              <a:t>vaikea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keskittyä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voidaan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käyttää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tuettua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kyselyä</a:t>
            </a:r>
            <a:r>
              <a:rPr lang="en-US" sz="1201">
                <a:solidFill>
                  <a:srgbClr val="000000"/>
                </a:solidFill>
                <a:latin typeface="Arial"/>
                <a:ea typeface="Arial"/>
                <a:cs typeface="Arial"/>
                <a:sym typeface="Arial"/>
              </a:rPr>
              <a:t>.</a:t>
            </a:r>
          </a:p>
          <a:p>
            <a:pPr marL="259235" lvl="1" indent="-129618" algn="l">
              <a:lnSpc>
                <a:spcPts val="1680"/>
              </a:lnSpc>
              <a:buFont typeface="Arial"/>
              <a:buChar char="•"/>
            </a:pPr>
            <a:r>
              <a:rPr lang="en-US" sz="1201" err="1">
                <a:solidFill>
                  <a:srgbClr val="000000"/>
                </a:solidFill>
                <a:latin typeface="Arial"/>
                <a:ea typeface="Arial"/>
                <a:cs typeface="Arial"/>
                <a:sym typeface="Arial"/>
              </a:rPr>
              <a:t>Toteutetaanko</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kysely</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ryhmässä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vai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yksittäin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asiakkaita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kohdatessa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yksin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kotona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täytettäväksi</a:t>
            </a:r>
            <a:r>
              <a:rPr lang="en-US" sz="1201">
                <a:solidFill>
                  <a:srgbClr val="000000"/>
                </a:solidFill>
                <a:latin typeface="Arial"/>
                <a:ea typeface="Arial"/>
                <a:cs typeface="Arial"/>
                <a:sym typeface="Arial"/>
              </a:rPr>
              <a:t>)</a:t>
            </a:r>
          </a:p>
          <a:p>
            <a:pPr marL="259235" lvl="1" indent="-129618" algn="l">
              <a:lnSpc>
                <a:spcPts val="1680"/>
              </a:lnSpc>
              <a:buFont typeface="Arial"/>
              <a:buChar char="•"/>
            </a:pPr>
            <a:r>
              <a:rPr lang="en-US" sz="1201" err="1">
                <a:solidFill>
                  <a:srgbClr val="000000"/>
                </a:solidFill>
                <a:latin typeface="Arial"/>
                <a:ea typeface="Arial"/>
                <a:cs typeface="Arial"/>
                <a:sym typeface="Arial"/>
              </a:rPr>
              <a:t>Haluatteko</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esim</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kokeilla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osallisuuskyselyn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toimivuutta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teille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kertakysely</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vai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tietoa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osallisuuden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kokemuksen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muutoksesta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toistettu</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kysely</a:t>
            </a:r>
            <a:r>
              <a:rPr lang="en-US" sz="1201">
                <a:solidFill>
                  <a:srgbClr val="000000"/>
                </a:solidFill>
                <a:latin typeface="Arial"/>
                <a:ea typeface="Arial"/>
                <a:cs typeface="Arial"/>
                <a:sym typeface="Arial"/>
              </a:rPr>
              <a:t>)?</a:t>
            </a:r>
          </a:p>
          <a:p>
            <a:pPr algn="l">
              <a:lnSpc>
                <a:spcPts val="1680"/>
              </a:lnSpc>
            </a:pPr>
            <a:endParaRPr lang="en-US" sz="1201">
              <a:solidFill>
                <a:srgbClr val="000000"/>
              </a:solidFill>
              <a:latin typeface="Arial"/>
              <a:ea typeface="Arial"/>
              <a:cs typeface="Arial"/>
              <a:sym typeface="Arial"/>
            </a:endParaRPr>
          </a:p>
          <a:p>
            <a:pPr algn="l">
              <a:lnSpc>
                <a:spcPts val="1680"/>
              </a:lnSpc>
              <a:spcBef>
                <a:spcPct val="0"/>
              </a:spcBef>
            </a:pPr>
            <a:r>
              <a:rPr lang="en-US" sz="1201" err="1">
                <a:solidFill>
                  <a:srgbClr val="000000"/>
                </a:solidFill>
                <a:latin typeface="Arial"/>
                <a:ea typeface="Arial"/>
                <a:cs typeface="Arial"/>
                <a:sym typeface="Arial"/>
              </a:rPr>
              <a:t>Sopikaa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kyselyn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käytöstä</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toteutuksesta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palvelussanne</a:t>
            </a:r>
            <a:endParaRPr lang="en-US" sz="1201">
              <a:solidFill>
                <a:srgbClr val="000000"/>
              </a:solidFill>
              <a:latin typeface="Arial"/>
              <a:ea typeface="Arial"/>
              <a:cs typeface="Arial"/>
              <a:sym typeface="Arial"/>
            </a:endParaRPr>
          </a:p>
          <a:p>
            <a:pPr marL="259235" lvl="1" indent="-129618" algn="l">
              <a:lnSpc>
                <a:spcPts val="1680"/>
              </a:lnSpc>
              <a:buFont typeface="Arial"/>
              <a:buChar char="•"/>
            </a:pPr>
            <a:r>
              <a:rPr lang="en-US" sz="1201">
                <a:solidFill>
                  <a:srgbClr val="000000"/>
                </a:solidFill>
                <a:latin typeface="Arial"/>
                <a:ea typeface="Arial"/>
                <a:cs typeface="Arial"/>
                <a:sym typeface="Arial"/>
              </a:rPr>
              <a:t>Kuka/</a:t>
            </a:r>
            <a:r>
              <a:rPr lang="en-US" sz="1201" err="1">
                <a:solidFill>
                  <a:srgbClr val="000000"/>
                </a:solidFill>
                <a:latin typeface="Arial"/>
                <a:ea typeface="Arial"/>
                <a:cs typeface="Arial"/>
                <a:sym typeface="Arial"/>
              </a:rPr>
              <a:t>Ketkä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toteuttavat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kyselyn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käytännössä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Milloin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kysely</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toteutetaan</a:t>
            </a:r>
            <a:r>
              <a:rPr lang="en-US" sz="1201">
                <a:solidFill>
                  <a:srgbClr val="000000"/>
                </a:solidFill>
                <a:latin typeface="Arial"/>
                <a:ea typeface="Arial"/>
                <a:cs typeface="Arial"/>
                <a:sym typeface="Arial"/>
              </a:rPr>
              <a:t>?</a:t>
            </a:r>
          </a:p>
          <a:p>
            <a:pPr marL="259235" lvl="1" indent="-129618" algn="l">
              <a:lnSpc>
                <a:spcPts val="1680"/>
              </a:lnSpc>
              <a:buFont typeface="Arial"/>
              <a:buChar char="•"/>
            </a:pPr>
            <a:r>
              <a:rPr lang="en-US" sz="1201">
                <a:solidFill>
                  <a:srgbClr val="000000"/>
                </a:solidFill>
                <a:latin typeface="Arial"/>
                <a:ea typeface="Arial"/>
                <a:cs typeface="Arial"/>
                <a:sym typeface="Arial"/>
              </a:rPr>
              <a:t>Kuka </a:t>
            </a:r>
            <a:r>
              <a:rPr lang="en-US" sz="1201" err="1">
                <a:solidFill>
                  <a:srgbClr val="000000"/>
                </a:solidFill>
                <a:latin typeface="Arial"/>
                <a:ea typeface="Arial"/>
                <a:cs typeface="Arial"/>
                <a:sym typeface="Arial"/>
              </a:rPr>
              <a:t>vastaa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tulosraporteista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käytössä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Webropol</a:t>
            </a:r>
            <a:r>
              <a:rPr lang="en-US" sz="1201">
                <a:solidFill>
                  <a:srgbClr val="000000"/>
                </a:solidFill>
                <a:latin typeface="Arial"/>
                <a:ea typeface="Arial"/>
                <a:cs typeface="Arial"/>
                <a:sym typeface="Arial"/>
              </a:rPr>
              <a:t> tai Teams Forms)?</a:t>
            </a:r>
          </a:p>
          <a:p>
            <a:pPr marL="259235" lvl="1" indent="-129618" algn="l">
              <a:lnSpc>
                <a:spcPts val="1680"/>
              </a:lnSpc>
              <a:buFont typeface="Arial"/>
              <a:buChar char="•"/>
            </a:pPr>
            <a:r>
              <a:rPr lang="en-US" sz="1201" err="1">
                <a:solidFill>
                  <a:srgbClr val="000000"/>
                </a:solidFill>
                <a:latin typeface="Arial"/>
                <a:ea typeface="Arial"/>
                <a:cs typeface="Arial"/>
                <a:sym typeface="Arial"/>
              </a:rPr>
              <a:t>Milloin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tuloksia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tarkastellaan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palvelussa</a:t>
            </a:r>
            <a:r>
              <a:rPr lang="en-US" sz="1201">
                <a:solidFill>
                  <a:srgbClr val="000000"/>
                </a:solidFill>
                <a:latin typeface="Arial"/>
                <a:ea typeface="Arial"/>
                <a:cs typeface="Arial"/>
                <a:sym typeface="Arial"/>
              </a:rPr>
              <a:t>? </a:t>
            </a:r>
          </a:p>
          <a:p>
            <a:pPr algn="l">
              <a:lnSpc>
                <a:spcPts val="1680"/>
              </a:lnSpc>
            </a:pPr>
            <a:endParaRPr lang="en-US" sz="1201">
              <a:solidFill>
                <a:srgbClr val="000000"/>
              </a:solidFill>
              <a:latin typeface="Arial"/>
              <a:ea typeface="Arial"/>
              <a:cs typeface="Arial"/>
              <a:sym typeface="Arial"/>
            </a:endParaRPr>
          </a:p>
          <a:p>
            <a:pPr algn="l">
              <a:lnSpc>
                <a:spcPts val="1680"/>
              </a:lnSpc>
              <a:spcBef>
                <a:spcPct val="0"/>
              </a:spcBef>
            </a:pPr>
            <a:r>
              <a:rPr lang="en-US" sz="1201" err="1">
                <a:solidFill>
                  <a:srgbClr val="000000"/>
                </a:solidFill>
                <a:latin typeface="Arial"/>
                <a:ea typeface="Arial"/>
                <a:cs typeface="Arial"/>
                <a:sym typeface="Arial"/>
              </a:rPr>
              <a:t>Ohjeet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kyselyn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käyttöön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saamiseksi</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tukimateriaali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löytyvät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jatkossa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Intran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sivulta</a:t>
            </a:r>
            <a:r>
              <a:rPr lang="en-US" sz="1201">
                <a:solidFill>
                  <a:srgbClr val="000000"/>
                </a:solidFill>
                <a:latin typeface="Arial"/>
                <a:ea typeface="Arial"/>
                <a:cs typeface="Arial"/>
                <a:sym typeface="Arial"/>
              </a:rPr>
              <a:t> </a:t>
            </a:r>
            <a:r>
              <a:rPr lang="en-US" sz="1201">
                <a:solidFill>
                  <a:srgbClr val="FF3131"/>
                </a:solidFill>
                <a:latin typeface="Arial"/>
                <a:ea typeface="Arial"/>
                <a:cs typeface="Arial"/>
                <a:sym typeface="Arial"/>
              </a:rPr>
              <a:t> </a:t>
            </a:r>
            <a:r>
              <a:rPr lang="en-US" sz="1201" err="1">
                <a:solidFill>
                  <a:srgbClr val="000000"/>
                </a:solidFill>
                <a:latin typeface="Arial"/>
                <a:ea typeface="Arial"/>
                <a:cs typeface="Arial"/>
                <a:sym typeface="Arial"/>
              </a:rPr>
              <a:t>Osallisuuden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mittaaminen</a:t>
            </a:r>
            <a:endParaRPr lang="en-US" sz="1201">
              <a:solidFill>
                <a:srgbClr val="000000"/>
              </a:solidFill>
              <a:latin typeface="Arial"/>
              <a:ea typeface="Arial"/>
              <a:cs typeface="Arial"/>
              <a:sym typeface="Arial"/>
            </a:endParaRPr>
          </a:p>
          <a:p>
            <a:pPr algn="l">
              <a:lnSpc>
                <a:spcPts val="1680"/>
              </a:lnSpc>
              <a:spcBef>
                <a:spcPct val="0"/>
              </a:spcBef>
            </a:pPr>
            <a:endParaRPr lang="en-US" sz="1201">
              <a:solidFill>
                <a:srgbClr val="000000"/>
              </a:solidFill>
              <a:latin typeface="Arial"/>
              <a:ea typeface="Arial"/>
              <a:cs typeface="Arial"/>
              <a:sym typeface="Arial"/>
            </a:endParaRPr>
          </a:p>
          <a:p>
            <a:pPr algn="l">
              <a:lnSpc>
                <a:spcPts val="1680"/>
              </a:lnSpc>
              <a:spcBef>
                <a:spcPct val="0"/>
              </a:spcBef>
            </a:pPr>
            <a:endParaRPr lang="en-US" sz="1201">
              <a:solidFill>
                <a:srgbClr val="000000"/>
              </a:solidFill>
              <a:latin typeface="Arial"/>
              <a:ea typeface="Arial"/>
              <a:cs typeface="Arial"/>
              <a:sym typeface="Arial"/>
            </a:endParaRPr>
          </a:p>
          <a:p>
            <a:pPr algn="l">
              <a:lnSpc>
                <a:spcPts val="1680"/>
              </a:lnSpc>
              <a:spcBef>
                <a:spcPct val="0"/>
              </a:spcBef>
            </a:pPr>
            <a:r>
              <a:rPr lang="en-US" sz="1201" err="1">
                <a:solidFill>
                  <a:srgbClr val="000000"/>
                </a:solidFill>
                <a:latin typeface="Arial"/>
                <a:ea typeface="Arial"/>
                <a:cs typeface="Arial"/>
                <a:sym typeface="Arial"/>
              </a:rPr>
              <a:t>Lisätietoja</a:t>
            </a:r>
            <a:r>
              <a:rPr lang="en-US" sz="1201">
                <a:solidFill>
                  <a:srgbClr val="000000"/>
                </a:solidFill>
                <a:latin typeface="Arial"/>
                <a:ea typeface="Arial"/>
                <a:cs typeface="Arial"/>
                <a:sym typeface="Arial"/>
              </a:rPr>
              <a:t>: </a:t>
            </a:r>
          </a:p>
          <a:p>
            <a:pPr algn="l">
              <a:lnSpc>
                <a:spcPts val="1680"/>
              </a:lnSpc>
              <a:spcBef>
                <a:spcPct val="0"/>
              </a:spcBef>
            </a:pPr>
            <a:r>
              <a:rPr lang="en-US" sz="1201">
                <a:solidFill>
                  <a:srgbClr val="000000"/>
                </a:solidFill>
                <a:latin typeface="Arial"/>
                <a:ea typeface="Arial"/>
                <a:cs typeface="Arial"/>
                <a:sym typeface="Arial"/>
              </a:rPr>
              <a:t>Emmi Fjällström, </a:t>
            </a:r>
            <a:r>
              <a:rPr lang="en-US" sz="1201" u="sng">
                <a:solidFill>
                  <a:srgbClr val="000000"/>
                </a:solidFill>
                <a:latin typeface="Arial"/>
                <a:ea typeface="Arial"/>
                <a:cs typeface="Arial"/>
                <a:sym typeface="Arial"/>
                <a:hlinkClick r:id="rId3" tooltip="mailto:emmi.fjallstrom@paijatha.fi"/>
              </a:rPr>
              <a:t>emmi.fjallstrom@paijatha.fi</a:t>
            </a:r>
            <a:r>
              <a:rPr lang="en-US" sz="1201">
                <a:solidFill>
                  <a:srgbClr val="000000"/>
                </a:solidFill>
                <a:latin typeface="Arial"/>
                <a:ea typeface="Arial"/>
                <a:cs typeface="Arial"/>
                <a:sym typeface="Arial"/>
              </a:rPr>
              <a:t> </a:t>
            </a:r>
          </a:p>
          <a:p>
            <a:pPr algn="l">
              <a:lnSpc>
                <a:spcPts val="1680"/>
              </a:lnSpc>
              <a:spcBef>
                <a:spcPct val="0"/>
              </a:spcBef>
            </a:pPr>
            <a:r>
              <a:rPr lang="en-US" sz="1201">
                <a:solidFill>
                  <a:srgbClr val="000000"/>
                </a:solidFill>
                <a:latin typeface="Arial"/>
                <a:ea typeface="Arial"/>
                <a:cs typeface="Arial"/>
                <a:sym typeface="Arial"/>
              </a:rPr>
              <a:t>Tuula Carroll </a:t>
            </a:r>
            <a:r>
              <a:rPr lang="en-US" sz="1201" u="sng">
                <a:solidFill>
                  <a:srgbClr val="000000"/>
                </a:solidFill>
                <a:latin typeface="Arial"/>
                <a:ea typeface="Arial"/>
                <a:cs typeface="Arial"/>
                <a:sym typeface="Arial"/>
                <a:hlinkClick r:id="rId4" tooltip="mailto:tuula.carroll@paijatha.fi"/>
              </a:rPr>
              <a:t>tuula.carroll@paijatha.fi</a:t>
            </a:r>
          </a:p>
          <a:p>
            <a:pPr algn="l">
              <a:lnSpc>
                <a:spcPts val="1680"/>
              </a:lnSpc>
              <a:spcBef>
                <a:spcPct val="0"/>
              </a:spcBef>
            </a:pPr>
            <a:endParaRPr lang="en-US" sz="1201" u="sng">
              <a:solidFill>
                <a:srgbClr val="000000"/>
              </a:solidFill>
              <a:latin typeface="Arial"/>
              <a:ea typeface="Arial"/>
              <a:cs typeface="Arial"/>
              <a:sym typeface="Arial"/>
              <a:hlinkClick r:id="rId4" tooltip="mailto:tuula.carroll@paijatha.fi"/>
            </a:endParaRPr>
          </a:p>
          <a:p>
            <a:pPr algn="l">
              <a:lnSpc>
                <a:spcPts val="1680"/>
              </a:lnSpc>
              <a:spcBef>
                <a:spcPct val="0"/>
              </a:spcBef>
            </a:pPr>
            <a:endParaRPr lang="en-US" sz="1201" u="sng">
              <a:solidFill>
                <a:srgbClr val="000000"/>
              </a:solidFill>
              <a:latin typeface="Arial"/>
              <a:ea typeface="Arial"/>
              <a:cs typeface="Arial"/>
              <a:sym typeface="Arial"/>
              <a:hlinkClick r:id="rId4" tooltip="mailto:tuula.carroll@paijatha.fi"/>
            </a:endParaRPr>
          </a:p>
          <a:p>
            <a:pPr algn="l">
              <a:lnSpc>
                <a:spcPts val="1680"/>
              </a:lnSpc>
              <a:spcBef>
                <a:spcPct val="0"/>
              </a:spcBef>
            </a:pPr>
            <a:endParaRPr lang="en-US" sz="1201" u="sng">
              <a:solidFill>
                <a:srgbClr val="000000"/>
              </a:solidFill>
              <a:latin typeface="Arial"/>
              <a:ea typeface="Arial"/>
              <a:cs typeface="Arial"/>
              <a:sym typeface="Arial"/>
              <a:hlinkClick r:id="rId4" tooltip="mailto:tuula.carroll@paijatha.fi"/>
            </a:endParaRPr>
          </a:p>
          <a:p>
            <a:pPr algn="l">
              <a:lnSpc>
                <a:spcPts val="1680"/>
              </a:lnSpc>
              <a:spcBef>
                <a:spcPct val="0"/>
              </a:spcBef>
            </a:pPr>
            <a:endParaRPr lang="en-US" sz="1201" u="sng">
              <a:solidFill>
                <a:srgbClr val="000000"/>
              </a:solidFill>
              <a:latin typeface="Arial"/>
              <a:ea typeface="Arial"/>
              <a:cs typeface="Arial"/>
              <a:sym typeface="Arial"/>
              <a:hlinkClick r:id="rId4" tooltip="mailto:tuula.carroll@paijatha.fi"/>
            </a:endParaRPr>
          </a:p>
          <a:p>
            <a:pPr algn="l">
              <a:lnSpc>
                <a:spcPts val="1680"/>
              </a:lnSpc>
              <a:spcBef>
                <a:spcPct val="0"/>
              </a:spcBef>
            </a:pPr>
            <a:endParaRPr lang="en-US" sz="1201" u="sng">
              <a:solidFill>
                <a:srgbClr val="000000"/>
              </a:solidFill>
              <a:latin typeface="Arial"/>
              <a:ea typeface="Arial"/>
              <a:cs typeface="Arial"/>
              <a:sym typeface="Arial"/>
              <a:hlinkClick r:id="rId4" tooltip="mailto:tuula.carroll@paijatha.fi"/>
            </a:endParaRPr>
          </a:p>
          <a:p>
            <a:pPr algn="l">
              <a:lnSpc>
                <a:spcPts val="1680"/>
              </a:lnSpc>
              <a:spcBef>
                <a:spcPct val="0"/>
              </a:spcBef>
            </a:pPr>
            <a:endParaRPr lang="en-US" sz="1201" u="sng">
              <a:solidFill>
                <a:srgbClr val="000000"/>
              </a:solidFill>
              <a:latin typeface="Arial"/>
              <a:ea typeface="Arial"/>
              <a:cs typeface="Arial"/>
              <a:sym typeface="Arial"/>
              <a:hlinkClick r:id="rId4" tooltip="mailto:tuula.carroll@paijatha.fi"/>
            </a:endParaRPr>
          </a:p>
          <a:p>
            <a:pPr algn="l">
              <a:lnSpc>
                <a:spcPts val="1680"/>
              </a:lnSpc>
              <a:spcBef>
                <a:spcPct val="0"/>
              </a:spcBef>
            </a:pPr>
            <a:endParaRPr lang="en-US" sz="1201" u="sng">
              <a:solidFill>
                <a:srgbClr val="000000"/>
              </a:solidFill>
              <a:latin typeface="Arial"/>
              <a:ea typeface="Arial"/>
              <a:cs typeface="Arial"/>
              <a:sym typeface="Arial"/>
              <a:hlinkClick r:id="rId4" tooltip="mailto:tuula.carroll@paijatha.fi"/>
            </a:endParaRPr>
          </a:p>
        </p:txBody>
      </p:sp>
      <p:sp>
        <p:nvSpPr>
          <p:cNvPr id="3" name="AutoShape 3"/>
          <p:cNvSpPr/>
          <p:nvPr/>
        </p:nvSpPr>
        <p:spPr>
          <a:xfrm>
            <a:off x="680488" y="980212"/>
            <a:ext cx="0" cy="7039476"/>
          </a:xfrm>
          <a:prstGeom prst="line">
            <a:avLst/>
          </a:prstGeom>
          <a:ln w="19050" cap="flat">
            <a:solidFill>
              <a:srgbClr val="FF5757"/>
            </a:solidFill>
            <a:prstDash val="sysDash"/>
            <a:headEnd type="none" w="sm" len="sm"/>
            <a:tailEnd type="none" w="sm" len="sm"/>
          </a:ln>
        </p:spPr>
        <p:txBody>
          <a:bodyPr/>
          <a:lstStyle/>
          <a:p>
            <a:endParaRPr lang="fi-FI"/>
          </a:p>
        </p:txBody>
      </p:sp>
      <p:grpSp>
        <p:nvGrpSpPr>
          <p:cNvPr id="4" name="Group 4"/>
          <p:cNvGrpSpPr/>
          <p:nvPr/>
        </p:nvGrpSpPr>
        <p:grpSpPr>
          <a:xfrm>
            <a:off x="534046" y="2528801"/>
            <a:ext cx="292885" cy="425810"/>
            <a:chOff x="0" y="-213714"/>
            <a:chExt cx="390281" cy="567406"/>
          </a:xfrm>
        </p:grpSpPr>
        <p:grpSp>
          <p:nvGrpSpPr>
            <p:cNvPr id="5" name="Group 5"/>
            <p:cNvGrpSpPr/>
            <p:nvPr/>
          </p:nvGrpSpPr>
          <p:grpSpPr>
            <a:xfrm>
              <a:off x="0" y="-213714"/>
              <a:ext cx="390281" cy="567406"/>
              <a:chOff x="0" y="-445083"/>
              <a:chExt cx="812800" cy="1181682"/>
            </a:xfrm>
          </p:grpSpPr>
          <p:sp>
            <p:nvSpPr>
              <p:cNvPr id="6" name="Freeform 6"/>
              <p:cNvSpPr/>
              <p:nvPr/>
            </p:nvSpPr>
            <p:spPr>
              <a:xfrm>
                <a:off x="0" y="-445083"/>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DE59"/>
              </a:solidFill>
            </p:spPr>
            <p:txBody>
              <a:bodyPr/>
              <a:lstStyle/>
              <a:p>
                <a:endParaRPr lang="fi-FI"/>
              </a:p>
            </p:txBody>
          </p:sp>
          <p:sp>
            <p:nvSpPr>
              <p:cNvPr id="7" name="TextBox 7"/>
              <p:cNvSpPr txBox="1"/>
              <p:nvPr/>
            </p:nvSpPr>
            <p:spPr>
              <a:xfrm>
                <a:off x="76201" y="57149"/>
                <a:ext cx="660401" cy="679450"/>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41"/>
                  </a:lnSpc>
                </a:pPr>
                <a:endParaRPr sz="1803"/>
              </a:p>
            </p:txBody>
          </p:sp>
        </p:grpSp>
        <p:sp>
          <p:nvSpPr>
            <p:cNvPr id="8" name="TextBox 8"/>
            <p:cNvSpPr txBox="1"/>
            <p:nvPr/>
          </p:nvSpPr>
          <p:spPr>
            <a:xfrm>
              <a:off x="129645" y="-142902"/>
              <a:ext cx="197850" cy="296612"/>
            </a:xfrm>
            <a:prstGeom prst="rect">
              <a:avLst/>
            </a:prstGeom>
          </p:spPr>
          <p:txBody>
            <a:bodyPr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41"/>
                </a:lnSpc>
                <a:spcBef>
                  <a:spcPct val="0"/>
                </a:spcBef>
              </a:pPr>
              <a:r>
                <a:rPr lang="en-US" sz="1401">
                  <a:solidFill>
                    <a:srgbClr val="394B85"/>
                  </a:solidFill>
                  <a:latin typeface="Arial"/>
                  <a:ea typeface="Arial"/>
                  <a:cs typeface="Arial"/>
                  <a:sym typeface="Arial"/>
                </a:rPr>
                <a:t>1.</a:t>
              </a:r>
            </a:p>
          </p:txBody>
        </p:sp>
      </p:grpSp>
      <p:grpSp>
        <p:nvGrpSpPr>
          <p:cNvPr id="9" name="Group 9"/>
          <p:cNvGrpSpPr/>
          <p:nvPr/>
        </p:nvGrpSpPr>
        <p:grpSpPr>
          <a:xfrm>
            <a:off x="534046" y="3215008"/>
            <a:ext cx="292885" cy="358822"/>
            <a:chOff x="0" y="-124453"/>
            <a:chExt cx="390281" cy="478145"/>
          </a:xfrm>
        </p:grpSpPr>
        <p:grpSp>
          <p:nvGrpSpPr>
            <p:cNvPr id="10" name="Group 10"/>
            <p:cNvGrpSpPr/>
            <p:nvPr/>
          </p:nvGrpSpPr>
          <p:grpSpPr>
            <a:xfrm>
              <a:off x="0" y="-124453"/>
              <a:ext cx="390281" cy="478145"/>
              <a:chOff x="0" y="-259186"/>
              <a:chExt cx="812800" cy="995785"/>
            </a:xfrm>
          </p:grpSpPr>
          <p:sp>
            <p:nvSpPr>
              <p:cNvPr id="11" name="Freeform 11"/>
              <p:cNvSpPr/>
              <p:nvPr/>
            </p:nvSpPr>
            <p:spPr>
              <a:xfrm>
                <a:off x="0" y="-259186"/>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DE59"/>
              </a:solidFill>
            </p:spPr>
            <p:txBody>
              <a:bodyPr/>
              <a:lstStyle/>
              <a:p>
                <a:endParaRPr lang="fi-FI"/>
              </a:p>
            </p:txBody>
          </p:sp>
          <p:sp>
            <p:nvSpPr>
              <p:cNvPr id="12" name="TextBox 12"/>
              <p:cNvSpPr txBox="1"/>
              <p:nvPr/>
            </p:nvSpPr>
            <p:spPr>
              <a:xfrm>
                <a:off x="76201" y="57150"/>
                <a:ext cx="660401" cy="679449"/>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41"/>
                  </a:lnSpc>
                </a:pPr>
                <a:endParaRPr sz="1803"/>
              </a:p>
            </p:txBody>
          </p:sp>
        </p:grpSp>
        <p:sp>
          <p:nvSpPr>
            <p:cNvPr id="13" name="TextBox 13"/>
            <p:cNvSpPr txBox="1"/>
            <p:nvPr/>
          </p:nvSpPr>
          <p:spPr>
            <a:xfrm>
              <a:off x="129645" y="-59082"/>
              <a:ext cx="197850" cy="296610"/>
            </a:xfrm>
            <a:prstGeom prst="rect">
              <a:avLst/>
            </a:prstGeom>
          </p:spPr>
          <p:txBody>
            <a:bodyPr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41"/>
                </a:lnSpc>
                <a:spcBef>
                  <a:spcPct val="0"/>
                </a:spcBef>
              </a:pPr>
              <a:r>
                <a:rPr lang="en-US" sz="1401">
                  <a:solidFill>
                    <a:srgbClr val="394B85"/>
                  </a:solidFill>
                  <a:latin typeface="Arial"/>
                  <a:ea typeface="Arial"/>
                  <a:cs typeface="Arial"/>
                  <a:sym typeface="Arial"/>
                </a:rPr>
                <a:t>2.</a:t>
              </a:r>
            </a:p>
          </p:txBody>
        </p:sp>
      </p:grpSp>
      <p:grpSp>
        <p:nvGrpSpPr>
          <p:cNvPr id="14" name="Group 14"/>
          <p:cNvGrpSpPr/>
          <p:nvPr/>
        </p:nvGrpSpPr>
        <p:grpSpPr>
          <a:xfrm>
            <a:off x="534046" y="4663668"/>
            <a:ext cx="292885" cy="378252"/>
            <a:chOff x="0" y="-150345"/>
            <a:chExt cx="390281" cy="504037"/>
          </a:xfrm>
        </p:grpSpPr>
        <p:grpSp>
          <p:nvGrpSpPr>
            <p:cNvPr id="15" name="Group 15"/>
            <p:cNvGrpSpPr/>
            <p:nvPr/>
          </p:nvGrpSpPr>
          <p:grpSpPr>
            <a:xfrm>
              <a:off x="0" y="-150345"/>
              <a:ext cx="390281" cy="504037"/>
              <a:chOff x="0" y="-313109"/>
              <a:chExt cx="812800" cy="1049709"/>
            </a:xfrm>
          </p:grpSpPr>
          <p:sp>
            <p:nvSpPr>
              <p:cNvPr id="16" name="Freeform 16"/>
              <p:cNvSpPr/>
              <p:nvPr/>
            </p:nvSpPr>
            <p:spPr>
              <a:xfrm>
                <a:off x="0" y="-313109"/>
                <a:ext cx="812800" cy="812801"/>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DE59"/>
              </a:solidFill>
            </p:spPr>
            <p:txBody>
              <a:bodyPr/>
              <a:lstStyle/>
              <a:p>
                <a:endParaRPr lang="fi-FI"/>
              </a:p>
            </p:txBody>
          </p:sp>
          <p:sp>
            <p:nvSpPr>
              <p:cNvPr id="17" name="TextBox 17"/>
              <p:cNvSpPr txBox="1"/>
              <p:nvPr/>
            </p:nvSpPr>
            <p:spPr>
              <a:xfrm>
                <a:off x="76200" y="57150"/>
                <a:ext cx="660400" cy="679450"/>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41"/>
                  </a:lnSpc>
                </a:pPr>
                <a:endParaRPr sz="1803"/>
              </a:p>
            </p:txBody>
          </p:sp>
        </p:grpSp>
        <p:sp>
          <p:nvSpPr>
            <p:cNvPr id="18" name="TextBox 18"/>
            <p:cNvSpPr txBox="1"/>
            <p:nvPr/>
          </p:nvSpPr>
          <p:spPr>
            <a:xfrm>
              <a:off x="129645" y="-70261"/>
              <a:ext cx="197850" cy="296610"/>
            </a:xfrm>
            <a:prstGeom prst="rect">
              <a:avLst/>
            </a:prstGeom>
          </p:spPr>
          <p:txBody>
            <a:bodyPr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41"/>
                </a:lnSpc>
                <a:spcBef>
                  <a:spcPct val="0"/>
                </a:spcBef>
              </a:pPr>
              <a:r>
                <a:rPr lang="en-US" sz="1401">
                  <a:solidFill>
                    <a:srgbClr val="394B85"/>
                  </a:solidFill>
                  <a:latin typeface="Arial"/>
                  <a:ea typeface="Arial"/>
                  <a:cs typeface="Arial"/>
                  <a:sym typeface="Arial"/>
                </a:rPr>
                <a:t>3.</a:t>
              </a:r>
            </a:p>
          </p:txBody>
        </p:sp>
      </p:grpSp>
      <p:grpSp>
        <p:nvGrpSpPr>
          <p:cNvPr id="19" name="Group 19"/>
          <p:cNvGrpSpPr/>
          <p:nvPr/>
        </p:nvGrpSpPr>
        <p:grpSpPr>
          <a:xfrm>
            <a:off x="534046" y="6849641"/>
            <a:ext cx="292885" cy="292885"/>
            <a:chOff x="0" y="0"/>
            <a:chExt cx="390281" cy="390281"/>
          </a:xfrm>
        </p:grpSpPr>
        <p:grpSp>
          <p:nvGrpSpPr>
            <p:cNvPr id="20" name="Group 20"/>
            <p:cNvGrpSpPr/>
            <p:nvPr/>
          </p:nvGrpSpPr>
          <p:grpSpPr>
            <a:xfrm>
              <a:off x="0" y="0"/>
              <a:ext cx="390281" cy="390281"/>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DE59"/>
              </a:solidFill>
            </p:spPr>
            <p:txBody>
              <a:bodyPr/>
              <a:lstStyle/>
              <a:p>
                <a:endParaRPr lang="fi-FI"/>
              </a:p>
            </p:txBody>
          </p:sp>
          <p:sp>
            <p:nvSpPr>
              <p:cNvPr id="22" name="TextBox 22"/>
              <p:cNvSpPr txBox="1"/>
              <p:nvPr/>
            </p:nvSpPr>
            <p:spPr>
              <a:xfrm>
                <a:off x="76200" y="57150"/>
                <a:ext cx="660400" cy="679450"/>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41"/>
                  </a:lnSpc>
                </a:pPr>
                <a:endParaRPr sz="1803"/>
              </a:p>
            </p:txBody>
          </p:sp>
        </p:grpSp>
        <p:sp>
          <p:nvSpPr>
            <p:cNvPr id="23" name="TextBox 23"/>
            <p:cNvSpPr txBox="1"/>
            <p:nvPr/>
          </p:nvSpPr>
          <p:spPr>
            <a:xfrm>
              <a:off x="129645" y="60043"/>
              <a:ext cx="197850" cy="296610"/>
            </a:xfrm>
            <a:prstGeom prst="rect">
              <a:avLst/>
            </a:prstGeom>
          </p:spPr>
          <p:txBody>
            <a:bodyPr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41"/>
                </a:lnSpc>
                <a:spcBef>
                  <a:spcPct val="0"/>
                </a:spcBef>
              </a:pPr>
              <a:r>
                <a:rPr lang="en-US" sz="1401">
                  <a:solidFill>
                    <a:srgbClr val="394B85"/>
                  </a:solidFill>
                  <a:latin typeface="Arial"/>
                  <a:ea typeface="Arial"/>
                  <a:cs typeface="Arial"/>
                  <a:sym typeface="Arial"/>
                </a:rPr>
                <a:t>4.</a:t>
              </a:r>
            </a:p>
          </p:txBody>
        </p:sp>
      </p:grpSp>
      <p:grpSp>
        <p:nvGrpSpPr>
          <p:cNvPr id="24" name="Group 24"/>
          <p:cNvGrpSpPr/>
          <p:nvPr/>
        </p:nvGrpSpPr>
        <p:grpSpPr>
          <a:xfrm>
            <a:off x="534046" y="7954310"/>
            <a:ext cx="292885" cy="292885"/>
            <a:chOff x="0" y="0"/>
            <a:chExt cx="390281" cy="390281"/>
          </a:xfrm>
        </p:grpSpPr>
        <p:grpSp>
          <p:nvGrpSpPr>
            <p:cNvPr id="25" name="Group 25"/>
            <p:cNvGrpSpPr/>
            <p:nvPr/>
          </p:nvGrpSpPr>
          <p:grpSpPr>
            <a:xfrm>
              <a:off x="0" y="0"/>
              <a:ext cx="390281" cy="390281"/>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DE59"/>
              </a:solidFill>
            </p:spPr>
            <p:txBody>
              <a:bodyPr/>
              <a:lstStyle/>
              <a:p>
                <a:endParaRPr lang="fi-FI"/>
              </a:p>
            </p:txBody>
          </p:sp>
          <p:sp>
            <p:nvSpPr>
              <p:cNvPr id="27" name="TextBox 27"/>
              <p:cNvSpPr txBox="1"/>
              <p:nvPr/>
            </p:nvSpPr>
            <p:spPr>
              <a:xfrm>
                <a:off x="76200" y="57150"/>
                <a:ext cx="660400" cy="679450"/>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41"/>
                  </a:lnSpc>
                </a:pPr>
                <a:endParaRPr sz="1803"/>
              </a:p>
            </p:txBody>
          </p:sp>
        </p:grpSp>
        <p:sp>
          <p:nvSpPr>
            <p:cNvPr id="28" name="TextBox 28"/>
            <p:cNvSpPr txBox="1"/>
            <p:nvPr/>
          </p:nvSpPr>
          <p:spPr>
            <a:xfrm>
              <a:off x="122864" y="68906"/>
              <a:ext cx="197850" cy="296610"/>
            </a:xfrm>
            <a:prstGeom prst="rect">
              <a:avLst/>
            </a:prstGeom>
          </p:spPr>
          <p:txBody>
            <a:bodyPr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41"/>
                </a:lnSpc>
                <a:spcBef>
                  <a:spcPct val="0"/>
                </a:spcBef>
              </a:pPr>
              <a:r>
                <a:rPr lang="en-US" sz="1401">
                  <a:solidFill>
                    <a:srgbClr val="394B85"/>
                  </a:solidFill>
                  <a:latin typeface="Arial"/>
                  <a:ea typeface="Arial"/>
                  <a:cs typeface="Arial"/>
                  <a:sym typeface="Arial"/>
                </a:rPr>
                <a:t>5.</a:t>
              </a:r>
            </a:p>
          </p:txBody>
        </p:sp>
      </p:grpSp>
      <p:sp>
        <p:nvSpPr>
          <p:cNvPr id="29" name="AutoShape 29"/>
          <p:cNvSpPr/>
          <p:nvPr/>
        </p:nvSpPr>
        <p:spPr>
          <a:xfrm>
            <a:off x="680494" y="978618"/>
            <a:ext cx="2592746" cy="1594"/>
          </a:xfrm>
          <a:prstGeom prst="line">
            <a:avLst/>
          </a:prstGeom>
          <a:ln w="19050" cap="flat">
            <a:solidFill>
              <a:srgbClr val="FF5757"/>
            </a:solidFill>
            <a:prstDash val="sysDash"/>
            <a:headEnd type="none" w="sm" len="sm"/>
            <a:tailEnd type="none" w="sm" len="sm"/>
          </a:ln>
        </p:spPr>
        <p:txBody>
          <a:bodyPr/>
          <a:lstStyle/>
          <a:p>
            <a:endParaRPr lang="fi-FI"/>
          </a:p>
        </p:txBody>
      </p:sp>
      <p:sp>
        <p:nvSpPr>
          <p:cNvPr id="30" name="Freeform 30"/>
          <p:cNvSpPr/>
          <p:nvPr/>
        </p:nvSpPr>
        <p:spPr>
          <a:xfrm>
            <a:off x="4712934" y="7688628"/>
            <a:ext cx="2968928" cy="2597812"/>
          </a:xfrm>
          <a:custGeom>
            <a:avLst/>
            <a:gdLst/>
            <a:ahLst/>
            <a:cxnLst/>
            <a:rect l="l" t="t" r="r" b="b"/>
            <a:pathLst>
              <a:path w="2967166" h="2596270">
                <a:moveTo>
                  <a:pt x="0" y="0"/>
                </a:moveTo>
                <a:lnTo>
                  <a:pt x="2967166" y="0"/>
                </a:lnTo>
                <a:lnTo>
                  <a:pt x="2967166" y="2596270"/>
                </a:lnTo>
                <a:lnTo>
                  <a:pt x="0" y="2596270"/>
                </a:lnTo>
                <a:lnTo>
                  <a:pt x="0" y="0"/>
                </a:lnTo>
                <a:close/>
              </a:path>
            </a:pathLst>
          </a:custGeom>
          <a:blipFill>
            <a:blip r:embed="rId5"/>
            <a:stretch>
              <a:fillRect/>
            </a:stretch>
          </a:blipFill>
        </p:spPr>
        <p:txBody>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endParaRPr lang="fi-FI" sz="1803"/>
          </a:p>
        </p:txBody>
      </p:sp>
      <p:sp>
        <p:nvSpPr>
          <p:cNvPr id="31" name="TextBox 31"/>
          <p:cNvSpPr txBox="1"/>
          <p:nvPr/>
        </p:nvSpPr>
        <p:spPr>
          <a:xfrm>
            <a:off x="582300" y="634270"/>
            <a:ext cx="2722877" cy="256632"/>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980"/>
              </a:lnSpc>
              <a:spcBef>
                <a:spcPct val="0"/>
              </a:spcBef>
            </a:pPr>
            <a:r>
              <a:rPr lang="en-US" sz="1800" err="1">
                <a:solidFill>
                  <a:srgbClr val="394B85"/>
                </a:solidFill>
                <a:latin typeface="Arial"/>
                <a:ea typeface="Arial"/>
                <a:cs typeface="Arial"/>
                <a:sym typeface="Arial"/>
              </a:rPr>
              <a:t>Osallisuuskyselyn</a:t>
            </a:r>
            <a:r>
              <a:rPr lang="en-US" sz="1800">
                <a:solidFill>
                  <a:srgbClr val="394B85"/>
                </a:solidFill>
                <a:latin typeface="Arial"/>
                <a:ea typeface="Arial"/>
                <a:cs typeface="Arial"/>
                <a:sym typeface="Arial"/>
              </a:rPr>
              <a:t> </a:t>
            </a:r>
            <a:r>
              <a:rPr lang="en-US" sz="1800" err="1">
                <a:solidFill>
                  <a:srgbClr val="394B85"/>
                </a:solidFill>
                <a:latin typeface="Arial"/>
                <a:ea typeface="Arial"/>
                <a:cs typeface="Arial"/>
                <a:sym typeface="Arial"/>
              </a:rPr>
              <a:t>käyttö</a:t>
            </a:r>
            <a:endParaRPr lang="en-US" sz="1800">
              <a:solidFill>
                <a:srgbClr val="394B85"/>
              </a:solidFill>
              <a:latin typeface="Arial"/>
              <a:ea typeface="Arial"/>
              <a:cs typeface="Arial"/>
              <a:sym typeface="Arial"/>
            </a:endParaRPr>
          </a:p>
        </p:txBody>
      </p:sp>
    </p:spTree>
    <p:extLst>
      <p:ext uri="{BB962C8B-B14F-4D97-AF65-F5344CB8AC3E}">
        <p14:creationId xmlns:p14="http://schemas.microsoft.com/office/powerpoint/2010/main" val="36808370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Suorakulmio 15">
            <a:extLst>
              <a:ext uri="{FF2B5EF4-FFF2-40B4-BE49-F238E27FC236}">
                <a16:creationId xmlns:a16="http://schemas.microsoft.com/office/drawing/2014/main" id="{42048A34-C9FE-8211-8967-1215A0259145}"/>
              </a:ext>
            </a:extLst>
          </p:cNvPr>
          <p:cNvSpPr/>
          <p:nvPr/>
        </p:nvSpPr>
        <p:spPr>
          <a:xfrm>
            <a:off x="2" y="863682"/>
            <a:ext cx="7569198" cy="2740262"/>
          </a:xfrm>
          <a:prstGeom prst="rect">
            <a:avLst/>
          </a:prstGeom>
          <a:solidFill>
            <a:srgbClr val="394B8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3" name="object 3"/>
          <p:cNvPicPr/>
          <p:nvPr/>
        </p:nvPicPr>
        <p:blipFill>
          <a:blip r:embed="rId2" cstate="print"/>
          <a:stretch>
            <a:fillRect/>
          </a:stretch>
        </p:blipFill>
        <p:spPr>
          <a:xfrm>
            <a:off x="2463278" y="9830647"/>
            <a:ext cx="527196" cy="530275"/>
          </a:xfrm>
          <a:prstGeom prst="rect">
            <a:avLst/>
          </a:prstGeom>
        </p:spPr>
      </p:pic>
      <p:sp>
        <p:nvSpPr>
          <p:cNvPr id="4" name="object 4"/>
          <p:cNvSpPr txBox="1">
            <a:spLocks noGrp="1"/>
          </p:cNvSpPr>
          <p:nvPr>
            <p:ph type="title"/>
          </p:nvPr>
        </p:nvSpPr>
        <p:spPr>
          <a:xfrm>
            <a:off x="0" y="347456"/>
            <a:ext cx="7569198" cy="443711"/>
          </a:xfrm>
          <a:prstGeom prst="rect">
            <a:avLst/>
          </a:prstGeom>
        </p:spPr>
        <p:txBody>
          <a:bodyPr vert="horz" wrap="square" lIns="0" tIns="12700" rIns="0" bIns="0" rtlCol="0">
            <a:spAutoFit/>
          </a:bodyPr>
          <a:lstStyle/>
          <a:p>
            <a:pPr marL="12700" algn="ctr">
              <a:lnSpc>
                <a:spcPct val="100000"/>
              </a:lnSpc>
              <a:spcBef>
                <a:spcPts val="100"/>
              </a:spcBef>
              <a:tabLst>
                <a:tab pos="3006090" algn="l"/>
              </a:tabLst>
            </a:pPr>
            <a:r>
              <a:rPr sz="2800" b="0" spc="-10">
                <a:solidFill>
                  <a:srgbClr val="384B85"/>
                </a:solidFill>
              </a:rPr>
              <a:t>KOKEMUSTIEDON</a:t>
            </a:r>
            <a:r>
              <a:rPr lang="fi-FI" sz="2800" b="0" spc="-10">
                <a:solidFill>
                  <a:srgbClr val="384B85"/>
                </a:solidFill>
              </a:rPr>
              <a:t> </a:t>
            </a:r>
            <a:r>
              <a:rPr sz="2800" b="0" spc="-10">
                <a:solidFill>
                  <a:srgbClr val="384B85"/>
                </a:solidFill>
              </a:rPr>
              <a:t>KER</a:t>
            </a:r>
            <a:r>
              <a:rPr lang="fi-FI" sz="2800" b="0" spc="-10">
                <a:solidFill>
                  <a:srgbClr val="384B85"/>
                </a:solidFill>
              </a:rPr>
              <a:t>ÄÄ</a:t>
            </a:r>
            <a:r>
              <a:rPr sz="2800" b="0" spc="-10">
                <a:solidFill>
                  <a:srgbClr val="384B85"/>
                </a:solidFill>
              </a:rPr>
              <a:t>MINEN</a:t>
            </a:r>
            <a:endParaRPr sz="2800" b="0"/>
          </a:p>
        </p:txBody>
      </p:sp>
      <p:sp>
        <p:nvSpPr>
          <p:cNvPr id="14" name="object 14"/>
          <p:cNvSpPr txBox="1"/>
          <p:nvPr/>
        </p:nvSpPr>
        <p:spPr>
          <a:xfrm>
            <a:off x="555965" y="6783627"/>
            <a:ext cx="6198235" cy="2675348"/>
          </a:xfrm>
          <a:prstGeom prst="rect">
            <a:avLst/>
          </a:prstGeom>
        </p:spPr>
        <p:txBody>
          <a:bodyPr vert="horz" wrap="square" lIns="0" tIns="11430" rIns="0" bIns="0" rtlCol="0">
            <a:spAutoFit/>
          </a:bodyPr>
          <a:lstStyle/>
          <a:p>
            <a:pPr marL="12700" marR="5080" indent="1270">
              <a:lnSpc>
                <a:spcPct val="119900"/>
              </a:lnSpc>
              <a:spcBef>
                <a:spcPts val="90"/>
              </a:spcBef>
            </a:pPr>
            <a:r>
              <a:rPr sz="1200" err="1">
                <a:latin typeface="Arial"/>
                <a:cs typeface="Arial"/>
              </a:rPr>
              <a:t>Päijät-</a:t>
            </a:r>
            <a:r>
              <a:rPr sz="1200" spc="10" err="1">
                <a:latin typeface="Arial"/>
                <a:cs typeface="Arial"/>
              </a:rPr>
              <a:t>Hämeen</a:t>
            </a:r>
            <a:r>
              <a:rPr sz="1200" spc="185">
                <a:latin typeface="Arial"/>
                <a:cs typeface="Arial"/>
              </a:rPr>
              <a:t> </a:t>
            </a:r>
            <a:r>
              <a:rPr sz="1200" spc="10" err="1">
                <a:latin typeface="Arial"/>
                <a:cs typeface="Arial"/>
              </a:rPr>
              <a:t>hyvinvointialueen</a:t>
            </a:r>
            <a:r>
              <a:rPr sz="1200" spc="20">
                <a:latin typeface="Arial"/>
                <a:cs typeface="Arial"/>
              </a:rPr>
              <a:t> </a:t>
            </a:r>
            <a:r>
              <a:rPr sz="1200" spc="10" err="1">
                <a:latin typeface="Arial"/>
                <a:cs typeface="Arial"/>
              </a:rPr>
              <a:t>omaan</a:t>
            </a:r>
            <a:r>
              <a:rPr sz="1200" spc="114">
                <a:latin typeface="Arial"/>
                <a:cs typeface="Arial"/>
              </a:rPr>
              <a:t> </a:t>
            </a:r>
            <a:r>
              <a:rPr sz="1200" spc="10" err="1">
                <a:latin typeface="Arial"/>
                <a:cs typeface="Arial"/>
              </a:rPr>
              <a:t>kokemustiedon</a:t>
            </a:r>
            <a:r>
              <a:rPr sz="1200" spc="210">
                <a:latin typeface="Arial"/>
                <a:cs typeface="Arial"/>
              </a:rPr>
              <a:t> </a:t>
            </a:r>
            <a:r>
              <a:rPr sz="1200" spc="10" err="1">
                <a:latin typeface="Arial"/>
                <a:cs typeface="Arial"/>
              </a:rPr>
              <a:t>keräämisen</a:t>
            </a:r>
            <a:r>
              <a:rPr sz="1200" spc="180">
                <a:latin typeface="Arial"/>
                <a:cs typeface="Arial"/>
              </a:rPr>
              <a:t> </a:t>
            </a:r>
            <a:r>
              <a:rPr sz="1200" spc="10" err="1">
                <a:latin typeface="Arial"/>
                <a:cs typeface="Arial"/>
              </a:rPr>
              <a:t>ohjeeseen</a:t>
            </a:r>
            <a:r>
              <a:rPr sz="1200" spc="150">
                <a:latin typeface="Arial"/>
                <a:cs typeface="Arial"/>
              </a:rPr>
              <a:t> </a:t>
            </a:r>
            <a:r>
              <a:rPr sz="1200" spc="10">
                <a:latin typeface="Arial"/>
                <a:cs typeface="Arial"/>
              </a:rPr>
              <a:t>on</a:t>
            </a:r>
            <a:r>
              <a:rPr sz="1200" spc="45">
                <a:latin typeface="Arial"/>
                <a:cs typeface="Arial"/>
              </a:rPr>
              <a:t> </a:t>
            </a:r>
            <a:r>
              <a:rPr sz="1200" spc="-10" err="1">
                <a:latin typeface="Arial"/>
                <a:cs typeface="Arial"/>
              </a:rPr>
              <a:t>kerätty</a:t>
            </a:r>
            <a:r>
              <a:rPr sz="1200" spc="-10">
                <a:latin typeface="Arial"/>
                <a:cs typeface="Arial"/>
              </a:rPr>
              <a:t> </a:t>
            </a:r>
            <a:r>
              <a:rPr sz="1200" err="1">
                <a:latin typeface="Arial"/>
                <a:cs typeface="Arial"/>
              </a:rPr>
              <a:t>tietosuoja</a:t>
            </a:r>
            <a:r>
              <a:rPr sz="1200">
                <a:latin typeface="Arial"/>
                <a:cs typeface="Arial"/>
              </a:rPr>
              <a:t>-</a:t>
            </a:r>
            <a:r>
              <a:rPr sz="1200" spc="235">
                <a:latin typeface="Arial"/>
                <a:cs typeface="Arial"/>
              </a:rPr>
              <a:t> </a:t>
            </a:r>
            <a:r>
              <a:rPr sz="1200">
                <a:latin typeface="Arial"/>
                <a:cs typeface="Arial"/>
              </a:rPr>
              <a:t>ja</a:t>
            </a:r>
            <a:r>
              <a:rPr sz="1200" spc="145">
                <a:latin typeface="Arial"/>
                <a:cs typeface="Arial"/>
              </a:rPr>
              <a:t> </a:t>
            </a:r>
            <a:r>
              <a:rPr sz="1200" err="1">
                <a:latin typeface="Arial"/>
                <a:cs typeface="Arial"/>
              </a:rPr>
              <a:t>lupa-asioihin</a:t>
            </a:r>
            <a:r>
              <a:rPr sz="1200" spc="215">
                <a:latin typeface="Arial"/>
                <a:cs typeface="Arial"/>
              </a:rPr>
              <a:t> </a:t>
            </a:r>
            <a:r>
              <a:rPr sz="1200" err="1">
                <a:latin typeface="Arial"/>
                <a:cs typeface="Arial"/>
              </a:rPr>
              <a:t>liittyvät</a:t>
            </a:r>
            <a:r>
              <a:rPr sz="1200" spc="200">
                <a:latin typeface="Arial"/>
                <a:cs typeface="Arial"/>
              </a:rPr>
              <a:t> </a:t>
            </a:r>
            <a:r>
              <a:rPr sz="1200" err="1">
                <a:latin typeface="Arial"/>
                <a:cs typeface="Arial"/>
              </a:rPr>
              <a:t>linjaukset</a:t>
            </a:r>
            <a:r>
              <a:rPr sz="1200" spc="235">
                <a:latin typeface="Arial"/>
                <a:cs typeface="Arial"/>
              </a:rPr>
              <a:t> </a:t>
            </a:r>
            <a:r>
              <a:rPr sz="1200" err="1">
                <a:latin typeface="Arial"/>
                <a:cs typeface="Arial"/>
              </a:rPr>
              <a:t>Päijät-Hämeen</a:t>
            </a:r>
            <a:r>
              <a:rPr sz="1200" spc="250">
                <a:latin typeface="Arial"/>
                <a:cs typeface="Arial"/>
              </a:rPr>
              <a:t> </a:t>
            </a:r>
            <a:r>
              <a:rPr sz="1200" err="1">
                <a:latin typeface="Arial"/>
                <a:cs typeface="Arial"/>
              </a:rPr>
              <a:t>hyvinvointialueella</a:t>
            </a:r>
            <a:r>
              <a:rPr sz="1200" spc="170">
                <a:latin typeface="Arial"/>
                <a:cs typeface="Arial"/>
              </a:rPr>
              <a:t> </a:t>
            </a:r>
            <a:r>
              <a:rPr sz="1200" spc="-20" err="1">
                <a:latin typeface="Arial"/>
                <a:cs typeface="Arial"/>
              </a:rPr>
              <a:t>sekä</a:t>
            </a:r>
            <a:r>
              <a:rPr sz="1200" spc="-20">
                <a:latin typeface="Arial"/>
                <a:cs typeface="Arial"/>
              </a:rPr>
              <a:t> </a:t>
            </a:r>
            <a:r>
              <a:rPr sz="1200" err="1">
                <a:latin typeface="Arial"/>
                <a:cs typeface="Arial"/>
              </a:rPr>
              <a:t>kokemustiedon</a:t>
            </a:r>
            <a:r>
              <a:rPr sz="1200" spc="215">
                <a:latin typeface="Arial"/>
                <a:cs typeface="Arial"/>
              </a:rPr>
              <a:t> </a:t>
            </a:r>
            <a:r>
              <a:rPr sz="1200" err="1">
                <a:latin typeface="Arial"/>
                <a:cs typeface="Arial"/>
              </a:rPr>
              <a:t>keräämisen</a:t>
            </a:r>
            <a:r>
              <a:rPr sz="1200" spc="180">
                <a:latin typeface="Arial"/>
                <a:cs typeface="Arial"/>
              </a:rPr>
              <a:t> </a:t>
            </a:r>
            <a:r>
              <a:rPr sz="1200" err="1">
                <a:latin typeface="Arial"/>
                <a:cs typeface="Arial"/>
              </a:rPr>
              <a:t>eettiset</a:t>
            </a:r>
            <a:r>
              <a:rPr sz="1200" spc="165">
                <a:latin typeface="Arial"/>
                <a:cs typeface="Arial"/>
              </a:rPr>
              <a:t> </a:t>
            </a:r>
            <a:r>
              <a:rPr sz="1200" err="1">
                <a:latin typeface="Arial"/>
                <a:cs typeface="Arial"/>
              </a:rPr>
              <a:t>periaatteet</a:t>
            </a:r>
            <a:r>
              <a:rPr sz="1200" spc="195">
                <a:latin typeface="Arial"/>
                <a:cs typeface="Arial"/>
              </a:rPr>
              <a:t> </a:t>
            </a:r>
            <a:r>
              <a:rPr sz="1200">
                <a:latin typeface="Arial"/>
                <a:cs typeface="Arial"/>
              </a:rPr>
              <a:t>ja</a:t>
            </a:r>
            <a:r>
              <a:rPr sz="1200" spc="95">
                <a:latin typeface="Arial"/>
                <a:cs typeface="Arial"/>
              </a:rPr>
              <a:t> </a:t>
            </a:r>
            <a:r>
              <a:rPr sz="1200" err="1">
                <a:latin typeface="Arial"/>
                <a:cs typeface="Arial"/>
              </a:rPr>
              <a:t>käytänteet</a:t>
            </a:r>
            <a:r>
              <a:rPr sz="1200">
                <a:latin typeface="Arial"/>
                <a:cs typeface="Arial"/>
              </a:rPr>
              <a:t>.</a:t>
            </a:r>
            <a:r>
              <a:rPr sz="1200" spc="170">
                <a:latin typeface="Arial"/>
                <a:cs typeface="Arial"/>
              </a:rPr>
              <a:t> </a:t>
            </a:r>
            <a:r>
              <a:rPr sz="1200" err="1">
                <a:latin typeface="Arial"/>
                <a:cs typeface="Arial"/>
              </a:rPr>
              <a:t>Ohjeen</a:t>
            </a:r>
            <a:r>
              <a:rPr sz="1200" spc="125">
                <a:latin typeface="Arial"/>
                <a:cs typeface="Arial"/>
              </a:rPr>
              <a:t> </a:t>
            </a:r>
            <a:r>
              <a:rPr sz="1200" err="1">
                <a:latin typeface="Arial"/>
                <a:cs typeface="Arial"/>
              </a:rPr>
              <a:t>tarkoituksen</a:t>
            </a:r>
            <a:r>
              <a:rPr sz="1200" spc="175">
                <a:latin typeface="Arial"/>
                <a:cs typeface="Arial"/>
              </a:rPr>
              <a:t> </a:t>
            </a:r>
            <a:r>
              <a:rPr sz="1200">
                <a:latin typeface="Arial"/>
                <a:cs typeface="Arial"/>
              </a:rPr>
              <a:t>on</a:t>
            </a:r>
            <a:r>
              <a:rPr sz="1200" spc="60">
                <a:latin typeface="Arial"/>
                <a:cs typeface="Arial"/>
              </a:rPr>
              <a:t> </a:t>
            </a:r>
            <a:r>
              <a:rPr sz="1200" spc="-10" err="1">
                <a:latin typeface="Arial"/>
                <a:cs typeface="Arial"/>
              </a:rPr>
              <a:t>auttaa</a:t>
            </a:r>
            <a:r>
              <a:rPr sz="1200" spc="-10">
                <a:latin typeface="Arial"/>
                <a:cs typeface="Arial"/>
              </a:rPr>
              <a:t> </a:t>
            </a:r>
            <a:r>
              <a:rPr sz="1200" err="1">
                <a:latin typeface="Arial"/>
                <a:cs typeface="Arial"/>
              </a:rPr>
              <a:t>ymmärtämään</a:t>
            </a:r>
            <a:r>
              <a:rPr sz="1200">
                <a:latin typeface="Arial"/>
                <a:cs typeface="Arial"/>
              </a:rPr>
              <a:t>.</a:t>
            </a:r>
            <a:r>
              <a:rPr sz="1200" spc="195">
                <a:latin typeface="Arial"/>
                <a:cs typeface="Arial"/>
              </a:rPr>
              <a:t> </a:t>
            </a:r>
            <a:r>
              <a:rPr sz="1200" err="1">
                <a:latin typeface="Arial"/>
                <a:cs typeface="Arial"/>
              </a:rPr>
              <a:t>mitä</a:t>
            </a:r>
            <a:r>
              <a:rPr sz="1200" spc="114">
                <a:latin typeface="Arial"/>
                <a:cs typeface="Arial"/>
              </a:rPr>
              <a:t> </a:t>
            </a:r>
            <a:r>
              <a:rPr sz="1200" err="1">
                <a:latin typeface="Arial"/>
                <a:cs typeface="Arial"/>
              </a:rPr>
              <a:t>asioita</a:t>
            </a:r>
            <a:r>
              <a:rPr sz="1200" spc="135">
                <a:latin typeface="Arial"/>
                <a:cs typeface="Arial"/>
              </a:rPr>
              <a:t> </a:t>
            </a:r>
            <a:r>
              <a:rPr sz="1200" err="1">
                <a:latin typeface="Arial"/>
                <a:cs typeface="Arial"/>
              </a:rPr>
              <a:t>tulee</a:t>
            </a:r>
            <a:r>
              <a:rPr sz="1200" spc="105">
                <a:latin typeface="Arial"/>
                <a:cs typeface="Arial"/>
              </a:rPr>
              <a:t> </a:t>
            </a:r>
            <a:r>
              <a:rPr sz="1200" err="1">
                <a:latin typeface="Arial"/>
                <a:cs typeface="Arial"/>
              </a:rPr>
              <a:t>ottaa</a:t>
            </a:r>
            <a:r>
              <a:rPr sz="1200" spc="125">
                <a:latin typeface="Arial"/>
                <a:cs typeface="Arial"/>
              </a:rPr>
              <a:t> </a:t>
            </a:r>
            <a:r>
              <a:rPr sz="1200" err="1">
                <a:latin typeface="Arial"/>
                <a:cs typeface="Arial"/>
              </a:rPr>
              <a:t>huomioon</a:t>
            </a:r>
            <a:r>
              <a:rPr sz="1200">
                <a:latin typeface="Arial"/>
                <a:cs typeface="Arial"/>
              </a:rPr>
              <a:t>,</a:t>
            </a:r>
            <a:r>
              <a:rPr sz="1200" spc="160">
                <a:latin typeface="Arial"/>
                <a:cs typeface="Arial"/>
              </a:rPr>
              <a:t> </a:t>
            </a:r>
            <a:r>
              <a:rPr sz="1200" err="1">
                <a:latin typeface="Arial"/>
                <a:cs typeface="Arial"/>
              </a:rPr>
              <a:t>kun</a:t>
            </a:r>
            <a:r>
              <a:rPr sz="1200" spc="50">
                <a:latin typeface="Arial"/>
                <a:cs typeface="Arial"/>
              </a:rPr>
              <a:t> </a:t>
            </a:r>
            <a:r>
              <a:rPr sz="1200" err="1">
                <a:latin typeface="Arial"/>
                <a:cs typeface="Arial"/>
              </a:rPr>
              <a:t>kokemustietoa</a:t>
            </a:r>
            <a:r>
              <a:rPr sz="1200" spc="260">
                <a:latin typeface="Arial"/>
                <a:cs typeface="Arial"/>
              </a:rPr>
              <a:t> </a:t>
            </a:r>
            <a:r>
              <a:rPr sz="1200" err="1">
                <a:latin typeface="Arial"/>
                <a:cs typeface="Arial"/>
              </a:rPr>
              <a:t>kerätään</a:t>
            </a:r>
            <a:r>
              <a:rPr sz="1200" spc="160">
                <a:latin typeface="Arial"/>
                <a:cs typeface="Arial"/>
              </a:rPr>
              <a:t> </a:t>
            </a:r>
            <a:r>
              <a:rPr sz="1200" spc="-10" err="1">
                <a:latin typeface="Arial"/>
                <a:cs typeface="Arial"/>
              </a:rPr>
              <a:t>asiakkailta</a:t>
            </a:r>
            <a:r>
              <a:rPr sz="1200" spc="-10">
                <a:latin typeface="Arial"/>
                <a:cs typeface="Arial"/>
              </a:rPr>
              <a:t>.</a:t>
            </a:r>
            <a:endParaRPr sz="1200">
              <a:latin typeface="Arial"/>
              <a:cs typeface="Arial"/>
            </a:endParaRPr>
          </a:p>
          <a:p>
            <a:pPr>
              <a:lnSpc>
                <a:spcPct val="100000"/>
              </a:lnSpc>
              <a:spcBef>
                <a:spcPts val="310"/>
              </a:spcBef>
            </a:pPr>
            <a:endParaRPr sz="1200">
              <a:latin typeface="Arial"/>
              <a:cs typeface="Arial"/>
            </a:endParaRPr>
          </a:p>
          <a:p>
            <a:pPr marL="12700" marR="137160" indent="1905">
              <a:lnSpc>
                <a:spcPct val="120200"/>
              </a:lnSpc>
            </a:pPr>
            <a:r>
              <a:rPr sz="1200" spc="10" err="1">
                <a:latin typeface="Arial"/>
                <a:cs typeface="Arial"/>
              </a:rPr>
              <a:t>Kokemustiedon</a:t>
            </a:r>
            <a:r>
              <a:rPr sz="1200" spc="140">
                <a:latin typeface="Arial"/>
                <a:cs typeface="Arial"/>
              </a:rPr>
              <a:t> </a:t>
            </a:r>
            <a:r>
              <a:rPr sz="1200" spc="10" err="1">
                <a:latin typeface="Arial"/>
                <a:cs typeface="Arial"/>
              </a:rPr>
              <a:t>keräämisen</a:t>
            </a:r>
            <a:r>
              <a:rPr sz="1200" spc="145">
                <a:latin typeface="Arial"/>
                <a:cs typeface="Arial"/>
              </a:rPr>
              <a:t> </a:t>
            </a:r>
            <a:r>
              <a:rPr sz="1200" spc="10" err="1">
                <a:latin typeface="Arial"/>
                <a:cs typeface="Arial"/>
              </a:rPr>
              <a:t>ohje</a:t>
            </a:r>
            <a:r>
              <a:rPr sz="1200" spc="70">
                <a:latin typeface="Arial"/>
                <a:cs typeface="Arial"/>
              </a:rPr>
              <a:t> </a:t>
            </a:r>
            <a:r>
              <a:rPr sz="1200" spc="10">
                <a:latin typeface="Arial"/>
                <a:cs typeface="Arial"/>
              </a:rPr>
              <a:t>on</a:t>
            </a:r>
            <a:r>
              <a:rPr sz="1200" spc="30">
                <a:latin typeface="Arial"/>
                <a:cs typeface="Arial"/>
              </a:rPr>
              <a:t> </a:t>
            </a:r>
            <a:r>
              <a:rPr sz="1200" spc="10" err="1">
                <a:latin typeface="Arial"/>
                <a:cs typeface="Arial"/>
              </a:rPr>
              <a:t>työstetty</a:t>
            </a:r>
            <a:r>
              <a:rPr sz="1200" spc="125">
                <a:latin typeface="Arial"/>
                <a:cs typeface="Arial"/>
              </a:rPr>
              <a:t> </a:t>
            </a:r>
            <a:r>
              <a:rPr sz="1200" spc="10" err="1">
                <a:latin typeface="Arial"/>
                <a:cs typeface="Arial"/>
              </a:rPr>
              <a:t>yhdessä</a:t>
            </a:r>
            <a:r>
              <a:rPr sz="1200" spc="135">
                <a:latin typeface="Arial"/>
                <a:cs typeface="Arial"/>
              </a:rPr>
              <a:t> </a:t>
            </a:r>
            <a:r>
              <a:rPr sz="1200" spc="10" err="1">
                <a:latin typeface="Arial"/>
                <a:cs typeface="Arial"/>
              </a:rPr>
              <a:t>tutkimuskoordinaattorin</a:t>
            </a:r>
            <a:r>
              <a:rPr sz="1200" spc="10">
                <a:latin typeface="Arial"/>
                <a:cs typeface="Arial"/>
              </a:rPr>
              <a:t>,</a:t>
            </a:r>
            <a:r>
              <a:rPr sz="1200">
                <a:latin typeface="Arial"/>
                <a:cs typeface="Arial"/>
              </a:rPr>
              <a:t> </a:t>
            </a:r>
            <a:r>
              <a:rPr sz="1200" spc="-10" err="1">
                <a:latin typeface="Arial"/>
                <a:cs typeface="Arial"/>
              </a:rPr>
              <a:t>tietosuoja</a:t>
            </a:r>
            <a:r>
              <a:rPr sz="1200" spc="-10">
                <a:latin typeface="Arial"/>
                <a:cs typeface="Arial"/>
              </a:rPr>
              <a:t>­ </a:t>
            </a:r>
            <a:r>
              <a:rPr sz="1200" spc="20" err="1">
                <a:latin typeface="Arial"/>
                <a:cs typeface="Arial"/>
              </a:rPr>
              <a:t>asiantuntijan</a:t>
            </a:r>
            <a:r>
              <a:rPr sz="1200" spc="45">
                <a:latin typeface="Arial"/>
                <a:cs typeface="Arial"/>
              </a:rPr>
              <a:t> </a:t>
            </a:r>
            <a:r>
              <a:rPr sz="1200" spc="20">
                <a:latin typeface="Arial"/>
                <a:cs typeface="Arial"/>
              </a:rPr>
              <a:t>ja</a:t>
            </a:r>
            <a:r>
              <a:rPr sz="1200" spc="5">
                <a:latin typeface="Arial"/>
                <a:cs typeface="Arial"/>
              </a:rPr>
              <a:t> </a:t>
            </a:r>
            <a:r>
              <a:rPr sz="1200" spc="20" err="1">
                <a:latin typeface="Arial"/>
                <a:cs typeface="Arial"/>
              </a:rPr>
              <a:t>asiakasosallisuuskoordinaattorin</a:t>
            </a:r>
            <a:r>
              <a:rPr sz="1200" spc="-95">
                <a:latin typeface="Arial"/>
                <a:cs typeface="Arial"/>
              </a:rPr>
              <a:t> </a:t>
            </a:r>
            <a:r>
              <a:rPr sz="1200" spc="20" err="1">
                <a:latin typeface="Arial"/>
                <a:cs typeface="Arial"/>
              </a:rPr>
              <a:t>kesken</a:t>
            </a:r>
            <a:r>
              <a:rPr sz="1200" spc="20">
                <a:latin typeface="Arial"/>
                <a:cs typeface="Arial"/>
              </a:rPr>
              <a:t>.</a:t>
            </a:r>
            <a:r>
              <a:rPr sz="1200" spc="25">
                <a:latin typeface="Arial"/>
                <a:cs typeface="Arial"/>
              </a:rPr>
              <a:t> </a:t>
            </a:r>
            <a:r>
              <a:rPr sz="1200" spc="20" err="1">
                <a:latin typeface="Arial"/>
                <a:cs typeface="Arial"/>
              </a:rPr>
              <a:t>Ohjeistuksessa</a:t>
            </a:r>
            <a:r>
              <a:rPr sz="1200" spc="15">
                <a:latin typeface="Arial"/>
                <a:cs typeface="Arial"/>
              </a:rPr>
              <a:t> </a:t>
            </a:r>
            <a:r>
              <a:rPr sz="1200" spc="20">
                <a:latin typeface="Arial"/>
                <a:cs typeface="Arial"/>
              </a:rPr>
              <a:t>on</a:t>
            </a:r>
            <a:r>
              <a:rPr sz="1200" spc="-40">
                <a:latin typeface="Arial"/>
                <a:cs typeface="Arial"/>
              </a:rPr>
              <a:t> </a:t>
            </a:r>
            <a:r>
              <a:rPr sz="1200" spc="-10" err="1">
                <a:latin typeface="Arial"/>
                <a:cs typeface="Arial"/>
              </a:rPr>
              <a:t>pyritty</a:t>
            </a:r>
            <a:r>
              <a:rPr sz="1200" spc="-10">
                <a:latin typeface="Arial"/>
                <a:cs typeface="Arial"/>
              </a:rPr>
              <a:t> </a:t>
            </a:r>
            <a:r>
              <a:rPr sz="1200" err="1">
                <a:latin typeface="Arial"/>
                <a:cs typeface="Arial"/>
              </a:rPr>
              <a:t>huomioimaan</a:t>
            </a:r>
            <a:r>
              <a:rPr sz="1200" spc="225">
                <a:latin typeface="Arial"/>
                <a:cs typeface="Arial"/>
              </a:rPr>
              <a:t> </a:t>
            </a:r>
            <a:r>
              <a:rPr sz="1200" err="1">
                <a:latin typeface="Arial"/>
                <a:cs typeface="Arial"/>
              </a:rPr>
              <a:t>yleisimmät</a:t>
            </a:r>
            <a:r>
              <a:rPr sz="1200" spc="195">
                <a:latin typeface="Arial"/>
                <a:cs typeface="Arial"/>
              </a:rPr>
              <a:t> </a:t>
            </a:r>
            <a:r>
              <a:rPr sz="1200" err="1">
                <a:latin typeface="Arial"/>
                <a:cs typeface="Arial"/>
              </a:rPr>
              <a:t>kokemustiedon</a:t>
            </a:r>
            <a:r>
              <a:rPr sz="1200" spc="240">
                <a:latin typeface="Arial"/>
                <a:cs typeface="Arial"/>
              </a:rPr>
              <a:t> </a:t>
            </a:r>
            <a:r>
              <a:rPr sz="1200" err="1">
                <a:latin typeface="Arial"/>
                <a:cs typeface="Arial"/>
              </a:rPr>
              <a:t>keräämiseen</a:t>
            </a:r>
            <a:r>
              <a:rPr sz="1200" spc="210">
                <a:latin typeface="Arial"/>
                <a:cs typeface="Arial"/>
              </a:rPr>
              <a:t> </a:t>
            </a:r>
            <a:r>
              <a:rPr sz="1200" err="1">
                <a:latin typeface="Arial"/>
                <a:cs typeface="Arial"/>
              </a:rPr>
              <a:t>liittyvät</a:t>
            </a:r>
            <a:r>
              <a:rPr sz="1200" spc="170">
                <a:latin typeface="Arial"/>
                <a:cs typeface="Arial"/>
              </a:rPr>
              <a:t> </a:t>
            </a:r>
            <a:r>
              <a:rPr sz="1200" err="1">
                <a:latin typeface="Arial"/>
                <a:cs typeface="Arial"/>
              </a:rPr>
              <a:t>kysymykset</a:t>
            </a:r>
            <a:r>
              <a:rPr sz="1200" spc="215">
                <a:latin typeface="Arial"/>
                <a:cs typeface="Arial"/>
              </a:rPr>
              <a:t> </a:t>
            </a:r>
            <a:r>
              <a:rPr sz="1200">
                <a:latin typeface="Arial"/>
                <a:cs typeface="Arial"/>
              </a:rPr>
              <a:t>ja</a:t>
            </a:r>
            <a:r>
              <a:rPr sz="1200" spc="135">
                <a:latin typeface="Arial"/>
                <a:cs typeface="Arial"/>
              </a:rPr>
              <a:t> </a:t>
            </a:r>
            <a:r>
              <a:rPr sz="1200" spc="-10" err="1">
                <a:latin typeface="Arial"/>
                <a:cs typeface="Arial"/>
              </a:rPr>
              <a:t>tilanteet</a:t>
            </a:r>
            <a:r>
              <a:rPr sz="1200" spc="-10">
                <a:latin typeface="Arial"/>
                <a:cs typeface="Arial"/>
              </a:rPr>
              <a:t>.</a:t>
            </a:r>
            <a:endParaRPr sz="1200">
              <a:latin typeface="Arial"/>
              <a:cs typeface="Arial"/>
            </a:endParaRPr>
          </a:p>
          <a:p>
            <a:pPr>
              <a:lnSpc>
                <a:spcPct val="100000"/>
              </a:lnSpc>
              <a:spcBef>
                <a:spcPts val="590"/>
              </a:spcBef>
            </a:pPr>
            <a:endParaRPr sz="1200">
              <a:latin typeface="Arial"/>
              <a:cs typeface="Arial"/>
            </a:endParaRPr>
          </a:p>
          <a:p>
            <a:pPr marL="14604">
              <a:lnSpc>
                <a:spcPct val="100000"/>
              </a:lnSpc>
            </a:pPr>
            <a:r>
              <a:rPr sz="1200" err="1">
                <a:latin typeface="Arial"/>
                <a:cs typeface="Arial"/>
              </a:rPr>
              <a:t>Löydät</a:t>
            </a:r>
            <a:r>
              <a:rPr sz="1200" spc="180">
                <a:latin typeface="Arial"/>
                <a:cs typeface="Arial"/>
              </a:rPr>
              <a:t> </a:t>
            </a:r>
            <a:r>
              <a:rPr sz="1200" err="1">
                <a:latin typeface="Arial"/>
                <a:cs typeface="Arial"/>
              </a:rPr>
              <a:t>ohjeistuksen</a:t>
            </a:r>
            <a:r>
              <a:rPr sz="1200" spc="175">
                <a:latin typeface="Arial"/>
                <a:cs typeface="Arial"/>
              </a:rPr>
              <a:t> </a:t>
            </a:r>
            <a:r>
              <a:rPr sz="1200" err="1">
                <a:latin typeface="Arial"/>
                <a:cs typeface="Arial"/>
              </a:rPr>
              <a:t>IMS:stä</a:t>
            </a:r>
            <a:r>
              <a:rPr sz="1200" spc="190">
                <a:latin typeface="Arial"/>
                <a:cs typeface="Arial"/>
              </a:rPr>
              <a:t> </a:t>
            </a:r>
            <a:r>
              <a:rPr sz="1200" err="1">
                <a:latin typeface="Arial"/>
                <a:cs typeface="Arial"/>
              </a:rPr>
              <a:t>seuraavan</a:t>
            </a:r>
            <a:r>
              <a:rPr sz="1200" spc="155">
                <a:latin typeface="Arial"/>
                <a:cs typeface="Arial"/>
              </a:rPr>
              <a:t> </a:t>
            </a:r>
            <a:r>
              <a:rPr sz="1200" u="heavy" err="1">
                <a:solidFill>
                  <a:srgbClr val="FF0000"/>
                </a:solidFill>
                <a:uFill>
                  <a:solidFill>
                    <a:srgbClr val="000000"/>
                  </a:solidFill>
                </a:uFill>
                <a:latin typeface="Arial"/>
                <a:cs typeface="Arial"/>
                <a:hlinkClick r:id="rId3"/>
              </a:rPr>
              <a:t>linkin</a:t>
            </a:r>
            <a:r>
              <a:rPr sz="1200" u="heavy" spc="110">
                <a:solidFill>
                  <a:srgbClr val="FF0000"/>
                </a:solidFill>
                <a:uFill>
                  <a:solidFill>
                    <a:srgbClr val="000000"/>
                  </a:solidFill>
                </a:uFill>
                <a:latin typeface="Arial"/>
                <a:cs typeface="Arial"/>
                <a:hlinkClick r:id="rId3"/>
              </a:rPr>
              <a:t> </a:t>
            </a:r>
            <a:r>
              <a:rPr lang="fi-FI" sz="1200" u="heavy" spc="-10">
                <a:solidFill>
                  <a:srgbClr val="FF0000"/>
                </a:solidFill>
                <a:uFill>
                  <a:solidFill>
                    <a:srgbClr val="000000"/>
                  </a:solidFill>
                </a:uFill>
                <a:latin typeface="Arial"/>
                <a:cs typeface="Arial"/>
                <a:hlinkClick r:id="rId3"/>
              </a:rPr>
              <a:t>takaa lisää. </a:t>
            </a:r>
            <a:endParaRPr sz="1200">
              <a:solidFill>
                <a:srgbClr val="FF0000"/>
              </a:solidFill>
              <a:latin typeface="Arial"/>
              <a:cs typeface="Arial"/>
            </a:endParaRPr>
          </a:p>
        </p:txBody>
      </p:sp>
      <p:sp>
        <p:nvSpPr>
          <p:cNvPr id="15" name="object 15"/>
          <p:cNvSpPr txBox="1"/>
          <p:nvPr/>
        </p:nvSpPr>
        <p:spPr>
          <a:xfrm>
            <a:off x="3148001" y="9767360"/>
            <a:ext cx="1905635" cy="591185"/>
          </a:xfrm>
          <a:prstGeom prst="rect">
            <a:avLst/>
          </a:prstGeom>
        </p:spPr>
        <p:txBody>
          <a:bodyPr vert="horz" wrap="square" lIns="0" tIns="33655" rIns="0" bIns="0" rtlCol="0">
            <a:spAutoFit/>
          </a:bodyPr>
          <a:lstStyle/>
          <a:p>
            <a:pPr marL="13335" marR="5080" indent="-1270">
              <a:lnSpc>
                <a:spcPts val="2170"/>
              </a:lnSpc>
              <a:spcBef>
                <a:spcPts val="265"/>
              </a:spcBef>
            </a:pPr>
            <a:r>
              <a:rPr sz="1900" b="1" spc="80">
                <a:solidFill>
                  <a:srgbClr val="384B85"/>
                </a:solidFill>
                <a:latin typeface="Arial"/>
                <a:cs typeface="Arial"/>
              </a:rPr>
              <a:t>Päijät-</a:t>
            </a:r>
            <a:r>
              <a:rPr sz="1900" b="1" spc="120">
                <a:solidFill>
                  <a:srgbClr val="384B85"/>
                </a:solidFill>
                <a:latin typeface="Arial"/>
                <a:cs typeface="Arial"/>
              </a:rPr>
              <a:t>Hämeen </a:t>
            </a:r>
            <a:r>
              <a:rPr sz="1900" b="1" spc="20">
                <a:solidFill>
                  <a:srgbClr val="384B85"/>
                </a:solidFill>
                <a:latin typeface="Arial"/>
                <a:cs typeface="Arial"/>
              </a:rPr>
              <a:t>hyvinvointia</a:t>
            </a:r>
            <a:r>
              <a:rPr sz="1900" b="1" spc="-200">
                <a:solidFill>
                  <a:srgbClr val="384B85"/>
                </a:solidFill>
                <a:latin typeface="Arial"/>
                <a:cs typeface="Arial"/>
              </a:rPr>
              <a:t> </a:t>
            </a:r>
            <a:r>
              <a:rPr sz="1900" b="1" spc="30">
                <a:solidFill>
                  <a:srgbClr val="384B85"/>
                </a:solidFill>
                <a:latin typeface="Arial"/>
                <a:cs typeface="Arial"/>
              </a:rPr>
              <a:t>lue</a:t>
            </a:r>
            <a:endParaRPr sz="1900">
              <a:latin typeface="Arial"/>
              <a:cs typeface="Arial"/>
            </a:endParaRPr>
          </a:p>
        </p:txBody>
      </p:sp>
      <p:sp>
        <p:nvSpPr>
          <p:cNvPr id="18" name="Tekstiruutu 17">
            <a:extLst>
              <a:ext uri="{FF2B5EF4-FFF2-40B4-BE49-F238E27FC236}">
                <a16:creationId xmlns:a16="http://schemas.microsoft.com/office/drawing/2014/main" id="{545C4BFA-5C16-F304-ED89-6C1BCFA0745D}"/>
              </a:ext>
            </a:extLst>
          </p:cNvPr>
          <p:cNvSpPr txBox="1"/>
          <p:nvPr/>
        </p:nvSpPr>
        <p:spPr>
          <a:xfrm>
            <a:off x="538116" y="941495"/>
            <a:ext cx="6675483" cy="2523768"/>
          </a:xfrm>
          <a:prstGeom prst="rect">
            <a:avLst/>
          </a:prstGeom>
          <a:noFill/>
        </p:spPr>
        <p:txBody>
          <a:bodyPr wrap="square">
            <a:spAutoFit/>
          </a:bodyPr>
          <a:lstStyle/>
          <a:p>
            <a:r>
              <a:rPr lang="fi-FI" sz="1400" b="0" i="0">
                <a:solidFill>
                  <a:srgbClr val="FFFFFF"/>
                </a:solidFill>
                <a:effectLst/>
                <a:latin typeface="Arial" panose="020B0604020202020204" pitchFamily="34" charset="0"/>
                <a:cs typeface="Arial" panose="020B0604020202020204" pitchFamily="34" charset="0"/>
              </a:rPr>
              <a:t>Kokemustieto on elämänkokemuksista syntynyttä ymmärrystä ja viisautta. Jokaisella meillä on kokemustietoa ja käytämme sitä hyväksi eri tavoin. Kokemustiedossa on kyse henkilön omasta kokemuksesta tarkasteltavaan aiheeseen, palveluun tai kysymykseen liittyen. Kokemustietoa voidaan kerätä erilaisin menetelmin (haastattelut, kyselyt, yhteinen työskentely jne.) organisaation sisäisen kehittämisen tueksi, opinnäytetöihin ja tieteellisiin tutkimuksiin tai hanketyössä. </a:t>
            </a:r>
          </a:p>
          <a:p>
            <a:endParaRPr lang="fi-FI" sz="1400">
              <a:solidFill>
                <a:srgbClr val="FFFFFF"/>
              </a:solidFill>
              <a:effectLst/>
              <a:latin typeface="Arial" panose="020B0604020202020204" pitchFamily="34" charset="0"/>
              <a:cs typeface="Arial" panose="020B0604020202020204" pitchFamily="34" charset="0"/>
            </a:endParaRPr>
          </a:p>
          <a:p>
            <a:r>
              <a:rPr lang="fi-FI" sz="1400" b="0" i="0">
                <a:solidFill>
                  <a:srgbClr val="FFFFFF"/>
                </a:solidFill>
                <a:effectLst/>
                <a:latin typeface="Arial" panose="020B0604020202020204" pitchFamily="34" charset="0"/>
                <a:cs typeface="Arial" panose="020B0604020202020204" pitchFamily="34" charset="0"/>
              </a:rPr>
              <a:t>Kokemustietoa ei koota organisoidusti mihinkään järjestelmään, vaan sitä hyödynnetään alueella, johon tiedon keruuseen liittyvä toiminta kohdistuu, esim. palveluiden kehittämisessä</a:t>
            </a:r>
            <a:r>
              <a:rPr lang="fi-FI" b="0" i="0">
                <a:solidFill>
                  <a:srgbClr val="FFFFFF"/>
                </a:solidFill>
                <a:effectLst/>
                <a:latin typeface="YAFcfoaHu-s 0"/>
              </a:rPr>
              <a:t>. </a:t>
            </a:r>
            <a:endParaRPr lang="fi-FI">
              <a:solidFill>
                <a:srgbClr val="FFFFFF"/>
              </a:solidFill>
              <a:effectLst/>
              <a:latin typeface="YAFcfoaHu-s 0"/>
            </a:endParaRPr>
          </a:p>
        </p:txBody>
      </p:sp>
      <p:pic>
        <p:nvPicPr>
          <p:cNvPr id="20" name="Kuva 19" descr="Kuva, joka sisältää kohteen clipart, Grafiikka, animaatio, muotoilu&#10;&#10;Kuvaus luotu automaattisesti">
            <a:extLst>
              <a:ext uri="{FF2B5EF4-FFF2-40B4-BE49-F238E27FC236}">
                <a16:creationId xmlns:a16="http://schemas.microsoft.com/office/drawing/2014/main" id="{173B84CF-2CD9-3C61-2DA1-C52D09F586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52927" y="3428192"/>
            <a:ext cx="4663346" cy="349751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107" y="860637"/>
            <a:ext cx="7560987" cy="2479329"/>
            <a:chOff x="0" y="0"/>
            <a:chExt cx="2847623" cy="953406"/>
          </a:xfrm>
        </p:grpSpPr>
        <p:sp>
          <p:nvSpPr>
            <p:cNvPr id="3" name="Freeform 3"/>
            <p:cNvSpPr/>
            <p:nvPr/>
          </p:nvSpPr>
          <p:spPr>
            <a:xfrm>
              <a:off x="0" y="0"/>
              <a:ext cx="2847623" cy="953406"/>
            </a:xfrm>
            <a:custGeom>
              <a:avLst/>
              <a:gdLst/>
              <a:ahLst/>
              <a:cxnLst/>
              <a:rect l="l" t="t" r="r" b="b"/>
              <a:pathLst>
                <a:path w="2847623" h="953406">
                  <a:moveTo>
                    <a:pt x="0" y="0"/>
                  </a:moveTo>
                  <a:lnTo>
                    <a:pt x="2847623" y="0"/>
                  </a:lnTo>
                  <a:lnTo>
                    <a:pt x="2847623" y="953406"/>
                  </a:lnTo>
                  <a:lnTo>
                    <a:pt x="0" y="953406"/>
                  </a:lnTo>
                  <a:close/>
                </a:path>
              </a:pathLst>
            </a:custGeom>
            <a:solidFill>
              <a:srgbClr val="394B85"/>
            </a:solidFill>
          </p:spPr>
          <p:txBody>
            <a:bodyPr/>
            <a:lstStyle/>
            <a:p>
              <a:endParaRPr lang="fi-FI"/>
            </a:p>
          </p:txBody>
        </p:sp>
        <p:sp>
          <p:nvSpPr>
            <p:cNvPr id="4" name="TextBox 4"/>
            <p:cNvSpPr txBox="1"/>
            <p:nvPr/>
          </p:nvSpPr>
          <p:spPr>
            <a:xfrm>
              <a:off x="0" y="-19050"/>
              <a:ext cx="2847623" cy="972456"/>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67"/>
                </a:lnSpc>
              </a:pPr>
              <a:endParaRPr sz="1803"/>
            </a:p>
          </p:txBody>
        </p:sp>
      </p:grpSp>
      <p:sp>
        <p:nvSpPr>
          <p:cNvPr id="5" name="Freeform 5"/>
          <p:cNvSpPr>
            <a:spLocks noChangeAspect="1"/>
          </p:cNvSpPr>
          <p:nvPr/>
        </p:nvSpPr>
        <p:spPr>
          <a:xfrm>
            <a:off x="4232195" y="3640522"/>
            <a:ext cx="2916000" cy="2916000"/>
          </a:xfrm>
          <a:custGeom>
            <a:avLst/>
            <a:gdLst/>
            <a:ahLst/>
            <a:cxnLst/>
            <a:rect l="l" t="t" r="r" b="b"/>
            <a:pathLst>
              <a:path w="3222859" h="3222859">
                <a:moveTo>
                  <a:pt x="0" y="0"/>
                </a:moveTo>
                <a:lnTo>
                  <a:pt x="3222859" y="0"/>
                </a:lnTo>
                <a:lnTo>
                  <a:pt x="3222859" y="3222858"/>
                </a:lnTo>
                <a:lnTo>
                  <a:pt x="0" y="3222858"/>
                </a:lnTo>
                <a:lnTo>
                  <a:pt x="0" y="0"/>
                </a:lnTo>
                <a:close/>
              </a:path>
            </a:pathLst>
          </a:custGeom>
          <a:blipFill>
            <a:blip r:embed="rId2"/>
            <a:stretch>
              <a:fillRect/>
            </a:stretch>
          </a:blipFill>
        </p:spPr>
        <p:txBody>
          <a:bodyPr/>
          <a:lstStyle/>
          <a:p>
            <a:endParaRPr lang="fi-FI" dirty="0"/>
          </a:p>
        </p:txBody>
      </p:sp>
      <p:sp>
        <p:nvSpPr>
          <p:cNvPr id="6" name="TextBox 6"/>
          <p:cNvSpPr txBox="1"/>
          <p:nvPr/>
        </p:nvSpPr>
        <p:spPr>
          <a:xfrm>
            <a:off x="709154" y="6346939"/>
            <a:ext cx="6192996" cy="356745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960"/>
              </a:lnSpc>
              <a:spcBef>
                <a:spcPct val="0"/>
              </a:spcBef>
            </a:pPr>
            <a:endParaRPr sz="1803" dirty="0"/>
          </a:p>
          <a:p>
            <a:pPr algn="l">
              <a:lnSpc>
                <a:spcPts val="1960"/>
              </a:lnSpc>
              <a:spcBef>
                <a:spcPct val="0"/>
              </a:spcBef>
            </a:pPr>
            <a:r>
              <a:rPr lang="en-US" sz="1400" dirty="0" err="1">
                <a:solidFill>
                  <a:srgbClr val="000000"/>
                </a:solidFill>
                <a:latin typeface="Arial" panose="020B0604020202020204" pitchFamily="34" charset="0"/>
                <a:ea typeface="Arial Bold"/>
                <a:cs typeface="Arial" panose="020B0604020202020204" pitchFamily="34" charset="0"/>
                <a:sym typeface="Arial Bold"/>
              </a:rPr>
              <a:t>Asiakaslähtöisen</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palautteenantotavan</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turvaamisessa</a:t>
            </a:r>
            <a:r>
              <a:rPr lang="en-US" sz="1400" dirty="0">
                <a:solidFill>
                  <a:srgbClr val="000000"/>
                </a:solidFill>
                <a:latin typeface="Arial" panose="020B0604020202020204" pitchFamily="34" charset="0"/>
                <a:ea typeface="Arial Bold"/>
                <a:cs typeface="Arial" panose="020B0604020202020204" pitchFamily="34" charset="0"/>
                <a:sym typeface="Arial Bold"/>
              </a:rPr>
              <a:t> on </a:t>
            </a:r>
            <a:r>
              <a:rPr lang="en-US" sz="1400" dirty="0" err="1">
                <a:solidFill>
                  <a:srgbClr val="000000"/>
                </a:solidFill>
                <a:latin typeface="Arial" panose="020B0604020202020204" pitchFamily="34" charset="0"/>
                <a:ea typeface="Arial Bold"/>
                <a:cs typeface="Arial" panose="020B0604020202020204" pitchFamily="34" charset="0"/>
                <a:sym typeface="Arial Bold"/>
              </a:rPr>
              <a:t>erilaisten</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palautekanavien</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lisäksi</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olennaista</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että</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palveluja</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tuottavat</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ammattilaisemme</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tietävät</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miksi</a:t>
            </a:r>
            <a:r>
              <a:rPr lang="en-US" sz="1400" dirty="0">
                <a:solidFill>
                  <a:srgbClr val="000000"/>
                </a:solidFill>
                <a:latin typeface="Arial" panose="020B0604020202020204" pitchFamily="34" charset="0"/>
                <a:ea typeface="Arial Bold"/>
                <a:cs typeface="Arial" panose="020B0604020202020204" pitchFamily="34" charset="0"/>
                <a:sym typeface="Arial Bold"/>
              </a:rPr>
              <a:t> ja </a:t>
            </a:r>
            <a:r>
              <a:rPr lang="en-US" sz="1400" dirty="0" err="1">
                <a:solidFill>
                  <a:srgbClr val="000000"/>
                </a:solidFill>
                <a:latin typeface="Arial" panose="020B0604020202020204" pitchFamily="34" charset="0"/>
                <a:ea typeface="Arial Bold"/>
                <a:cs typeface="Arial" panose="020B0604020202020204" pitchFamily="34" charset="0"/>
                <a:sym typeface="Arial Bold"/>
              </a:rPr>
              <a:t>miten</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asiakaspalautetta</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kerätään</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sekä</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osaavat</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kannustaa</a:t>
            </a:r>
            <a:r>
              <a:rPr lang="en-US" sz="1400" dirty="0">
                <a:solidFill>
                  <a:srgbClr val="000000"/>
                </a:solidFill>
                <a:latin typeface="Arial" panose="020B0604020202020204" pitchFamily="34" charset="0"/>
                <a:ea typeface="Arial Bold"/>
                <a:cs typeface="Arial" panose="020B0604020202020204" pitchFamily="34" charset="0"/>
                <a:sym typeface="Arial Bold"/>
              </a:rPr>
              <a:t> ja </a:t>
            </a:r>
            <a:r>
              <a:rPr lang="en-US" sz="1400" dirty="0" err="1">
                <a:solidFill>
                  <a:srgbClr val="000000"/>
                </a:solidFill>
                <a:latin typeface="Arial" panose="020B0604020202020204" pitchFamily="34" charset="0"/>
                <a:ea typeface="Arial Bold"/>
                <a:cs typeface="Arial" panose="020B0604020202020204" pitchFamily="34" charset="0"/>
                <a:sym typeface="Arial Bold"/>
              </a:rPr>
              <a:t>opastaa</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asiakasta</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antamaan</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palautetta</a:t>
            </a:r>
            <a:r>
              <a:rPr lang="en-US" sz="1400" dirty="0">
                <a:solidFill>
                  <a:srgbClr val="000000"/>
                </a:solidFill>
                <a:latin typeface="Arial" panose="020B0604020202020204" pitchFamily="34" charset="0"/>
                <a:ea typeface="Arial Bold"/>
                <a:cs typeface="Arial" panose="020B0604020202020204" pitchFamily="34" charset="0"/>
                <a:sym typeface="Arial Bold"/>
              </a:rPr>
              <a:t>. </a:t>
            </a:r>
          </a:p>
          <a:p>
            <a:pPr algn="l">
              <a:lnSpc>
                <a:spcPts val="1960"/>
              </a:lnSpc>
              <a:spcBef>
                <a:spcPct val="0"/>
              </a:spcBef>
            </a:pPr>
            <a:endParaRPr lang="en-US" sz="1400" b="1" dirty="0">
              <a:solidFill>
                <a:srgbClr val="000000"/>
              </a:solidFill>
              <a:latin typeface="Arial Bold"/>
              <a:ea typeface="Arial Bold"/>
              <a:cs typeface="Arial Bold"/>
              <a:sym typeface="Arial Bold"/>
            </a:endParaRPr>
          </a:p>
          <a:p>
            <a:pPr algn="l">
              <a:lnSpc>
                <a:spcPts val="1960"/>
              </a:lnSpc>
              <a:spcBef>
                <a:spcPct val="0"/>
              </a:spcBef>
            </a:pPr>
            <a:r>
              <a:rPr lang="en-US" sz="1400" dirty="0">
                <a:solidFill>
                  <a:srgbClr val="000000"/>
                </a:solidFill>
                <a:latin typeface="Arial" panose="020B0604020202020204" pitchFamily="34" charset="0"/>
                <a:ea typeface="Arial Bold"/>
                <a:cs typeface="Arial" panose="020B0604020202020204" pitchFamily="34" charset="0"/>
                <a:sym typeface="Arial Bold"/>
              </a:rPr>
              <a:t>Palautteen </a:t>
            </a:r>
            <a:r>
              <a:rPr lang="en-US" sz="1400" dirty="0" err="1">
                <a:solidFill>
                  <a:srgbClr val="000000"/>
                </a:solidFill>
                <a:latin typeface="Arial" panose="020B0604020202020204" pitchFamily="34" charset="0"/>
                <a:ea typeface="Arial Bold"/>
                <a:cs typeface="Arial" panose="020B0604020202020204" pitchFamily="34" charset="0"/>
                <a:sym typeface="Arial Bold"/>
              </a:rPr>
              <a:t>keräämisen</a:t>
            </a:r>
            <a:r>
              <a:rPr lang="en-US" sz="1400" dirty="0">
                <a:solidFill>
                  <a:srgbClr val="000000"/>
                </a:solidFill>
                <a:latin typeface="Arial" panose="020B0604020202020204" pitchFamily="34" charset="0"/>
                <a:ea typeface="Arial Bold"/>
                <a:cs typeface="Arial" panose="020B0604020202020204" pitchFamily="34" charset="0"/>
                <a:sym typeface="Arial Bold"/>
              </a:rPr>
              <a:t> ja </a:t>
            </a:r>
            <a:r>
              <a:rPr lang="en-US" sz="1400" dirty="0" err="1">
                <a:solidFill>
                  <a:srgbClr val="000000"/>
                </a:solidFill>
                <a:latin typeface="Arial" panose="020B0604020202020204" pitchFamily="34" charset="0"/>
                <a:ea typeface="Arial Bold"/>
                <a:cs typeface="Arial" panose="020B0604020202020204" pitchFamily="34" charset="0"/>
                <a:sym typeface="Arial Bold"/>
              </a:rPr>
              <a:t>käsittelyn</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sujuvoittamiseksi</a:t>
            </a:r>
            <a:r>
              <a:rPr lang="en-US" sz="1400" dirty="0">
                <a:solidFill>
                  <a:srgbClr val="000000"/>
                </a:solidFill>
                <a:latin typeface="Arial" panose="020B0604020202020204" pitchFamily="34" charset="0"/>
                <a:ea typeface="Arial Bold"/>
                <a:cs typeface="Arial" panose="020B0604020202020204" pitchFamily="34" charset="0"/>
                <a:sym typeface="Arial Bold"/>
              </a:rPr>
              <a:t> on </a:t>
            </a:r>
            <a:r>
              <a:rPr lang="en-US" sz="1400" dirty="0" err="1">
                <a:solidFill>
                  <a:srgbClr val="000000"/>
                </a:solidFill>
                <a:latin typeface="Arial" panose="020B0604020202020204" pitchFamily="34" charset="0"/>
                <a:ea typeface="Arial Bold"/>
                <a:cs typeface="Arial" panose="020B0604020202020204" pitchFamily="34" charset="0"/>
                <a:sym typeface="Arial Bold"/>
              </a:rPr>
              <a:t>ammattilaistemme</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tueksi</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tehty</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asiakaspalautteen</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keräämisen</a:t>
            </a:r>
            <a:r>
              <a:rPr lang="en-US" sz="1400" dirty="0">
                <a:solidFill>
                  <a:srgbClr val="000000"/>
                </a:solidFill>
                <a:latin typeface="Arial" panose="020B0604020202020204" pitchFamily="34" charset="0"/>
                <a:ea typeface="Arial Bold"/>
                <a:cs typeface="Arial" panose="020B0604020202020204" pitchFamily="34" charset="0"/>
                <a:sym typeface="Arial Bold"/>
              </a:rPr>
              <a:t> ja </a:t>
            </a:r>
            <a:r>
              <a:rPr lang="en-US" sz="1400" dirty="0" err="1">
                <a:solidFill>
                  <a:srgbClr val="000000"/>
                </a:solidFill>
                <a:latin typeface="Arial" panose="020B0604020202020204" pitchFamily="34" charset="0"/>
                <a:ea typeface="Arial Bold"/>
                <a:cs typeface="Arial" panose="020B0604020202020204" pitchFamily="34" charset="0"/>
                <a:sym typeface="Arial Bold"/>
              </a:rPr>
              <a:t>käsittelyn</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muistilista</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ks</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seuraava</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sivu</a:t>
            </a:r>
            <a:r>
              <a:rPr lang="en-US" sz="1400" dirty="0">
                <a:solidFill>
                  <a:srgbClr val="000000"/>
                </a:solidFill>
                <a:latin typeface="Arial" panose="020B0604020202020204" pitchFamily="34" charset="0"/>
                <a:ea typeface="Arial Bold"/>
                <a:cs typeface="Arial" panose="020B0604020202020204" pitchFamily="34" charset="0"/>
                <a:sym typeface="Arial Bold"/>
              </a:rPr>
              <a:t>). Käytössämme on </a:t>
            </a:r>
            <a:r>
              <a:rPr lang="en-US" sz="1400" dirty="0" err="1">
                <a:solidFill>
                  <a:srgbClr val="000000"/>
                </a:solidFill>
                <a:latin typeface="Arial" panose="020B0604020202020204" pitchFamily="34" charset="0"/>
                <a:ea typeface="Arial Bold"/>
                <a:cs typeface="Arial" panose="020B0604020202020204" pitchFamily="34" charset="0"/>
                <a:sym typeface="Arial Bold"/>
              </a:rPr>
              <a:t>MyRoidu-asiakaspalautejärjestelmä</a:t>
            </a:r>
            <a:r>
              <a:rPr lang="en-US" sz="1400" dirty="0">
                <a:solidFill>
                  <a:srgbClr val="000000"/>
                </a:solidFill>
                <a:latin typeface="Arial" panose="020B0604020202020204" pitchFamily="34" charset="0"/>
                <a:ea typeface="Arial Bold"/>
                <a:cs typeface="Arial" panose="020B0604020202020204" pitchFamily="34" charset="0"/>
                <a:sym typeface="Arial Bold"/>
              </a:rPr>
              <a:t>.</a:t>
            </a:r>
          </a:p>
          <a:p>
            <a:pPr algn="l">
              <a:lnSpc>
                <a:spcPts val="1960"/>
              </a:lnSpc>
              <a:spcBef>
                <a:spcPct val="0"/>
              </a:spcBef>
            </a:pPr>
            <a:endParaRPr lang="en-US" sz="1400" dirty="0">
              <a:solidFill>
                <a:srgbClr val="000000"/>
              </a:solidFill>
              <a:latin typeface="Arial" panose="020B0604020202020204" pitchFamily="34" charset="0"/>
              <a:ea typeface="Arial Bold"/>
              <a:cs typeface="Arial" panose="020B0604020202020204" pitchFamily="34" charset="0"/>
              <a:sym typeface="Arial Bold"/>
            </a:endParaRPr>
          </a:p>
          <a:p>
            <a:pPr algn="l">
              <a:lnSpc>
                <a:spcPts val="1960"/>
              </a:lnSpc>
              <a:spcBef>
                <a:spcPct val="0"/>
              </a:spcBef>
            </a:pPr>
            <a:endParaRPr lang="en-US" sz="1400" dirty="0">
              <a:solidFill>
                <a:srgbClr val="000000"/>
              </a:solidFill>
              <a:latin typeface="Arial" panose="020B0604020202020204" pitchFamily="34" charset="0"/>
              <a:ea typeface="Arial Bold"/>
              <a:cs typeface="Arial" panose="020B0604020202020204" pitchFamily="34" charset="0"/>
              <a:sym typeface="Arial Bold"/>
            </a:endParaRPr>
          </a:p>
          <a:p>
            <a:pPr algn="l">
              <a:lnSpc>
                <a:spcPts val="1960"/>
              </a:lnSpc>
              <a:spcBef>
                <a:spcPct val="0"/>
              </a:spcBef>
            </a:pPr>
            <a:r>
              <a:rPr lang="en-US" sz="1400" dirty="0" err="1">
                <a:solidFill>
                  <a:srgbClr val="000000"/>
                </a:solidFill>
                <a:latin typeface="Arial" panose="020B0604020202020204" pitchFamily="34" charset="0"/>
                <a:ea typeface="Arial Bold"/>
                <a:cs typeface="Arial" panose="020B0604020202020204" pitchFamily="34" charset="0"/>
                <a:sym typeface="Arial Bold"/>
              </a:rPr>
              <a:t>Lisätietoja</a:t>
            </a:r>
            <a:r>
              <a:rPr lang="en-US" sz="1400" dirty="0">
                <a:solidFill>
                  <a:srgbClr val="000000"/>
                </a:solidFill>
                <a:latin typeface="Arial" panose="020B0604020202020204" pitchFamily="34" charset="0"/>
                <a:ea typeface="Arial Bold"/>
                <a:cs typeface="Arial" panose="020B0604020202020204" pitchFamily="34" charset="0"/>
                <a:sym typeface="Arial Bold"/>
              </a:rPr>
              <a:t>: </a:t>
            </a:r>
            <a:r>
              <a:rPr lang="en-US" sz="1400" dirty="0" err="1">
                <a:solidFill>
                  <a:srgbClr val="000000"/>
                </a:solidFill>
                <a:latin typeface="Arial" panose="020B0604020202020204" pitchFamily="34" charset="0"/>
                <a:ea typeface="Arial Bold"/>
                <a:cs typeface="Arial" panose="020B0604020202020204" pitchFamily="34" charset="0"/>
                <a:sym typeface="Arial Bold"/>
              </a:rPr>
              <a:t>kehittämispäällikkö</a:t>
            </a:r>
            <a:r>
              <a:rPr lang="en-US" sz="1400" dirty="0">
                <a:solidFill>
                  <a:srgbClr val="000000"/>
                </a:solidFill>
                <a:latin typeface="Arial" panose="020B0604020202020204" pitchFamily="34" charset="0"/>
                <a:ea typeface="Arial Bold"/>
                <a:cs typeface="Arial" panose="020B0604020202020204" pitchFamily="34" charset="0"/>
                <a:sym typeface="Arial Bold"/>
              </a:rPr>
              <a:t> Maiju Päivä, </a:t>
            </a:r>
            <a:r>
              <a:rPr lang="en-US" sz="1400" dirty="0">
                <a:solidFill>
                  <a:srgbClr val="000000"/>
                </a:solidFill>
                <a:latin typeface="Arial" panose="020B0604020202020204" pitchFamily="34" charset="0"/>
                <a:ea typeface="Arial Bold"/>
                <a:cs typeface="Arial" panose="020B0604020202020204" pitchFamily="34" charset="0"/>
                <a:sym typeface="Arial Bold"/>
                <a:hlinkClick r:id="rId3"/>
              </a:rPr>
              <a:t>maiju.paiva@paijatha.fi</a:t>
            </a:r>
            <a:endParaRPr lang="en-US" sz="1400" dirty="0">
              <a:solidFill>
                <a:srgbClr val="000000"/>
              </a:solidFill>
              <a:latin typeface="Arial" panose="020B0604020202020204" pitchFamily="34" charset="0"/>
              <a:ea typeface="Arial Bold"/>
              <a:cs typeface="Arial" panose="020B0604020202020204" pitchFamily="34" charset="0"/>
              <a:sym typeface="Arial Bold"/>
            </a:endParaRPr>
          </a:p>
          <a:p>
            <a:pPr algn="l">
              <a:lnSpc>
                <a:spcPts val="1960"/>
              </a:lnSpc>
              <a:spcBef>
                <a:spcPct val="0"/>
              </a:spcBef>
            </a:pPr>
            <a:endParaRPr lang="en-US" sz="1400" dirty="0">
              <a:solidFill>
                <a:srgbClr val="000000"/>
              </a:solidFill>
              <a:latin typeface="Arial" panose="020B0604020202020204" pitchFamily="34" charset="0"/>
              <a:ea typeface="Arial Bold"/>
              <a:cs typeface="Arial" panose="020B0604020202020204" pitchFamily="34" charset="0"/>
              <a:sym typeface="Arial Bold"/>
            </a:endParaRPr>
          </a:p>
          <a:p>
            <a:pPr algn="l">
              <a:lnSpc>
                <a:spcPts val="1960"/>
              </a:lnSpc>
              <a:spcBef>
                <a:spcPct val="0"/>
              </a:spcBef>
            </a:pPr>
            <a:endParaRPr lang="en-US" sz="1400" dirty="0">
              <a:solidFill>
                <a:srgbClr val="000000"/>
              </a:solidFill>
              <a:latin typeface="Arial" panose="020B0604020202020204" pitchFamily="34" charset="0"/>
              <a:ea typeface="Arial Bold"/>
              <a:cs typeface="Arial" panose="020B0604020202020204" pitchFamily="34" charset="0"/>
              <a:sym typeface="Arial Bold"/>
            </a:endParaRPr>
          </a:p>
        </p:txBody>
      </p:sp>
      <p:sp>
        <p:nvSpPr>
          <p:cNvPr id="7" name="TextBox 7"/>
          <p:cNvSpPr txBox="1"/>
          <p:nvPr/>
        </p:nvSpPr>
        <p:spPr>
          <a:xfrm>
            <a:off x="799157" y="412921"/>
            <a:ext cx="6012991" cy="39754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3122"/>
              </a:lnSpc>
            </a:pPr>
            <a:r>
              <a:rPr lang="en-US" sz="2800" spc="260">
                <a:solidFill>
                  <a:srgbClr val="394B85"/>
                </a:solidFill>
                <a:latin typeface="Arial"/>
                <a:ea typeface="Arial"/>
                <a:cs typeface="Arial"/>
                <a:sym typeface="Arial"/>
              </a:rPr>
              <a:t>ASIAKASPALAUTE</a:t>
            </a:r>
          </a:p>
        </p:txBody>
      </p:sp>
      <p:sp>
        <p:nvSpPr>
          <p:cNvPr id="8" name="TextBox 8"/>
          <p:cNvSpPr txBox="1"/>
          <p:nvPr/>
        </p:nvSpPr>
        <p:spPr>
          <a:xfrm>
            <a:off x="799157" y="1161193"/>
            <a:ext cx="6192996" cy="1772088"/>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960"/>
              </a:lnSpc>
              <a:spcBef>
                <a:spcPct val="0"/>
              </a:spcBef>
            </a:pPr>
            <a:r>
              <a:rPr lang="en-US" sz="1400" err="1">
                <a:solidFill>
                  <a:srgbClr val="FFFFFF"/>
                </a:solidFill>
                <a:latin typeface="Arial" panose="020B0604020202020204" pitchFamily="34" charset="0"/>
                <a:ea typeface="Arial Bold"/>
                <a:cs typeface="Arial" panose="020B0604020202020204" pitchFamily="34" charset="0"/>
                <a:sym typeface="Arial Bold"/>
              </a:rPr>
              <a:t>Asiakasosallisuuden</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edistämisessä</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ovat</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merkittävässä</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roolissa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asiakkaidemme</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kokemukset</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palvelusta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Mittaamme</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asiakaskokemusta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muun</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muassa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asiakaspalautteiden</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avulla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Kysymme</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asiakkailta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palautetta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erilaisilla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tavoilla</a:t>
            </a:r>
            <a:r>
              <a:rPr lang="en-US" sz="1400">
                <a:solidFill>
                  <a:srgbClr val="FFFFFF"/>
                </a:solidFill>
                <a:latin typeface="Arial" panose="020B0604020202020204" pitchFamily="34" charset="0"/>
                <a:ea typeface="Arial Bold"/>
                <a:cs typeface="Arial" panose="020B0604020202020204" pitchFamily="34" charset="0"/>
                <a:sym typeface="Arial Bold"/>
              </a:rPr>
              <a:t>, ja </a:t>
            </a:r>
            <a:r>
              <a:rPr lang="en-US" sz="1400" err="1">
                <a:solidFill>
                  <a:srgbClr val="FFFFFF"/>
                </a:solidFill>
                <a:latin typeface="Arial" panose="020B0604020202020204" pitchFamily="34" charset="0"/>
                <a:ea typeface="Arial Bold"/>
                <a:cs typeface="Arial" panose="020B0604020202020204" pitchFamily="34" charset="0"/>
                <a:sym typeface="Arial Bold"/>
              </a:rPr>
              <a:t>asiakkaidemme</a:t>
            </a:r>
            <a:r>
              <a:rPr lang="en-US" sz="1400">
                <a:solidFill>
                  <a:srgbClr val="FFFFFF"/>
                </a:solidFill>
                <a:latin typeface="Arial" panose="020B0604020202020204" pitchFamily="34" charset="0"/>
                <a:ea typeface="Arial Bold"/>
                <a:cs typeface="Arial" panose="020B0604020202020204" pitchFamily="34" charset="0"/>
                <a:sym typeface="Arial Bold"/>
              </a:rPr>
              <a:t> on </a:t>
            </a:r>
            <a:r>
              <a:rPr lang="en-US" sz="1400" err="1">
                <a:solidFill>
                  <a:srgbClr val="FFFFFF"/>
                </a:solidFill>
                <a:latin typeface="Arial" panose="020B0604020202020204" pitchFamily="34" charset="0"/>
                <a:ea typeface="Arial Bold"/>
                <a:cs typeface="Arial" panose="020B0604020202020204" pitchFamily="34" charset="0"/>
                <a:sym typeface="Arial Bold"/>
              </a:rPr>
              <a:t>mahdollista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vastata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itselleen</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parhaiten</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sopivalla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tavalla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itsenäisesti</a:t>
            </a:r>
            <a:r>
              <a:rPr lang="en-US" sz="1400">
                <a:solidFill>
                  <a:srgbClr val="FFFFFF"/>
                </a:solidFill>
                <a:latin typeface="Arial" panose="020B0604020202020204" pitchFamily="34" charset="0"/>
                <a:ea typeface="Arial Bold"/>
                <a:cs typeface="Arial" panose="020B0604020202020204" pitchFamily="34" charset="0"/>
                <a:sym typeface="Arial Bold"/>
              </a:rPr>
              <a:t> tai </a:t>
            </a:r>
            <a:r>
              <a:rPr lang="en-US" sz="1400" err="1">
                <a:solidFill>
                  <a:srgbClr val="FFFFFF"/>
                </a:solidFill>
                <a:latin typeface="Arial" panose="020B0604020202020204" pitchFamily="34" charset="0"/>
                <a:ea typeface="Arial Bold"/>
                <a:cs typeface="Arial" panose="020B0604020202020204" pitchFamily="34" charset="0"/>
                <a:sym typeface="Arial Bold"/>
              </a:rPr>
              <a:t>tuetusti</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Lisäksi</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asiakkaidemme</a:t>
            </a:r>
            <a:r>
              <a:rPr lang="en-US" sz="1400">
                <a:solidFill>
                  <a:srgbClr val="FFFFFF"/>
                </a:solidFill>
                <a:latin typeface="Arial" panose="020B0604020202020204" pitchFamily="34" charset="0"/>
                <a:ea typeface="Arial Bold"/>
                <a:cs typeface="Arial" panose="020B0604020202020204" pitchFamily="34" charset="0"/>
                <a:sym typeface="Arial Bold"/>
              </a:rPr>
              <a:t> on </a:t>
            </a:r>
            <a:r>
              <a:rPr lang="en-US" sz="1400" err="1">
                <a:solidFill>
                  <a:srgbClr val="FFFFFF"/>
                </a:solidFill>
                <a:latin typeface="Arial" panose="020B0604020202020204" pitchFamily="34" charset="0"/>
                <a:ea typeface="Arial Bold"/>
                <a:cs typeface="Arial" panose="020B0604020202020204" pitchFamily="34" charset="0"/>
                <a:sym typeface="Arial Bold"/>
              </a:rPr>
              <a:t>aina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mahdollista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antaa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meille</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spontaanisti</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avointa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palautetta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Palautteen</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avulla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asiakkaidemme</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ääni</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saadaan</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kuuluviin</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laajasti</a:t>
            </a:r>
            <a:r>
              <a:rPr lang="en-US" sz="1400">
                <a:solidFill>
                  <a:srgbClr val="FFFFFF"/>
                </a:solidFill>
                <a:latin typeface="Arial" panose="020B0604020202020204" pitchFamily="34" charset="0"/>
                <a:ea typeface="Arial Bold"/>
                <a:cs typeface="Arial" panose="020B0604020202020204" pitchFamily="34" charset="0"/>
                <a:sym typeface="Arial Bold"/>
              </a:rPr>
              <a:t> ja </a:t>
            </a:r>
            <a:r>
              <a:rPr lang="en-US" sz="1400" err="1">
                <a:solidFill>
                  <a:srgbClr val="FFFFFF"/>
                </a:solidFill>
                <a:latin typeface="Arial" panose="020B0604020202020204" pitchFamily="34" charset="0"/>
                <a:ea typeface="Arial Bold"/>
                <a:cs typeface="Arial" panose="020B0604020202020204" pitchFamily="34" charset="0"/>
                <a:sym typeface="Arial Bold"/>
              </a:rPr>
              <a:t>matalalla</a:t>
            </a:r>
            <a:r>
              <a:rPr lang="en-US" sz="1400">
                <a:solidFill>
                  <a:srgbClr val="FFFFFF"/>
                </a:solidFill>
                <a:latin typeface="Arial" panose="020B0604020202020204" pitchFamily="34" charset="0"/>
                <a:ea typeface="Arial Bold"/>
                <a:cs typeface="Arial" panose="020B0604020202020204" pitchFamily="34" charset="0"/>
                <a:sym typeface="Arial Bold"/>
              </a:rPr>
              <a:t> </a:t>
            </a:r>
            <a:r>
              <a:rPr lang="en-US" sz="1400" err="1">
                <a:solidFill>
                  <a:srgbClr val="FFFFFF"/>
                </a:solidFill>
                <a:latin typeface="Arial" panose="020B0604020202020204" pitchFamily="34" charset="0"/>
                <a:ea typeface="Arial Bold"/>
                <a:cs typeface="Arial" panose="020B0604020202020204" pitchFamily="34" charset="0"/>
                <a:sym typeface="Arial Bold"/>
              </a:rPr>
              <a:t>kynnyksellä</a:t>
            </a:r>
            <a:r>
              <a:rPr lang="en-US" sz="1400">
                <a:solidFill>
                  <a:srgbClr val="FFFFFF"/>
                </a:solidFill>
                <a:latin typeface="Arial" panose="020B0604020202020204" pitchFamily="34" charset="0"/>
                <a:ea typeface="Arial Bold"/>
                <a:cs typeface="Arial" panose="020B0604020202020204" pitchFamily="34" charset="0"/>
                <a:sym typeface="Arial Bold"/>
              </a:rPr>
              <a:t>.</a:t>
            </a:r>
          </a:p>
        </p:txBody>
      </p:sp>
      <p:sp>
        <p:nvSpPr>
          <p:cNvPr id="9" name="TextBox 9"/>
          <p:cNvSpPr txBox="1"/>
          <p:nvPr/>
        </p:nvSpPr>
        <p:spPr>
          <a:xfrm>
            <a:off x="709154" y="4071017"/>
            <a:ext cx="3523041" cy="228504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960"/>
              </a:lnSpc>
              <a:spcBef>
                <a:spcPct val="0"/>
              </a:spcBef>
            </a:pPr>
            <a:r>
              <a:rPr lang="en-US" sz="1400" err="1">
                <a:solidFill>
                  <a:srgbClr val="000000"/>
                </a:solidFill>
                <a:latin typeface="Arial" panose="020B0604020202020204" pitchFamily="34" charset="0"/>
                <a:ea typeface="Arial Bold"/>
                <a:cs typeface="Arial" panose="020B0604020202020204" pitchFamily="34" charset="0"/>
                <a:sym typeface="Arial Bold"/>
              </a:rPr>
              <a:t>Asiakaspalautteen</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kerääminen</a:t>
            </a:r>
            <a:r>
              <a:rPr lang="en-US" sz="1400">
                <a:solidFill>
                  <a:srgbClr val="000000"/>
                </a:solidFill>
                <a:latin typeface="Arial" panose="020B0604020202020204" pitchFamily="34" charset="0"/>
                <a:ea typeface="Arial Bold"/>
                <a:cs typeface="Arial" panose="020B0604020202020204" pitchFamily="34" charset="0"/>
                <a:sym typeface="Arial Bold"/>
              </a:rPr>
              <a:t> on </a:t>
            </a:r>
            <a:r>
              <a:rPr lang="en-US" sz="1400" err="1">
                <a:solidFill>
                  <a:srgbClr val="000000"/>
                </a:solidFill>
                <a:latin typeface="Arial" panose="020B0604020202020204" pitchFamily="34" charset="0"/>
                <a:ea typeface="Arial Bold"/>
                <a:cs typeface="Arial" panose="020B0604020202020204" pitchFamily="34" charset="0"/>
                <a:sym typeface="Arial Bold"/>
              </a:rPr>
              <a:t>osa</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organisaatiomme</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arkea</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Palautteen</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perusteella</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pystymme</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arvioimaan</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paremmin</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toimintamme</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asiakaslähtöisyyttä</a:t>
            </a:r>
            <a:r>
              <a:rPr lang="en-US" sz="1400">
                <a:solidFill>
                  <a:srgbClr val="000000"/>
                </a:solidFill>
                <a:latin typeface="Arial" panose="020B0604020202020204" pitchFamily="34" charset="0"/>
                <a:ea typeface="Arial Bold"/>
                <a:cs typeface="Arial" panose="020B0604020202020204" pitchFamily="34" charset="0"/>
                <a:sym typeface="Arial Bold"/>
              </a:rPr>
              <a:t> ja </a:t>
            </a:r>
            <a:r>
              <a:rPr lang="en-US" sz="1400" err="1">
                <a:solidFill>
                  <a:srgbClr val="000000"/>
                </a:solidFill>
                <a:latin typeface="Arial" panose="020B0604020202020204" pitchFamily="34" charset="0"/>
                <a:ea typeface="Arial Bold"/>
                <a:cs typeface="Arial" panose="020B0604020202020204" pitchFamily="34" charset="0"/>
                <a:sym typeface="Arial Bold"/>
              </a:rPr>
              <a:t>laatua</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sekä</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kohdistamaan</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kehittämistoimenpiteitä</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paremmin</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Nopealla</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reagoinnilla</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palautteeseen</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voimme</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kääntää</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asiakkaan</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tyytymättömyyden</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tyytyväisyydeksi</a:t>
            </a:r>
            <a:r>
              <a:rPr lang="en-US" sz="1400">
                <a:solidFill>
                  <a:srgbClr val="000000"/>
                </a:solidFill>
                <a:latin typeface="Arial" panose="020B0604020202020204" pitchFamily="34" charset="0"/>
                <a:ea typeface="Arial Bold"/>
                <a:cs typeface="Arial" panose="020B0604020202020204" pitchFamily="34" charset="0"/>
                <a:sym typeface="Arial Bold"/>
              </a:rPr>
              <a:t>, ja </a:t>
            </a:r>
            <a:r>
              <a:rPr lang="en-US" sz="1400" err="1">
                <a:solidFill>
                  <a:srgbClr val="000000"/>
                </a:solidFill>
                <a:latin typeface="Arial" panose="020B0604020202020204" pitchFamily="34" charset="0"/>
                <a:ea typeface="Arial Bold"/>
                <a:cs typeface="Arial" panose="020B0604020202020204" pitchFamily="34" charset="0"/>
                <a:sym typeface="Arial Bold"/>
              </a:rPr>
              <a:t>tehdä</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arvostelijasta</a:t>
            </a:r>
            <a:r>
              <a:rPr lang="en-US" sz="1400">
                <a:solidFill>
                  <a:srgbClr val="000000"/>
                </a:solidFill>
                <a:latin typeface="Arial" panose="020B0604020202020204" pitchFamily="34" charset="0"/>
                <a:ea typeface="Arial Bold"/>
                <a:cs typeface="Arial" panose="020B0604020202020204" pitchFamily="34" charset="0"/>
                <a:sym typeface="Arial Bold"/>
              </a:rPr>
              <a:t> </a:t>
            </a:r>
            <a:r>
              <a:rPr lang="en-US" sz="1400" err="1">
                <a:solidFill>
                  <a:srgbClr val="000000"/>
                </a:solidFill>
                <a:latin typeface="Arial" panose="020B0604020202020204" pitchFamily="34" charset="0"/>
                <a:ea typeface="Arial Bold"/>
                <a:cs typeface="Arial" panose="020B0604020202020204" pitchFamily="34" charset="0"/>
                <a:sym typeface="Arial Bold"/>
              </a:rPr>
              <a:t>suosittelijamme</a:t>
            </a:r>
            <a:r>
              <a:rPr lang="en-US" sz="1400">
                <a:solidFill>
                  <a:srgbClr val="000000"/>
                </a:solidFill>
                <a:latin typeface="Arial" panose="020B0604020202020204" pitchFamily="34" charset="0"/>
                <a:ea typeface="Arial Bold"/>
                <a:cs typeface="Arial" panose="020B0604020202020204" pitchFamily="34" charset="0"/>
                <a:sym typeface="Arial Bold"/>
              </a:rPr>
              <a:t>.</a:t>
            </a:r>
          </a:p>
        </p:txBody>
      </p:sp>
    </p:spTree>
    <p:extLst>
      <p:ext uri="{BB962C8B-B14F-4D97-AF65-F5344CB8AC3E}">
        <p14:creationId xmlns:p14="http://schemas.microsoft.com/office/powerpoint/2010/main" val="15923340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Kuva 39">
            <a:extLst>
              <a:ext uri="{FF2B5EF4-FFF2-40B4-BE49-F238E27FC236}">
                <a16:creationId xmlns:a16="http://schemas.microsoft.com/office/drawing/2014/main" id="{3A74586F-DA2C-CCD6-5786-24440A310D88}"/>
              </a:ext>
            </a:extLst>
          </p:cNvPr>
          <p:cNvPicPr>
            <a:picLocks noChangeAspect="1"/>
          </p:cNvPicPr>
          <p:nvPr/>
        </p:nvPicPr>
        <p:blipFill rotWithShape="1">
          <a:blip r:embed="rId2"/>
          <a:srcRect l="420" b="25162"/>
          <a:stretch/>
        </p:blipFill>
        <p:spPr>
          <a:xfrm>
            <a:off x="4107" y="-6867"/>
            <a:ext cx="7560987" cy="1947640"/>
          </a:xfrm>
          <a:prstGeom prst="rect">
            <a:avLst/>
          </a:prstGeom>
        </p:spPr>
      </p:pic>
      <p:sp>
        <p:nvSpPr>
          <p:cNvPr id="2" name="AutoShape 2"/>
          <p:cNvSpPr/>
          <p:nvPr/>
        </p:nvSpPr>
        <p:spPr>
          <a:xfrm flipV="1">
            <a:off x="257083" y="2791360"/>
            <a:ext cx="7058536" cy="0"/>
          </a:xfrm>
          <a:prstGeom prst="line">
            <a:avLst/>
          </a:prstGeom>
          <a:ln w="28575" cap="flat">
            <a:solidFill>
              <a:srgbClr val="CED5E8">
                <a:alpha val="80000"/>
              </a:srgbClr>
            </a:solidFill>
            <a:prstDash val="sysDash"/>
            <a:headEnd type="none" w="sm" len="sm"/>
            <a:tailEnd type="none" w="sm" len="sm"/>
          </a:ln>
        </p:spPr>
        <p:txBody>
          <a:bodyPr/>
          <a:lstStyle/>
          <a:p>
            <a:endParaRPr lang="fi-FI"/>
          </a:p>
        </p:txBody>
      </p:sp>
      <p:sp>
        <p:nvSpPr>
          <p:cNvPr id="3" name="AutoShape 3"/>
          <p:cNvSpPr/>
          <p:nvPr/>
        </p:nvSpPr>
        <p:spPr>
          <a:xfrm flipV="1">
            <a:off x="257083" y="3564848"/>
            <a:ext cx="7058536" cy="0"/>
          </a:xfrm>
          <a:prstGeom prst="line">
            <a:avLst/>
          </a:prstGeom>
          <a:ln w="28575" cap="flat">
            <a:solidFill>
              <a:srgbClr val="CED5E8">
                <a:alpha val="80000"/>
              </a:srgbClr>
            </a:solidFill>
            <a:prstDash val="sysDash"/>
            <a:headEnd type="none" w="sm" len="sm"/>
            <a:tailEnd type="none" w="sm" len="sm"/>
          </a:ln>
        </p:spPr>
        <p:txBody>
          <a:bodyPr/>
          <a:lstStyle/>
          <a:p>
            <a:endParaRPr lang="fi-FI"/>
          </a:p>
        </p:txBody>
      </p:sp>
      <p:sp>
        <p:nvSpPr>
          <p:cNvPr id="4" name="AutoShape 4"/>
          <p:cNvSpPr/>
          <p:nvPr/>
        </p:nvSpPr>
        <p:spPr>
          <a:xfrm flipV="1">
            <a:off x="257083" y="4338335"/>
            <a:ext cx="7058536" cy="0"/>
          </a:xfrm>
          <a:prstGeom prst="line">
            <a:avLst/>
          </a:prstGeom>
          <a:ln w="28575" cap="flat">
            <a:solidFill>
              <a:srgbClr val="CED5E8">
                <a:alpha val="80000"/>
              </a:srgbClr>
            </a:solidFill>
            <a:prstDash val="sysDash"/>
            <a:headEnd type="none" w="sm" len="sm"/>
            <a:tailEnd type="none" w="sm" len="sm"/>
          </a:ln>
        </p:spPr>
        <p:txBody>
          <a:bodyPr/>
          <a:lstStyle/>
          <a:p>
            <a:endParaRPr lang="fi-FI"/>
          </a:p>
        </p:txBody>
      </p:sp>
      <p:sp>
        <p:nvSpPr>
          <p:cNvPr id="5" name="AutoShape 5"/>
          <p:cNvSpPr/>
          <p:nvPr/>
        </p:nvSpPr>
        <p:spPr>
          <a:xfrm flipV="1">
            <a:off x="257083" y="5111822"/>
            <a:ext cx="7058536" cy="0"/>
          </a:xfrm>
          <a:prstGeom prst="line">
            <a:avLst/>
          </a:prstGeom>
          <a:ln w="28575" cap="flat">
            <a:solidFill>
              <a:srgbClr val="CED5E8">
                <a:alpha val="80000"/>
              </a:srgbClr>
            </a:solidFill>
            <a:prstDash val="sysDash"/>
            <a:headEnd type="none" w="sm" len="sm"/>
            <a:tailEnd type="none" w="sm" len="sm"/>
          </a:ln>
        </p:spPr>
        <p:txBody>
          <a:bodyPr/>
          <a:lstStyle/>
          <a:p>
            <a:endParaRPr lang="fi-FI"/>
          </a:p>
        </p:txBody>
      </p:sp>
      <p:sp>
        <p:nvSpPr>
          <p:cNvPr id="6" name="AutoShape 6"/>
          <p:cNvSpPr/>
          <p:nvPr/>
        </p:nvSpPr>
        <p:spPr>
          <a:xfrm flipV="1">
            <a:off x="257083" y="5885310"/>
            <a:ext cx="7058536" cy="0"/>
          </a:xfrm>
          <a:prstGeom prst="line">
            <a:avLst/>
          </a:prstGeom>
          <a:ln w="28575" cap="flat">
            <a:solidFill>
              <a:srgbClr val="CED5E8">
                <a:alpha val="80000"/>
              </a:srgbClr>
            </a:solidFill>
            <a:prstDash val="sysDash"/>
            <a:headEnd type="none" w="sm" len="sm"/>
            <a:tailEnd type="none" w="sm" len="sm"/>
          </a:ln>
        </p:spPr>
        <p:txBody>
          <a:bodyPr/>
          <a:lstStyle/>
          <a:p>
            <a:endParaRPr lang="fi-FI"/>
          </a:p>
        </p:txBody>
      </p:sp>
      <p:sp>
        <p:nvSpPr>
          <p:cNvPr id="7" name="AutoShape 7"/>
          <p:cNvSpPr/>
          <p:nvPr/>
        </p:nvSpPr>
        <p:spPr>
          <a:xfrm>
            <a:off x="257083" y="6658797"/>
            <a:ext cx="7058536" cy="0"/>
          </a:xfrm>
          <a:prstGeom prst="line">
            <a:avLst/>
          </a:prstGeom>
          <a:ln w="28575" cap="flat">
            <a:solidFill>
              <a:srgbClr val="CED5E8">
                <a:alpha val="80000"/>
              </a:srgbClr>
            </a:solidFill>
            <a:prstDash val="sysDash"/>
            <a:headEnd type="none" w="sm" len="sm"/>
            <a:tailEnd type="none" w="sm" len="sm"/>
          </a:ln>
        </p:spPr>
        <p:txBody>
          <a:bodyPr/>
          <a:lstStyle/>
          <a:p>
            <a:endParaRPr lang="fi-FI"/>
          </a:p>
        </p:txBody>
      </p:sp>
      <p:sp>
        <p:nvSpPr>
          <p:cNvPr id="8" name="AutoShape 8"/>
          <p:cNvSpPr/>
          <p:nvPr/>
        </p:nvSpPr>
        <p:spPr>
          <a:xfrm>
            <a:off x="257083" y="7432285"/>
            <a:ext cx="7058536" cy="0"/>
          </a:xfrm>
          <a:prstGeom prst="line">
            <a:avLst/>
          </a:prstGeom>
          <a:ln w="28575" cap="flat">
            <a:solidFill>
              <a:srgbClr val="CED5E8">
                <a:alpha val="80000"/>
              </a:srgbClr>
            </a:solidFill>
            <a:prstDash val="sysDash"/>
            <a:headEnd type="none" w="sm" len="sm"/>
            <a:tailEnd type="none" w="sm" len="sm"/>
          </a:ln>
        </p:spPr>
        <p:txBody>
          <a:bodyPr/>
          <a:lstStyle/>
          <a:p>
            <a:endParaRPr lang="fi-FI"/>
          </a:p>
        </p:txBody>
      </p:sp>
      <p:sp>
        <p:nvSpPr>
          <p:cNvPr id="9" name="AutoShape 9"/>
          <p:cNvSpPr/>
          <p:nvPr/>
        </p:nvSpPr>
        <p:spPr>
          <a:xfrm>
            <a:off x="257083" y="8205772"/>
            <a:ext cx="7058536" cy="0"/>
          </a:xfrm>
          <a:prstGeom prst="line">
            <a:avLst/>
          </a:prstGeom>
          <a:ln w="28575" cap="flat">
            <a:solidFill>
              <a:srgbClr val="CED5E8">
                <a:alpha val="80000"/>
              </a:srgbClr>
            </a:solidFill>
            <a:prstDash val="sysDash"/>
            <a:headEnd type="none" w="sm" len="sm"/>
            <a:tailEnd type="none" w="sm" len="sm"/>
          </a:ln>
        </p:spPr>
        <p:txBody>
          <a:bodyPr/>
          <a:lstStyle/>
          <a:p>
            <a:endParaRPr lang="fi-FI"/>
          </a:p>
        </p:txBody>
      </p:sp>
      <p:sp>
        <p:nvSpPr>
          <p:cNvPr id="10" name="AutoShape 10"/>
          <p:cNvSpPr/>
          <p:nvPr/>
        </p:nvSpPr>
        <p:spPr>
          <a:xfrm>
            <a:off x="257083" y="8979260"/>
            <a:ext cx="7058536" cy="0"/>
          </a:xfrm>
          <a:prstGeom prst="line">
            <a:avLst/>
          </a:prstGeom>
          <a:ln w="28575" cap="flat">
            <a:solidFill>
              <a:srgbClr val="CED5E8">
                <a:alpha val="80000"/>
              </a:srgbClr>
            </a:solidFill>
            <a:prstDash val="sysDash"/>
            <a:headEnd type="none" w="sm" len="sm"/>
            <a:tailEnd type="none" w="sm" len="sm"/>
          </a:ln>
        </p:spPr>
        <p:txBody>
          <a:bodyPr/>
          <a:lstStyle/>
          <a:p>
            <a:endParaRPr lang="fi-FI"/>
          </a:p>
        </p:txBody>
      </p:sp>
      <p:sp>
        <p:nvSpPr>
          <p:cNvPr id="11" name="AutoShape 11"/>
          <p:cNvSpPr/>
          <p:nvPr/>
        </p:nvSpPr>
        <p:spPr>
          <a:xfrm flipH="1" flipV="1">
            <a:off x="760556" y="1909133"/>
            <a:ext cx="20645" cy="7816639"/>
          </a:xfrm>
          <a:prstGeom prst="line">
            <a:avLst/>
          </a:prstGeom>
          <a:ln w="38100" cap="flat">
            <a:solidFill>
              <a:srgbClr val="C41616"/>
            </a:solidFill>
            <a:prstDash val="solid"/>
            <a:headEnd type="none" w="sm" len="sm"/>
            <a:tailEnd type="none" w="sm" len="sm"/>
          </a:ln>
        </p:spPr>
        <p:txBody>
          <a:bodyPr/>
          <a:lstStyle/>
          <a:p>
            <a:endParaRPr lang="fi-FI"/>
          </a:p>
        </p:txBody>
      </p:sp>
      <p:sp>
        <p:nvSpPr>
          <p:cNvPr id="13" name="TextBox 13"/>
          <p:cNvSpPr txBox="1"/>
          <p:nvPr/>
        </p:nvSpPr>
        <p:spPr>
          <a:xfrm>
            <a:off x="931874" y="1862505"/>
            <a:ext cx="6318751" cy="87158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just">
              <a:lnSpc>
                <a:spcPts val="2102"/>
              </a:lnSpc>
              <a:spcBef>
                <a:spcPct val="0"/>
              </a:spcBef>
            </a:pPr>
            <a:r>
              <a:rPr lang="en-US" sz="1502" b="1" err="1">
                <a:solidFill>
                  <a:srgbClr val="394B85">
                    <a:alpha val="97647"/>
                  </a:srgbClr>
                </a:solidFill>
                <a:latin typeface="Arial Bold"/>
                <a:ea typeface="Arial Bold"/>
                <a:cs typeface="Arial Bold"/>
                <a:sym typeface="Arial Bold"/>
              </a:rPr>
              <a:t>Tiedän</a:t>
            </a:r>
            <a:r>
              <a:rPr lang="en-US" sz="1502" b="1">
                <a:solidFill>
                  <a:srgbClr val="394B85">
                    <a:alpha val="97647"/>
                  </a:srgbClr>
                </a:solidFill>
                <a:latin typeface="Arial Bold"/>
                <a:ea typeface="Arial Bold"/>
                <a:cs typeface="Arial Bold"/>
                <a:sym typeface="Arial Bold"/>
              </a:rPr>
              <a:t> </a:t>
            </a:r>
            <a:r>
              <a:rPr lang="en-US" sz="1502" b="1" err="1">
                <a:solidFill>
                  <a:srgbClr val="394B85">
                    <a:alpha val="97647"/>
                  </a:srgbClr>
                </a:solidFill>
                <a:latin typeface="Arial Bold"/>
                <a:ea typeface="Arial Bold"/>
                <a:cs typeface="Arial Bold"/>
                <a:sym typeface="Arial Bold"/>
              </a:rPr>
              <a:t>miksi</a:t>
            </a:r>
            <a:r>
              <a:rPr lang="en-US" sz="1502" b="1">
                <a:solidFill>
                  <a:srgbClr val="394B85">
                    <a:alpha val="97647"/>
                  </a:srgbClr>
                </a:solidFill>
                <a:latin typeface="Arial Bold"/>
                <a:ea typeface="Arial Bold"/>
                <a:cs typeface="Arial Bold"/>
                <a:sym typeface="Arial Bold"/>
              </a:rPr>
              <a:t> </a:t>
            </a:r>
            <a:r>
              <a:rPr lang="en-US" sz="1502" b="1" err="1">
                <a:solidFill>
                  <a:srgbClr val="394B85">
                    <a:alpha val="97647"/>
                  </a:srgbClr>
                </a:solidFill>
                <a:latin typeface="Arial Bold"/>
                <a:ea typeface="Arial Bold"/>
                <a:cs typeface="Arial Bold"/>
                <a:sym typeface="Arial Bold"/>
              </a:rPr>
              <a:t>asiakaspalautetta</a:t>
            </a:r>
            <a:r>
              <a:rPr lang="en-US" sz="1502" b="1">
                <a:solidFill>
                  <a:srgbClr val="394B85">
                    <a:alpha val="97647"/>
                  </a:srgbClr>
                </a:solidFill>
                <a:latin typeface="Arial Bold"/>
                <a:ea typeface="Arial Bold"/>
                <a:cs typeface="Arial Bold"/>
                <a:sym typeface="Arial Bold"/>
              </a:rPr>
              <a:t> </a:t>
            </a:r>
            <a:r>
              <a:rPr lang="en-US" sz="1502" b="1" err="1">
                <a:solidFill>
                  <a:srgbClr val="394B85">
                    <a:alpha val="97647"/>
                  </a:srgbClr>
                </a:solidFill>
                <a:latin typeface="Arial Bold"/>
                <a:ea typeface="Arial Bold"/>
                <a:cs typeface="Arial Bold"/>
                <a:sym typeface="Arial Bold"/>
              </a:rPr>
              <a:t>kerätään</a:t>
            </a:r>
            <a:endParaRPr lang="en-US" sz="1502" b="1">
              <a:solidFill>
                <a:srgbClr val="394B85">
                  <a:alpha val="97647"/>
                </a:srgbClr>
              </a:solidFill>
              <a:latin typeface="Arial Bold"/>
              <a:ea typeface="Arial Bold"/>
              <a:cs typeface="Arial Bold"/>
              <a:sym typeface="Arial Bold"/>
            </a:endParaRPr>
          </a:p>
          <a:p>
            <a:pPr algn="l">
              <a:lnSpc>
                <a:spcPts val="1627"/>
              </a:lnSpc>
            </a:pPr>
            <a:r>
              <a:rPr lang="en-US" sz="1200" err="1">
                <a:solidFill>
                  <a:srgbClr val="000000">
                    <a:alpha val="97647"/>
                  </a:srgbClr>
                </a:solidFill>
                <a:latin typeface="Arial"/>
                <a:ea typeface="Arial"/>
                <a:cs typeface="Arial"/>
                <a:sym typeface="Arial"/>
              </a:rPr>
              <a:t>Asiakaskokemuksen</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arvioiminen</a:t>
            </a:r>
            <a:r>
              <a:rPr lang="en-US" sz="1200">
                <a:solidFill>
                  <a:srgbClr val="000000">
                    <a:alpha val="97647"/>
                  </a:srgbClr>
                </a:solidFill>
                <a:latin typeface="Arial"/>
                <a:ea typeface="Arial"/>
                <a:cs typeface="Arial"/>
                <a:sym typeface="Arial"/>
              </a:rPr>
              <a:t> on </a:t>
            </a:r>
            <a:r>
              <a:rPr lang="en-US" sz="1200" err="1">
                <a:solidFill>
                  <a:srgbClr val="000000">
                    <a:alpha val="97647"/>
                  </a:srgbClr>
                </a:solidFill>
                <a:latin typeface="Arial"/>
                <a:ea typeface="Arial"/>
                <a:cs typeface="Arial"/>
                <a:sym typeface="Arial"/>
              </a:rPr>
              <a:t>yksi</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strategisista</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painopisteistämme</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Asiakaspalaute</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voi</a:t>
            </a:r>
            <a:r>
              <a:rPr lang="en-US" sz="1200">
                <a:solidFill>
                  <a:srgbClr val="000000">
                    <a:alpha val="97647"/>
                  </a:srgbClr>
                </a:solidFill>
                <a:latin typeface="Arial"/>
                <a:ea typeface="Arial"/>
                <a:cs typeface="Arial"/>
                <a:sym typeface="Arial"/>
              </a:rPr>
              <a:t> olla </a:t>
            </a:r>
            <a:r>
              <a:rPr lang="en-US" sz="1200" err="1">
                <a:solidFill>
                  <a:srgbClr val="000000">
                    <a:alpha val="97647"/>
                  </a:srgbClr>
                </a:solidFill>
                <a:latin typeface="Arial"/>
                <a:ea typeface="Arial"/>
                <a:cs typeface="Arial"/>
                <a:sym typeface="Arial"/>
              </a:rPr>
              <a:t>myönteistä</a:t>
            </a:r>
            <a:r>
              <a:rPr lang="en-US" sz="1200">
                <a:solidFill>
                  <a:srgbClr val="000000">
                    <a:alpha val="97647"/>
                  </a:srgbClr>
                </a:solidFill>
                <a:latin typeface="Arial"/>
                <a:ea typeface="Arial"/>
                <a:cs typeface="Arial"/>
                <a:sym typeface="Arial"/>
              </a:rPr>
              <a:t> tai </a:t>
            </a:r>
            <a:r>
              <a:rPr lang="en-US" sz="1200" err="1">
                <a:solidFill>
                  <a:srgbClr val="000000">
                    <a:alpha val="97647"/>
                  </a:srgbClr>
                </a:solidFill>
                <a:latin typeface="Arial"/>
                <a:ea typeface="Arial"/>
                <a:cs typeface="Arial"/>
                <a:sym typeface="Arial"/>
              </a:rPr>
              <a:t>kriittistä</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Jokainen</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palaute</a:t>
            </a:r>
            <a:r>
              <a:rPr lang="en-US" sz="1200">
                <a:solidFill>
                  <a:srgbClr val="000000">
                    <a:alpha val="97647"/>
                  </a:srgbClr>
                </a:solidFill>
                <a:latin typeface="Arial"/>
                <a:ea typeface="Arial"/>
                <a:cs typeface="Arial"/>
                <a:sym typeface="Arial"/>
              </a:rPr>
              <a:t> on </a:t>
            </a:r>
            <a:r>
              <a:rPr lang="en-US" sz="1200" err="1">
                <a:solidFill>
                  <a:srgbClr val="000000">
                    <a:alpha val="97647"/>
                  </a:srgbClr>
                </a:solidFill>
                <a:latin typeface="Arial"/>
                <a:ea typeface="Arial"/>
                <a:cs typeface="Arial"/>
                <a:sym typeface="Arial"/>
              </a:rPr>
              <a:t>meille</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arvokas</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Palaute</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auttaa</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meitä</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kehittämään</a:t>
            </a:r>
            <a:r>
              <a:rPr lang="en-US" sz="1200">
                <a:solidFill>
                  <a:srgbClr val="000000">
                    <a:alpha val="97647"/>
                  </a:srgbClr>
                </a:solidFill>
                <a:latin typeface="Arial"/>
                <a:ea typeface="Arial"/>
                <a:cs typeface="Arial"/>
                <a:sym typeface="Arial"/>
              </a:rPr>
              <a:t> </a:t>
            </a:r>
            <a:r>
              <a:rPr lang="en-US" sz="1200" err="1">
                <a:solidFill>
                  <a:srgbClr val="000000">
                    <a:alpha val="97647"/>
                  </a:srgbClr>
                </a:solidFill>
                <a:latin typeface="Arial"/>
                <a:ea typeface="Arial"/>
                <a:cs typeface="Arial"/>
                <a:sym typeface="Arial"/>
              </a:rPr>
              <a:t>toimintaamme</a:t>
            </a:r>
            <a:r>
              <a:rPr lang="en-US" sz="1200">
                <a:solidFill>
                  <a:srgbClr val="000000">
                    <a:alpha val="97647"/>
                  </a:srgbClr>
                </a:solidFill>
                <a:latin typeface="Arial"/>
                <a:ea typeface="Arial"/>
                <a:cs typeface="Arial"/>
                <a:sym typeface="Arial"/>
              </a:rPr>
              <a:t>.</a:t>
            </a:r>
          </a:p>
        </p:txBody>
      </p:sp>
      <p:sp>
        <p:nvSpPr>
          <p:cNvPr id="14" name="TextBox 14"/>
          <p:cNvSpPr txBox="1"/>
          <p:nvPr/>
        </p:nvSpPr>
        <p:spPr>
          <a:xfrm>
            <a:off x="931874" y="3562910"/>
            <a:ext cx="6318751" cy="66640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102"/>
              </a:lnSpc>
            </a:pPr>
            <a:r>
              <a:rPr lang="en-US" sz="1502" b="1" dirty="0">
                <a:solidFill>
                  <a:srgbClr val="394B85"/>
                </a:solidFill>
                <a:latin typeface="Arial Bold"/>
                <a:ea typeface="Arial Bold"/>
                <a:cs typeface="Arial Bold"/>
                <a:sym typeface="Arial Bold"/>
              </a:rPr>
              <a:t>Kannustan ja osaan opastaa asiakasta antamaan palautetta</a:t>
            </a:r>
          </a:p>
          <a:p>
            <a:pPr algn="l">
              <a:lnSpc>
                <a:spcPts val="1627"/>
              </a:lnSpc>
            </a:pPr>
            <a:r>
              <a:rPr lang="en-US" sz="1200" dirty="0">
                <a:solidFill>
                  <a:srgbClr val="000000"/>
                </a:solidFill>
                <a:latin typeface="Arial"/>
                <a:ea typeface="Arial"/>
                <a:cs typeface="Arial"/>
                <a:sym typeface="Arial"/>
              </a:rPr>
              <a:t>Asiakas </a:t>
            </a:r>
            <a:r>
              <a:rPr lang="en-US" sz="1200" dirty="0" err="1">
                <a:solidFill>
                  <a:srgbClr val="000000"/>
                </a:solidFill>
                <a:latin typeface="Arial"/>
                <a:ea typeface="Arial"/>
                <a:cs typeface="Arial"/>
                <a:sym typeface="Arial"/>
              </a:rPr>
              <a:t>voi</a:t>
            </a:r>
            <a:r>
              <a:rPr lang="en-US" sz="1200" dirty="0">
                <a:solidFill>
                  <a:srgbClr val="000000"/>
                </a:solidFill>
                <a:latin typeface="Arial"/>
                <a:ea typeface="Arial"/>
                <a:cs typeface="Arial"/>
                <a:sym typeface="Arial"/>
              </a:rPr>
              <a:t> antaa palautteen itselleen sopivalla tavalla, myös suullisesti. Käsittelemme palautteen luottamuksellisesti.  </a:t>
            </a:r>
          </a:p>
        </p:txBody>
      </p:sp>
      <p:sp>
        <p:nvSpPr>
          <p:cNvPr id="15" name="TextBox 15"/>
          <p:cNvSpPr txBox="1"/>
          <p:nvPr/>
        </p:nvSpPr>
        <p:spPr>
          <a:xfrm>
            <a:off x="931874" y="2811311"/>
            <a:ext cx="6318751" cy="66640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102"/>
              </a:lnSpc>
            </a:pPr>
            <a:r>
              <a:rPr lang="en-US" sz="1502" b="1" err="1">
                <a:solidFill>
                  <a:srgbClr val="394B85"/>
                </a:solidFill>
                <a:latin typeface="Arial Bold"/>
                <a:ea typeface="Arial Bold"/>
                <a:cs typeface="Arial Bold"/>
                <a:sym typeface="Arial Bold"/>
              </a:rPr>
              <a:t>Tiedän</a:t>
            </a:r>
            <a:r>
              <a:rPr lang="en-US" sz="1502" b="1">
                <a:solidFill>
                  <a:srgbClr val="394B85"/>
                </a:solidFill>
                <a:latin typeface="Arial Bold"/>
                <a:ea typeface="Arial Bold"/>
                <a:cs typeface="Arial Bold"/>
                <a:sym typeface="Arial Bold"/>
              </a:rPr>
              <a:t> </a:t>
            </a:r>
            <a:r>
              <a:rPr lang="en-US" sz="1502" b="1" err="1">
                <a:solidFill>
                  <a:srgbClr val="394B85"/>
                </a:solidFill>
                <a:latin typeface="Arial Bold"/>
                <a:ea typeface="Arial Bold"/>
                <a:cs typeface="Arial Bold"/>
                <a:sym typeface="Arial Bold"/>
              </a:rPr>
              <a:t>miten</a:t>
            </a:r>
            <a:r>
              <a:rPr lang="en-US" sz="1502" b="1">
                <a:solidFill>
                  <a:srgbClr val="394B85"/>
                </a:solidFill>
                <a:latin typeface="Arial Bold"/>
                <a:ea typeface="Arial Bold"/>
                <a:cs typeface="Arial Bold"/>
                <a:sym typeface="Arial Bold"/>
              </a:rPr>
              <a:t> </a:t>
            </a:r>
            <a:r>
              <a:rPr lang="en-US" sz="1502" b="1" err="1">
                <a:solidFill>
                  <a:srgbClr val="394B85"/>
                </a:solidFill>
                <a:latin typeface="Arial Bold"/>
                <a:ea typeface="Arial Bold"/>
                <a:cs typeface="Arial Bold"/>
                <a:sym typeface="Arial Bold"/>
              </a:rPr>
              <a:t>asiakaspalautetta</a:t>
            </a:r>
            <a:r>
              <a:rPr lang="en-US" sz="1502" b="1">
                <a:solidFill>
                  <a:srgbClr val="394B85"/>
                </a:solidFill>
                <a:latin typeface="Arial Bold"/>
                <a:ea typeface="Arial Bold"/>
                <a:cs typeface="Arial Bold"/>
                <a:sym typeface="Arial Bold"/>
              </a:rPr>
              <a:t> </a:t>
            </a:r>
            <a:r>
              <a:rPr lang="en-US" sz="1502" b="1" err="1">
                <a:solidFill>
                  <a:srgbClr val="394B85"/>
                </a:solidFill>
                <a:latin typeface="Arial Bold"/>
                <a:ea typeface="Arial Bold"/>
                <a:cs typeface="Arial Bold"/>
                <a:sym typeface="Arial Bold"/>
              </a:rPr>
              <a:t>kerätään</a:t>
            </a:r>
            <a:r>
              <a:rPr lang="en-US" sz="1502" b="1">
                <a:solidFill>
                  <a:srgbClr val="394B85"/>
                </a:solidFill>
                <a:latin typeface="Arial Bold"/>
                <a:ea typeface="Arial Bold"/>
                <a:cs typeface="Arial Bold"/>
                <a:sym typeface="Arial Bold"/>
              </a:rPr>
              <a:t> </a:t>
            </a:r>
            <a:r>
              <a:rPr lang="en-US" sz="1502" b="1" err="1">
                <a:solidFill>
                  <a:srgbClr val="394B85"/>
                </a:solidFill>
                <a:latin typeface="Arial Bold"/>
                <a:ea typeface="Arial Bold"/>
                <a:cs typeface="Arial Bold"/>
                <a:sym typeface="Arial Bold"/>
              </a:rPr>
              <a:t>yksikössäni</a:t>
            </a:r>
            <a:endParaRPr lang="en-US" sz="1502" b="1">
              <a:solidFill>
                <a:srgbClr val="394B85"/>
              </a:solidFill>
              <a:latin typeface="Arial Bold"/>
              <a:ea typeface="Arial Bold"/>
              <a:cs typeface="Arial Bold"/>
              <a:sym typeface="Arial Bold"/>
            </a:endParaRPr>
          </a:p>
          <a:p>
            <a:pPr algn="l">
              <a:lnSpc>
                <a:spcPts val="1627"/>
              </a:lnSpc>
            </a:pPr>
            <a:r>
              <a:rPr lang="en-US" sz="1200" err="1">
                <a:solidFill>
                  <a:srgbClr val="000000"/>
                </a:solidFill>
                <a:latin typeface="Arial"/>
                <a:ea typeface="Arial"/>
                <a:cs typeface="Arial"/>
                <a:sym typeface="Arial"/>
              </a:rPr>
              <a:t>Palautteen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keräämiseen</a:t>
            </a:r>
            <a:r>
              <a:rPr lang="en-US" sz="1200">
                <a:solidFill>
                  <a:srgbClr val="000000"/>
                </a:solidFill>
                <a:latin typeface="Arial"/>
                <a:ea typeface="Arial"/>
                <a:cs typeface="Arial"/>
                <a:sym typeface="Arial"/>
              </a:rPr>
              <a:t> on </a:t>
            </a:r>
            <a:r>
              <a:rPr lang="en-US" sz="1200" err="1">
                <a:solidFill>
                  <a:srgbClr val="000000"/>
                </a:solidFill>
                <a:latin typeface="Arial"/>
                <a:ea typeface="Arial"/>
                <a:cs typeface="Arial"/>
                <a:sym typeface="Arial"/>
              </a:rPr>
              <a:t>käytössämme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verkkosivukysely</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tekstiviestikysely</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mobiilisovelluksella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avattava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kysely</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paperilomake</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suullinen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palaute</a:t>
            </a:r>
            <a:r>
              <a:rPr lang="en-US" sz="1200">
                <a:solidFill>
                  <a:srgbClr val="000000"/>
                </a:solidFill>
                <a:latin typeface="Arial"/>
                <a:ea typeface="Arial"/>
                <a:cs typeface="Arial"/>
                <a:sym typeface="Arial"/>
              </a:rPr>
              <a:t>.</a:t>
            </a:r>
          </a:p>
        </p:txBody>
      </p:sp>
      <p:sp>
        <p:nvSpPr>
          <p:cNvPr id="16" name="TextBox 16"/>
          <p:cNvSpPr txBox="1"/>
          <p:nvPr/>
        </p:nvSpPr>
        <p:spPr>
          <a:xfrm>
            <a:off x="931874" y="5880544"/>
            <a:ext cx="6318751" cy="66640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102"/>
              </a:lnSpc>
            </a:pPr>
            <a:r>
              <a:rPr lang="en-US" sz="1502" b="1" err="1">
                <a:solidFill>
                  <a:srgbClr val="394B85"/>
                </a:solidFill>
                <a:latin typeface="Arial Bold"/>
                <a:ea typeface="Arial Bold"/>
                <a:cs typeface="Arial Bold"/>
                <a:sym typeface="Arial Bold"/>
              </a:rPr>
              <a:t>Tunnistan</a:t>
            </a:r>
            <a:r>
              <a:rPr lang="en-US" sz="1502" b="1">
                <a:solidFill>
                  <a:srgbClr val="394B85"/>
                </a:solidFill>
                <a:latin typeface="Arial Bold"/>
                <a:ea typeface="Arial Bold"/>
                <a:cs typeface="Arial Bold"/>
                <a:sym typeface="Arial Bold"/>
              </a:rPr>
              <a:t> </a:t>
            </a:r>
            <a:r>
              <a:rPr lang="en-US" sz="1502" b="1" err="1">
                <a:solidFill>
                  <a:srgbClr val="394B85"/>
                </a:solidFill>
                <a:latin typeface="Arial Bold"/>
                <a:ea typeface="Arial Bold"/>
                <a:cs typeface="Arial Bold"/>
                <a:sym typeface="Arial Bold"/>
              </a:rPr>
              <a:t>yksikköni</a:t>
            </a:r>
            <a:r>
              <a:rPr lang="en-US" sz="1502" b="1">
                <a:solidFill>
                  <a:srgbClr val="394B85"/>
                </a:solidFill>
                <a:latin typeface="Arial Bold"/>
                <a:ea typeface="Arial Bold"/>
                <a:cs typeface="Arial Bold"/>
                <a:sym typeface="Arial Bold"/>
              </a:rPr>
              <a:t> </a:t>
            </a:r>
            <a:r>
              <a:rPr lang="en-US" sz="1502" b="1" err="1">
                <a:solidFill>
                  <a:srgbClr val="394B85"/>
                </a:solidFill>
                <a:latin typeface="Arial Bold"/>
                <a:ea typeface="Arial Bold"/>
                <a:cs typeface="Arial Bold"/>
                <a:sym typeface="Arial Bold"/>
              </a:rPr>
              <a:t>vastuuhenkilöt</a:t>
            </a:r>
            <a:r>
              <a:rPr lang="en-US" sz="1502" b="1">
                <a:solidFill>
                  <a:srgbClr val="394B85"/>
                </a:solidFill>
                <a:latin typeface="Arial Bold"/>
                <a:ea typeface="Arial Bold"/>
                <a:cs typeface="Arial Bold"/>
                <a:sym typeface="Arial Bold"/>
              </a:rPr>
              <a:t> </a:t>
            </a:r>
            <a:r>
              <a:rPr lang="en-US" sz="1502" b="1" err="1">
                <a:solidFill>
                  <a:srgbClr val="394B85"/>
                </a:solidFill>
                <a:latin typeface="Arial Bold"/>
                <a:ea typeface="Arial Bold"/>
                <a:cs typeface="Arial Bold"/>
                <a:sym typeface="Arial Bold"/>
              </a:rPr>
              <a:t>palautteen</a:t>
            </a:r>
            <a:r>
              <a:rPr lang="en-US" sz="1502" b="1">
                <a:solidFill>
                  <a:srgbClr val="394B85"/>
                </a:solidFill>
                <a:latin typeface="Arial Bold"/>
                <a:ea typeface="Arial Bold"/>
                <a:cs typeface="Arial Bold"/>
                <a:sym typeface="Arial Bold"/>
              </a:rPr>
              <a:t> </a:t>
            </a:r>
            <a:r>
              <a:rPr lang="en-US" sz="1502" b="1" err="1">
                <a:solidFill>
                  <a:srgbClr val="394B85"/>
                </a:solidFill>
                <a:latin typeface="Arial Bold"/>
                <a:ea typeface="Arial Bold"/>
                <a:cs typeface="Arial Bold"/>
                <a:sym typeface="Arial Bold"/>
              </a:rPr>
              <a:t>käsittelyssä</a:t>
            </a:r>
            <a:endParaRPr lang="en-US" sz="1502" b="1">
              <a:solidFill>
                <a:srgbClr val="394B85"/>
              </a:solidFill>
              <a:latin typeface="Arial Bold"/>
              <a:ea typeface="Arial Bold"/>
              <a:cs typeface="Arial Bold"/>
              <a:sym typeface="Arial Bold"/>
            </a:endParaRPr>
          </a:p>
          <a:p>
            <a:pPr algn="l">
              <a:lnSpc>
                <a:spcPts val="1627"/>
              </a:lnSpc>
            </a:pPr>
            <a:r>
              <a:rPr lang="en-US" sz="1200" err="1">
                <a:solidFill>
                  <a:srgbClr val="000000"/>
                </a:solidFill>
                <a:latin typeface="Arial"/>
                <a:ea typeface="Arial"/>
                <a:cs typeface="Arial"/>
                <a:sym typeface="Arial"/>
              </a:rPr>
              <a:t>Osaan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nimetä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yksikköni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palautteen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käsittelijät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joiden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vastuulla</a:t>
            </a:r>
            <a:r>
              <a:rPr lang="en-US" sz="1200">
                <a:solidFill>
                  <a:srgbClr val="000000"/>
                </a:solidFill>
                <a:latin typeface="Arial"/>
                <a:ea typeface="Arial"/>
                <a:cs typeface="Arial"/>
                <a:sym typeface="Arial"/>
              </a:rPr>
              <a:t> on mm. </a:t>
            </a:r>
            <a:r>
              <a:rPr lang="en-US" sz="1200" err="1">
                <a:solidFill>
                  <a:srgbClr val="000000"/>
                </a:solidFill>
                <a:latin typeface="Arial"/>
                <a:ea typeface="Arial"/>
                <a:cs typeface="Arial"/>
                <a:sym typeface="Arial"/>
              </a:rPr>
              <a:t>vastata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yhteydenottopyynnön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jättäneelle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asiakkaalle</a:t>
            </a:r>
            <a:r>
              <a:rPr lang="en-US" sz="1200">
                <a:solidFill>
                  <a:srgbClr val="000000"/>
                </a:solidFill>
                <a:latin typeface="Arial"/>
                <a:ea typeface="Arial"/>
                <a:cs typeface="Arial"/>
                <a:sym typeface="Arial"/>
              </a:rPr>
              <a:t>. </a:t>
            </a:r>
          </a:p>
        </p:txBody>
      </p:sp>
      <p:sp>
        <p:nvSpPr>
          <p:cNvPr id="17" name="TextBox 17"/>
          <p:cNvSpPr txBox="1"/>
          <p:nvPr/>
        </p:nvSpPr>
        <p:spPr>
          <a:xfrm>
            <a:off x="931874" y="4372587"/>
            <a:ext cx="6242329" cy="846322"/>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r>
              <a:rPr lang="en-US" sz="1502" b="1" dirty="0" err="1">
                <a:solidFill>
                  <a:srgbClr val="394B85"/>
                </a:solidFill>
                <a:latin typeface="Arial Bold"/>
                <a:ea typeface="Arial Bold"/>
                <a:cs typeface="Arial Bold"/>
                <a:sym typeface="Arial Bold"/>
              </a:rPr>
              <a:t>Tiedän</a:t>
            </a:r>
            <a:r>
              <a:rPr lang="en-US" sz="1502" b="1" dirty="0">
                <a:solidFill>
                  <a:srgbClr val="394B85"/>
                </a:solidFill>
                <a:latin typeface="Arial Bold"/>
                <a:ea typeface="Arial Bold"/>
                <a:cs typeface="Arial Bold"/>
                <a:sym typeface="Arial Bold"/>
              </a:rPr>
              <a:t> mihin kirjaan asiakkaan antaman suullisen palautteen</a:t>
            </a:r>
            <a:br>
              <a:rPr lang="en-US" sz="1502" b="1" dirty="0">
                <a:solidFill>
                  <a:srgbClr val="394B85"/>
                </a:solidFill>
                <a:latin typeface="Arial Bold"/>
                <a:ea typeface="Arial Bold"/>
                <a:cs typeface="Arial Bold"/>
                <a:sym typeface="Arial Bold"/>
              </a:rPr>
            </a:br>
            <a:r>
              <a:rPr lang="en-US" sz="1200" dirty="0">
                <a:solidFill>
                  <a:srgbClr val="000000"/>
                </a:solidFill>
                <a:latin typeface="Arial"/>
                <a:ea typeface="Arial"/>
                <a:cs typeface="Arial"/>
                <a:sym typeface="Arial"/>
              </a:rPr>
              <a:t>Pääsen </a:t>
            </a:r>
            <a:r>
              <a:rPr lang="en-US" sz="1200" dirty="0" err="1">
                <a:solidFill>
                  <a:srgbClr val="000000"/>
                </a:solidFill>
                <a:latin typeface="Arial"/>
                <a:ea typeface="Arial"/>
                <a:cs typeface="Arial"/>
                <a:sym typeface="Arial"/>
              </a:rPr>
              <a:t>kirjaamaan</a:t>
            </a:r>
            <a:r>
              <a:rPr lang="en-US" sz="1200" dirty="0">
                <a:solidFill>
                  <a:srgbClr val="000000"/>
                </a:solidFill>
                <a:latin typeface="Arial"/>
                <a:ea typeface="Arial"/>
                <a:cs typeface="Arial"/>
                <a:sym typeface="Arial"/>
              </a:rPr>
              <a:t> saamani palautteen Intrassa: </a:t>
            </a:r>
            <a:r>
              <a:rPr lang="en-US" sz="1200" dirty="0" err="1">
                <a:solidFill>
                  <a:srgbClr val="000000"/>
                </a:solidFill>
                <a:latin typeface="Arial"/>
                <a:ea typeface="Arial"/>
                <a:cs typeface="Arial"/>
                <a:sym typeface="Arial"/>
              </a:rPr>
              <a:t>Sovellukset</a:t>
            </a:r>
            <a:r>
              <a:rPr lang="en-US" sz="1200" dirty="0">
                <a:solidFill>
                  <a:srgbClr val="000000"/>
                </a:solidFill>
                <a:latin typeface="Arial"/>
                <a:ea typeface="Arial"/>
                <a:cs typeface="Arial"/>
                <a:sym typeface="Arial"/>
              </a:rPr>
              <a:t> </a:t>
            </a:r>
            <a:r>
              <a:rPr lang="en-US" sz="1200" dirty="0">
                <a:solidFill>
                  <a:srgbClr val="000000"/>
                </a:solidFill>
                <a:latin typeface="Arial"/>
                <a:ea typeface="Arial"/>
                <a:cs typeface="Arial"/>
                <a:sym typeface="Wingdings" panose="05000000000000000000" pitchFamily="2" charset="2"/>
              </a:rPr>
              <a:t> </a:t>
            </a:r>
            <a:r>
              <a:rPr lang="en-US" sz="1200" dirty="0" err="1">
                <a:solidFill>
                  <a:srgbClr val="000000"/>
                </a:solidFill>
                <a:latin typeface="Arial"/>
                <a:ea typeface="Arial"/>
                <a:cs typeface="Arial"/>
                <a:sym typeface="Wingdings" panose="05000000000000000000" pitchFamily="2" charset="2"/>
              </a:rPr>
              <a:t>Tietojohtaminen</a:t>
            </a:r>
            <a:r>
              <a:rPr lang="en-US" sz="1200" dirty="0">
                <a:solidFill>
                  <a:srgbClr val="000000"/>
                </a:solidFill>
                <a:latin typeface="Arial"/>
                <a:ea typeface="Arial"/>
                <a:cs typeface="Arial"/>
                <a:sym typeface="Wingdings" panose="05000000000000000000" pitchFamily="2" charset="2"/>
              </a:rPr>
              <a:t> ja raportointi  </a:t>
            </a:r>
            <a:r>
              <a:rPr lang="en-US" sz="1200" dirty="0" err="1">
                <a:solidFill>
                  <a:srgbClr val="000000"/>
                </a:solidFill>
                <a:latin typeface="Arial"/>
                <a:ea typeface="Arial"/>
                <a:cs typeface="Arial"/>
                <a:sym typeface="Wingdings" panose="05000000000000000000" pitchFamily="2" charset="2"/>
              </a:rPr>
              <a:t>MyRoidu</a:t>
            </a:r>
            <a:r>
              <a:rPr lang="en-US" sz="1200" dirty="0">
                <a:solidFill>
                  <a:srgbClr val="000000"/>
                </a:solidFill>
                <a:latin typeface="Arial"/>
                <a:ea typeface="Arial"/>
                <a:cs typeface="Arial"/>
                <a:sym typeface="Wingdings" panose="05000000000000000000" pitchFamily="2" charset="2"/>
              </a:rPr>
              <a:t> </a:t>
            </a:r>
            <a:r>
              <a:rPr lang="en-US" sz="1200" dirty="0" err="1">
                <a:solidFill>
                  <a:srgbClr val="000000"/>
                </a:solidFill>
                <a:latin typeface="Arial"/>
                <a:ea typeface="Arial"/>
                <a:cs typeface="Arial"/>
                <a:sym typeface="Wingdings" panose="05000000000000000000" pitchFamily="2" charset="2"/>
              </a:rPr>
              <a:t>Asiakaspalaute</a:t>
            </a:r>
            <a:r>
              <a:rPr lang="en-US" sz="1200" dirty="0">
                <a:solidFill>
                  <a:srgbClr val="000000"/>
                </a:solidFill>
                <a:latin typeface="Arial"/>
                <a:ea typeface="Arial"/>
                <a:cs typeface="Arial"/>
                <a:sym typeface="Wingdings" panose="05000000000000000000" pitchFamily="2" charset="2"/>
              </a:rPr>
              <a:t>  </a:t>
            </a:r>
            <a:r>
              <a:rPr lang="en-US" sz="1200" dirty="0">
                <a:solidFill>
                  <a:srgbClr val="394B85"/>
                </a:solidFill>
                <a:latin typeface="Arial"/>
                <a:ea typeface="Arial"/>
                <a:cs typeface="Arial"/>
                <a:sym typeface="Wingdings" panose="05000000000000000000" pitchFamily="2" charset="2"/>
                <a:hlinkClick r:id="rId3">
                  <a:extLst>
                    <a:ext uri="{A12FA001-AC4F-418D-AE19-62706E023703}">
                      <ahyp:hlinkClr xmlns:ahyp="http://schemas.microsoft.com/office/drawing/2018/hyperlinkcolor" val="tx"/>
                    </a:ext>
                  </a:extLst>
                </a:hlinkClick>
              </a:rPr>
              <a:t>Suullisen palautteen </a:t>
            </a:r>
            <a:r>
              <a:rPr lang="en-US" sz="1200" dirty="0" err="1">
                <a:solidFill>
                  <a:srgbClr val="394B85"/>
                </a:solidFill>
                <a:latin typeface="Arial"/>
                <a:ea typeface="Arial"/>
                <a:cs typeface="Arial"/>
                <a:sym typeface="Wingdings" panose="05000000000000000000" pitchFamily="2" charset="2"/>
                <a:hlinkClick r:id="rId3">
                  <a:extLst>
                    <a:ext uri="{A12FA001-AC4F-418D-AE19-62706E023703}">
                      <ahyp:hlinkClr xmlns:ahyp="http://schemas.microsoft.com/office/drawing/2018/hyperlinkcolor" val="tx"/>
                    </a:ext>
                  </a:extLst>
                </a:hlinkClick>
              </a:rPr>
              <a:t>kirjaaminen</a:t>
            </a:r>
            <a:r>
              <a:rPr lang="en-US" sz="1200" dirty="0">
                <a:solidFill>
                  <a:srgbClr val="394B85"/>
                </a:solidFill>
                <a:latin typeface="Arial"/>
                <a:ea typeface="Arial"/>
                <a:cs typeface="Arial"/>
                <a:sym typeface="Wingdings" panose="05000000000000000000" pitchFamily="2" charset="2"/>
                <a:hlinkClick r:id="rId3">
                  <a:extLst>
                    <a:ext uri="{A12FA001-AC4F-418D-AE19-62706E023703}">
                      <ahyp:hlinkClr xmlns:ahyp="http://schemas.microsoft.com/office/drawing/2018/hyperlinkcolor" val="tx"/>
                    </a:ext>
                  </a:extLst>
                </a:hlinkClick>
              </a:rPr>
              <a:t> </a:t>
            </a:r>
            <a:r>
              <a:rPr lang="en-US" sz="1200" dirty="0" err="1">
                <a:solidFill>
                  <a:srgbClr val="394B85"/>
                </a:solidFill>
                <a:latin typeface="Arial"/>
                <a:ea typeface="Arial"/>
                <a:cs typeface="Arial"/>
                <a:sym typeface="Wingdings" panose="05000000000000000000" pitchFamily="2" charset="2"/>
                <a:hlinkClick r:id="rId3">
                  <a:extLst>
                    <a:ext uri="{A12FA001-AC4F-418D-AE19-62706E023703}">
                      <ahyp:hlinkClr xmlns:ahyp="http://schemas.microsoft.com/office/drawing/2018/hyperlinkcolor" val="tx"/>
                    </a:ext>
                  </a:extLst>
                </a:hlinkClick>
              </a:rPr>
              <a:t>MyRoiduun</a:t>
            </a:r>
            <a:endParaRPr lang="en-US" sz="1200" dirty="0">
              <a:solidFill>
                <a:srgbClr val="394B85"/>
              </a:solidFill>
              <a:latin typeface="Arial"/>
              <a:ea typeface="Arial"/>
              <a:cs typeface="Arial"/>
              <a:sym typeface="Arial"/>
            </a:endParaRPr>
          </a:p>
          <a:p>
            <a:pPr algn="l">
              <a:lnSpc>
                <a:spcPts val="2102"/>
              </a:lnSpc>
            </a:pPr>
            <a:endParaRPr lang="en-US" sz="1502" b="1" dirty="0">
              <a:solidFill>
                <a:srgbClr val="394B85"/>
              </a:solidFill>
              <a:latin typeface="Arial Bold"/>
              <a:ea typeface="Arial Bold"/>
              <a:cs typeface="Arial Bold"/>
              <a:sym typeface="Arial Bold"/>
            </a:endParaRPr>
          </a:p>
        </p:txBody>
      </p:sp>
      <p:sp>
        <p:nvSpPr>
          <p:cNvPr id="18" name="TextBox 18"/>
          <p:cNvSpPr txBox="1"/>
          <p:nvPr/>
        </p:nvSpPr>
        <p:spPr>
          <a:xfrm>
            <a:off x="931874" y="5107057"/>
            <a:ext cx="6318751" cy="66640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just">
              <a:lnSpc>
                <a:spcPts val="2102"/>
              </a:lnSpc>
            </a:pPr>
            <a:r>
              <a:rPr lang="en-US" sz="1501" b="1" err="1">
                <a:solidFill>
                  <a:srgbClr val="394B85"/>
                </a:solidFill>
                <a:latin typeface="Arial Bold"/>
                <a:ea typeface="Arial Bold"/>
                <a:cs typeface="Arial Bold"/>
                <a:sym typeface="Arial Bold"/>
              </a:rPr>
              <a:t>Tiedän</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millaista</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suullista</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palautetta</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kirjaan</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järjestelmään</a:t>
            </a:r>
            <a:endParaRPr lang="en-US" sz="1501" b="1">
              <a:solidFill>
                <a:srgbClr val="394B85"/>
              </a:solidFill>
              <a:latin typeface="Arial Bold"/>
              <a:ea typeface="Arial Bold"/>
              <a:cs typeface="Arial Bold"/>
              <a:sym typeface="Arial Bold"/>
            </a:endParaRPr>
          </a:p>
          <a:p>
            <a:pPr algn="l">
              <a:lnSpc>
                <a:spcPts val="1627"/>
              </a:lnSpc>
            </a:pPr>
            <a:r>
              <a:rPr lang="en-US" sz="1200" err="1">
                <a:solidFill>
                  <a:srgbClr val="000000"/>
                </a:solidFill>
                <a:latin typeface="Arial"/>
                <a:ea typeface="Arial"/>
                <a:cs typeface="Arial"/>
                <a:sym typeface="Arial"/>
              </a:rPr>
              <a:t>Kirjaan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palautteen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joka</a:t>
            </a:r>
            <a:r>
              <a:rPr lang="en-US" sz="1200">
                <a:solidFill>
                  <a:srgbClr val="000000"/>
                </a:solidFill>
                <a:latin typeface="Arial"/>
                <a:ea typeface="Arial"/>
                <a:cs typeface="Arial"/>
                <a:sym typeface="Arial"/>
              </a:rPr>
              <a:t> on </a:t>
            </a:r>
            <a:r>
              <a:rPr lang="en-US" sz="1200" err="1">
                <a:solidFill>
                  <a:srgbClr val="000000"/>
                </a:solidFill>
                <a:latin typeface="Arial"/>
                <a:ea typeface="Arial"/>
                <a:cs typeface="Arial"/>
                <a:sym typeface="Arial"/>
              </a:rPr>
              <a:t>asiakaspalvelun</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toimintamme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kehittämisen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kannalta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olennaista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Voin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lisäksi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kertoa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työkaverille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suoraan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hänen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saamansa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kiitokset</a:t>
            </a:r>
            <a:r>
              <a:rPr lang="en-US" sz="1200">
                <a:solidFill>
                  <a:srgbClr val="000000"/>
                </a:solidFill>
                <a:latin typeface="Arial"/>
                <a:ea typeface="Arial"/>
                <a:cs typeface="Arial"/>
                <a:sym typeface="Arial"/>
              </a:rPr>
              <a:t>.</a:t>
            </a:r>
          </a:p>
        </p:txBody>
      </p:sp>
      <p:sp>
        <p:nvSpPr>
          <p:cNvPr id="19" name="TextBox 19"/>
          <p:cNvSpPr txBox="1"/>
          <p:nvPr/>
        </p:nvSpPr>
        <p:spPr>
          <a:xfrm>
            <a:off x="938164" y="7427519"/>
            <a:ext cx="6312461" cy="66640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102"/>
              </a:lnSpc>
            </a:pPr>
            <a:r>
              <a:rPr lang="en-US" sz="1501" b="1" err="1">
                <a:solidFill>
                  <a:srgbClr val="394B85"/>
                </a:solidFill>
                <a:latin typeface="Arial Bold"/>
                <a:ea typeface="Arial Bold"/>
                <a:cs typeface="Arial Bold"/>
                <a:sym typeface="Arial Bold"/>
              </a:rPr>
              <a:t>Osaan</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kertoa</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asiakkaalle</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miten</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palaute</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etenee</a:t>
            </a:r>
            <a:r>
              <a:rPr lang="en-US" sz="1501" b="1">
                <a:solidFill>
                  <a:srgbClr val="394B85"/>
                </a:solidFill>
                <a:latin typeface="Arial Bold"/>
                <a:ea typeface="Arial Bold"/>
                <a:cs typeface="Arial Bold"/>
                <a:sym typeface="Arial Bold"/>
              </a:rPr>
              <a:t> ja </a:t>
            </a:r>
            <a:r>
              <a:rPr lang="en-US" sz="1501" b="1" err="1">
                <a:solidFill>
                  <a:srgbClr val="394B85"/>
                </a:solidFill>
                <a:latin typeface="Arial Bold"/>
                <a:ea typeface="Arial Bold"/>
                <a:cs typeface="Arial Bold"/>
                <a:sym typeface="Arial Bold"/>
              </a:rPr>
              <a:t>vaikuttaa</a:t>
            </a:r>
            <a:endParaRPr lang="en-US" sz="1501" b="1">
              <a:solidFill>
                <a:srgbClr val="394B85"/>
              </a:solidFill>
              <a:latin typeface="Arial Bold"/>
              <a:ea typeface="Arial Bold"/>
              <a:cs typeface="Arial Bold"/>
              <a:sym typeface="Arial Bold"/>
            </a:endParaRPr>
          </a:p>
          <a:p>
            <a:pPr algn="l">
              <a:lnSpc>
                <a:spcPts val="1627"/>
              </a:lnSpc>
            </a:pPr>
            <a:r>
              <a:rPr lang="en-US" sz="1200" err="1">
                <a:solidFill>
                  <a:srgbClr val="000000"/>
                </a:solidFill>
                <a:latin typeface="Arial"/>
                <a:ea typeface="Arial"/>
                <a:cs typeface="Arial"/>
                <a:sym typeface="Arial"/>
              </a:rPr>
              <a:t>Käsittelemme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kriittiset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palautteet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välittömästi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Seuraamme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palautteen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perusteella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tehtävien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toimenpiteiden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toteutumista</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raportoimme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niiden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tuloksista</a:t>
            </a:r>
            <a:r>
              <a:rPr lang="en-US" sz="1200">
                <a:solidFill>
                  <a:srgbClr val="000000"/>
                </a:solidFill>
                <a:latin typeface="Arial"/>
                <a:ea typeface="Arial"/>
                <a:cs typeface="Arial"/>
                <a:sym typeface="Arial"/>
              </a:rPr>
              <a:t>.</a:t>
            </a:r>
          </a:p>
        </p:txBody>
      </p:sp>
      <p:sp>
        <p:nvSpPr>
          <p:cNvPr id="20" name="TextBox 20"/>
          <p:cNvSpPr txBox="1"/>
          <p:nvPr/>
        </p:nvSpPr>
        <p:spPr>
          <a:xfrm>
            <a:off x="931874" y="6654032"/>
            <a:ext cx="6318751" cy="66640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102"/>
              </a:lnSpc>
            </a:pPr>
            <a:r>
              <a:rPr lang="en-US" sz="1502" b="1" err="1">
                <a:solidFill>
                  <a:srgbClr val="394B85"/>
                </a:solidFill>
                <a:latin typeface="Arial Bold"/>
                <a:ea typeface="Arial Bold"/>
                <a:cs typeface="Arial Bold"/>
                <a:sym typeface="Arial Bold"/>
              </a:rPr>
              <a:t>Tiedän</a:t>
            </a:r>
            <a:r>
              <a:rPr lang="en-US" sz="1502" b="1">
                <a:solidFill>
                  <a:srgbClr val="394B85"/>
                </a:solidFill>
                <a:latin typeface="Arial Bold"/>
                <a:ea typeface="Arial Bold"/>
                <a:cs typeface="Arial Bold"/>
                <a:sym typeface="Arial Bold"/>
              </a:rPr>
              <a:t> </a:t>
            </a:r>
            <a:r>
              <a:rPr lang="en-US" sz="1502" b="1" err="1">
                <a:solidFill>
                  <a:srgbClr val="394B85"/>
                </a:solidFill>
                <a:latin typeface="Arial Bold"/>
                <a:ea typeface="Arial Bold"/>
                <a:cs typeface="Arial Bold"/>
                <a:sym typeface="Arial Bold"/>
              </a:rPr>
              <a:t>miten</a:t>
            </a:r>
            <a:r>
              <a:rPr lang="en-US" sz="1502" b="1">
                <a:solidFill>
                  <a:srgbClr val="394B85"/>
                </a:solidFill>
                <a:latin typeface="Arial Bold"/>
                <a:ea typeface="Arial Bold"/>
                <a:cs typeface="Arial Bold"/>
                <a:sym typeface="Arial Bold"/>
              </a:rPr>
              <a:t> </a:t>
            </a:r>
            <a:r>
              <a:rPr lang="en-US" sz="1502" b="1" err="1">
                <a:solidFill>
                  <a:srgbClr val="394B85"/>
                </a:solidFill>
                <a:latin typeface="Arial Bold"/>
                <a:ea typeface="Arial Bold"/>
                <a:cs typeface="Arial Bold"/>
                <a:sym typeface="Arial Bold"/>
              </a:rPr>
              <a:t>asiakaspalautteet</a:t>
            </a:r>
            <a:r>
              <a:rPr lang="en-US" sz="1502" b="1">
                <a:solidFill>
                  <a:srgbClr val="394B85"/>
                </a:solidFill>
                <a:latin typeface="Arial Bold"/>
                <a:ea typeface="Arial Bold"/>
                <a:cs typeface="Arial Bold"/>
                <a:sym typeface="Arial Bold"/>
              </a:rPr>
              <a:t> </a:t>
            </a:r>
            <a:r>
              <a:rPr lang="en-US" sz="1502" b="1" err="1">
                <a:solidFill>
                  <a:srgbClr val="394B85"/>
                </a:solidFill>
                <a:latin typeface="Arial Bold"/>
                <a:ea typeface="Arial Bold"/>
                <a:cs typeface="Arial Bold"/>
                <a:sym typeface="Arial Bold"/>
              </a:rPr>
              <a:t>käsitellään</a:t>
            </a:r>
            <a:r>
              <a:rPr lang="en-US" sz="1502" b="1">
                <a:solidFill>
                  <a:srgbClr val="394B85"/>
                </a:solidFill>
                <a:latin typeface="Arial Bold"/>
                <a:ea typeface="Arial Bold"/>
                <a:cs typeface="Arial Bold"/>
                <a:sym typeface="Arial Bold"/>
              </a:rPr>
              <a:t> </a:t>
            </a:r>
            <a:r>
              <a:rPr lang="en-US" sz="1502" b="1" err="1">
                <a:solidFill>
                  <a:srgbClr val="394B85"/>
                </a:solidFill>
                <a:latin typeface="Arial Bold"/>
                <a:ea typeface="Arial Bold"/>
                <a:cs typeface="Arial Bold"/>
                <a:sym typeface="Arial Bold"/>
              </a:rPr>
              <a:t>yksikössäni</a:t>
            </a:r>
            <a:endParaRPr lang="en-US" sz="1502" b="1">
              <a:solidFill>
                <a:srgbClr val="394B85"/>
              </a:solidFill>
              <a:latin typeface="Arial Bold"/>
              <a:ea typeface="Arial Bold"/>
              <a:cs typeface="Arial Bold"/>
              <a:sym typeface="Arial Bold"/>
            </a:endParaRPr>
          </a:p>
          <a:p>
            <a:pPr algn="l">
              <a:lnSpc>
                <a:spcPts val="1627"/>
              </a:lnSpc>
            </a:pPr>
            <a:r>
              <a:rPr lang="en-US" sz="1200" err="1">
                <a:solidFill>
                  <a:srgbClr val="000000"/>
                </a:solidFill>
                <a:latin typeface="Arial"/>
                <a:ea typeface="Arial"/>
                <a:cs typeface="Arial"/>
                <a:sym typeface="Arial"/>
              </a:rPr>
              <a:t>Käsittelemme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palautteita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osana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säännöllisiä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palaverikäytäntöjämme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Vastaamme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yhteydenottopyynnön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jättäneelle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asiakkaalle</a:t>
            </a:r>
            <a:r>
              <a:rPr lang="en-US" sz="1200">
                <a:solidFill>
                  <a:srgbClr val="000000"/>
                </a:solidFill>
                <a:latin typeface="Arial"/>
                <a:ea typeface="Arial"/>
                <a:cs typeface="Arial"/>
                <a:sym typeface="Arial"/>
              </a:rPr>
              <a:t> 14 </a:t>
            </a:r>
            <a:r>
              <a:rPr lang="en-US" sz="1200" err="1">
                <a:solidFill>
                  <a:srgbClr val="000000"/>
                </a:solidFill>
                <a:latin typeface="Arial"/>
                <a:ea typeface="Arial"/>
                <a:cs typeface="Arial"/>
                <a:sym typeface="Arial"/>
              </a:rPr>
              <a:t>vuorokauden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kuluessa</a:t>
            </a:r>
            <a:r>
              <a:rPr lang="en-US" sz="1200">
                <a:solidFill>
                  <a:srgbClr val="000000"/>
                </a:solidFill>
                <a:latin typeface="Arial"/>
                <a:ea typeface="Arial"/>
                <a:cs typeface="Arial"/>
                <a:sym typeface="Arial"/>
              </a:rPr>
              <a:t>.</a:t>
            </a:r>
          </a:p>
        </p:txBody>
      </p:sp>
      <p:sp>
        <p:nvSpPr>
          <p:cNvPr id="21" name="TextBox 21"/>
          <p:cNvSpPr txBox="1"/>
          <p:nvPr/>
        </p:nvSpPr>
        <p:spPr>
          <a:xfrm>
            <a:off x="938164" y="8201007"/>
            <a:ext cx="6312461" cy="66640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102"/>
              </a:lnSpc>
            </a:pPr>
            <a:r>
              <a:rPr lang="en-US" sz="1501" b="1" err="1">
                <a:solidFill>
                  <a:srgbClr val="394B85"/>
                </a:solidFill>
                <a:latin typeface="Arial Bold"/>
                <a:ea typeface="Arial Bold"/>
                <a:cs typeface="Arial Bold"/>
                <a:sym typeface="Arial Bold"/>
              </a:rPr>
              <a:t>Osaan</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kertoa</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asiakkaalle</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mistä</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palautetuloksia</a:t>
            </a:r>
            <a:r>
              <a:rPr lang="en-US" sz="1501" b="1">
                <a:solidFill>
                  <a:srgbClr val="394B85"/>
                </a:solidFill>
                <a:latin typeface="Arial Bold"/>
                <a:ea typeface="Arial Bold"/>
                <a:cs typeface="Arial Bold"/>
                <a:sym typeface="Arial Bold"/>
              </a:rPr>
              <a:t> </a:t>
            </a:r>
            <a:r>
              <a:rPr lang="en-US" sz="1501" b="1" err="1">
                <a:solidFill>
                  <a:srgbClr val="394B85"/>
                </a:solidFill>
                <a:latin typeface="Arial Bold"/>
                <a:ea typeface="Arial Bold"/>
                <a:cs typeface="Arial Bold"/>
                <a:sym typeface="Arial Bold"/>
              </a:rPr>
              <a:t>löytyy</a:t>
            </a:r>
            <a:endParaRPr lang="en-US" sz="1501" b="1">
              <a:solidFill>
                <a:srgbClr val="394B85"/>
              </a:solidFill>
              <a:latin typeface="Arial Bold"/>
              <a:ea typeface="Arial Bold"/>
              <a:cs typeface="Arial Bold"/>
              <a:sym typeface="Arial Bold"/>
            </a:endParaRPr>
          </a:p>
          <a:p>
            <a:pPr algn="l">
              <a:lnSpc>
                <a:spcPts val="1627"/>
              </a:lnSpc>
            </a:pPr>
            <a:r>
              <a:rPr lang="en-US" sz="1200" err="1">
                <a:solidFill>
                  <a:srgbClr val="000000"/>
                </a:solidFill>
                <a:latin typeface="Arial"/>
                <a:ea typeface="Arial"/>
                <a:cs typeface="Arial"/>
                <a:sym typeface="Arial"/>
              </a:rPr>
              <a:t>Yksikkömme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tulokset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ovat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esillä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infotaululla</a:t>
            </a:r>
            <a:r>
              <a:rPr lang="en-US" sz="1200">
                <a:solidFill>
                  <a:srgbClr val="000000"/>
                </a:solidFill>
                <a:latin typeface="Arial"/>
                <a:ea typeface="Arial"/>
                <a:cs typeface="Arial"/>
                <a:sym typeface="Arial"/>
              </a:rPr>
              <a:t>/-</a:t>
            </a:r>
            <a:r>
              <a:rPr lang="en-US" sz="1200" err="1">
                <a:solidFill>
                  <a:srgbClr val="000000"/>
                </a:solidFill>
                <a:latin typeface="Arial"/>
                <a:ea typeface="Arial"/>
                <a:cs typeface="Arial"/>
                <a:sym typeface="Arial"/>
              </a:rPr>
              <a:t>näytöllä</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koko</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hyvinvointialueen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tuloksia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löytyy</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verkkosivuiltamme</a:t>
            </a:r>
            <a:r>
              <a:rPr lang="en-US" sz="1200">
                <a:solidFill>
                  <a:srgbClr val="000000"/>
                </a:solidFill>
                <a:latin typeface="Arial"/>
                <a:ea typeface="Arial"/>
                <a:cs typeface="Arial"/>
                <a:sym typeface="Arial"/>
              </a:rPr>
              <a:t> www.paijatha.fi/palaute. </a:t>
            </a:r>
          </a:p>
        </p:txBody>
      </p:sp>
      <p:sp>
        <p:nvSpPr>
          <p:cNvPr id="22" name="TextBox 22"/>
          <p:cNvSpPr txBox="1"/>
          <p:nvPr/>
        </p:nvSpPr>
        <p:spPr>
          <a:xfrm>
            <a:off x="931874" y="9003086"/>
            <a:ext cx="6318751" cy="846322"/>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r>
              <a:rPr lang="en-US" sz="1502" b="1" dirty="0" err="1">
                <a:solidFill>
                  <a:srgbClr val="394B85"/>
                </a:solidFill>
                <a:latin typeface="Arial Bold"/>
                <a:ea typeface="Arial Bold"/>
                <a:cs typeface="Arial Bold"/>
                <a:sym typeface="Arial Bold"/>
              </a:rPr>
              <a:t>Tiedän</a:t>
            </a:r>
            <a:r>
              <a:rPr lang="en-US" sz="1502" b="1" dirty="0">
                <a:solidFill>
                  <a:srgbClr val="394B85"/>
                </a:solidFill>
                <a:latin typeface="Arial Bold"/>
                <a:ea typeface="Arial Bold"/>
                <a:cs typeface="Arial Bold"/>
                <a:sym typeface="Arial Bold"/>
              </a:rPr>
              <a:t> mistä löydän lisätietoja ja tarkempia ohjeita</a:t>
            </a:r>
            <a:br>
              <a:rPr lang="en-US" sz="1502" b="1" dirty="0">
                <a:solidFill>
                  <a:srgbClr val="394B85"/>
                </a:solidFill>
                <a:latin typeface="Arial Bold"/>
                <a:ea typeface="Arial Bold"/>
                <a:cs typeface="Arial Bold"/>
                <a:sym typeface="Arial Bold"/>
              </a:rPr>
            </a:br>
            <a:r>
              <a:rPr lang="en-US" sz="1200" dirty="0">
                <a:solidFill>
                  <a:srgbClr val="000000"/>
                </a:solidFill>
                <a:latin typeface="Arial"/>
                <a:ea typeface="Arial"/>
                <a:cs typeface="Arial"/>
                <a:sym typeface="Arial"/>
              </a:rPr>
              <a:t>Tarkemmat ohjeet </a:t>
            </a:r>
            <a:r>
              <a:rPr lang="en-US" sz="1200" dirty="0" err="1">
                <a:solidFill>
                  <a:srgbClr val="000000"/>
                </a:solidFill>
                <a:latin typeface="Arial"/>
                <a:ea typeface="Arial"/>
                <a:cs typeface="Arial"/>
                <a:sym typeface="Arial"/>
              </a:rPr>
              <a:t>löytyvät</a:t>
            </a:r>
            <a:r>
              <a:rPr lang="en-US" sz="1200" dirty="0">
                <a:solidFill>
                  <a:srgbClr val="000000"/>
                </a:solidFill>
                <a:latin typeface="Arial"/>
                <a:ea typeface="Arial"/>
                <a:cs typeface="Arial"/>
                <a:sym typeface="Arial"/>
              </a:rPr>
              <a:t> IMS-</a:t>
            </a:r>
            <a:r>
              <a:rPr lang="en-US" sz="1200" dirty="0" err="1">
                <a:solidFill>
                  <a:srgbClr val="000000"/>
                </a:solidFill>
                <a:latin typeface="Arial"/>
                <a:ea typeface="Arial"/>
                <a:cs typeface="Arial"/>
                <a:sym typeface="Arial"/>
              </a:rPr>
              <a:t>järjestelmästämme</a:t>
            </a:r>
            <a:r>
              <a:rPr lang="en-US" sz="1200" dirty="0">
                <a:solidFill>
                  <a:srgbClr val="000000"/>
                </a:solidFill>
                <a:latin typeface="Arial"/>
                <a:ea typeface="Arial"/>
                <a:cs typeface="Arial"/>
                <a:sym typeface="Arial"/>
              </a:rPr>
              <a:t>: </a:t>
            </a:r>
            <a:br>
              <a:rPr lang="en-US" sz="1200" dirty="0">
                <a:solidFill>
                  <a:srgbClr val="000000"/>
                </a:solidFill>
                <a:latin typeface="Arial"/>
                <a:ea typeface="Arial"/>
                <a:cs typeface="Arial"/>
                <a:sym typeface="Arial"/>
              </a:rPr>
            </a:br>
            <a:r>
              <a:rPr lang="en-US" sz="1200" dirty="0" err="1">
                <a:solidFill>
                  <a:srgbClr val="394B85"/>
                </a:solidFill>
                <a:latin typeface="Arial"/>
                <a:ea typeface="Arial"/>
                <a:cs typeface="Arial"/>
                <a:sym typeface="Arial"/>
                <a:hlinkClick r:id="rId4">
                  <a:extLst>
                    <a:ext uri="{A12FA001-AC4F-418D-AE19-62706E023703}">
                      <ahyp:hlinkClr xmlns:ahyp="http://schemas.microsoft.com/office/drawing/2018/hyperlinkcolor" val="tx"/>
                    </a:ext>
                  </a:extLst>
                </a:hlinkClick>
              </a:rPr>
              <a:t>Dokumentit</a:t>
            </a:r>
            <a:r>
              <a:rPr lang="en-US" sz="1200" dirty="0">
                <a:solidFill>
                  <a:srgbClr val="394B85"/>
                </a:solidFill>
                <a:latin typeface="Arial"/>
                <a:ea typeface="Arial"/>
                <a:cs typeface="Arial"/>
                <a:sym typeface="Arial"/>
                <a:hlinkClick r:id="rId4">
                  <a:extLst>
                    <a:ext uri="{A12FA001-AC4F-418D-AE19-62706E023703}">
                      <ahyp:hlinkClr xmlns:ahyp="http://schemas.microsoft.com/office/drawing/2018/hyperlinkcolor" val="tx"/>
                    </a:ext>
                  </a:extLst>
                </a:hlinkClick>
              </a:rPr>
              <a:t> </a:t>
            </a:r>
            <a:r>
              <a:rPr lang="en-US" sz="1200" dirty="0">
                <a:solidFill>
                  <a:srgbClr val="394B85"/>
                </a:solidFill>
                <a:latin typeface="Arial"/>
                <a:ea typeface="Arial"/>
                <a:cs typeface="Arial"/>
                <a:sym typeface="Wingdings" panose="05000000000000000000" pitchFamily="2" charset="2"/>
                <a:hlinkClick r:id="rId4">
                  <a:extLst>
                    <a:ext uri="{A12FA001-AC4F-418D-AE19-62706E023703}">
                      <ahyp:hlinkClr xmlns:ahyp="http://schemas.microsoft.com/office/drawing/2018/hyperlinkcolor" val="tx"/>
                    </a:ext>
                  </a:extLst>
                </a:hlinkClick>
              </a:rPr>
              <a:t> </a:t>
            </a:r>
            <a:r>
              <a:rPr lang="en-US" sz="1200" dirty="0" err="1">
                <a:solidFill>
                  <a:srgbClr val="394B85"/>
                </a:solidFill>
                <a:latin typeface="Arial"/>
                <a:ea typeface="Arial"/>
                <a:cs typeface="Arial"/>
                <a:sym typeface="Wingdings" panose="05000000000000000000" pitchFamily="2" charset="2"/>
                <a:hlinkClick r:id="rId4">
                  <a:extLst>
                    <a:ext uri="{A12FA001-AC4F-418D-AE19-62706E023703}">
                      <ahyp:hlinkClr xmlns:ahyp="http://schemas.microsoft.com/office/drawing/2018/hyperlinkcolor" val="tx"/>
                    </a:ext>
                  </a:extLst>
                </a:hlinkClick>
              </a:rPr>
              <a:t>Tukipalvelut</a:t>
            </a:r>
            <a:r>
              <a:rPr lang="en-US" sz="1200" dirty="0">
                <a:solidFill>
                  <a:srgbClr val="394B85"/>
                </a:solidFill>
                <a:latin typeface="Arial"/>
                <a:ea typeface="Arial"/>
                <a:cs typeface="Arial"/>
                <a:sym typeface="Wingdings" panose="05000000000000000000" pitchFamily="2" charset="2"/>
                <a:hlinkClick r:id="rId4">
                  <a:extLst>
                    <a:ext uri="{A12FA001-AC4F-418D-AE19-62706E023703}">
                      <ahyp:hlinkClr xmlns:ahyp="http://schemas.microsoft.com/office/drawing/2018/hyperlinkcolor" val="tx"/>
                    </a:ext>
                  </a:extLst>
                </a:hlinkClick>
              </a:rPr>
              <a:t>  TKI  Kehittämisen tuki  </a:t>
            </a:r>
            <a:r>
              <a:rPr lang="en-US" sz="1200" dirty="0" err="1">
                <a:solidFill>
                  <a:srgbClr val="394B85"/>
                </a:solidFill>
                <a:latin typeface="Arial"/>
                <a:ea typeface="Arial"/>
                <a:cs typeface="Arial"/>
                <a:sym typeface="Wingdings" panose="05000000000000000000" pitchFamily="2" charset="2"/>
                <a:hlinkClick r:id="rId4">
                  <a:extLst>
                    <a:ext uri="{A12FA001-AC4F-418D-AE19-62706E023703}">
                      <ahyp:hlinkClr xmlns:ahyp="http://schemas.microsoft.com/office/drawing/2018/hyperlinkcolor" val="tx"/>
                    </a:ext>
                  </a:extLst>
                </a:hlinkClick>
              </a:rPr>
              <a:t>Asiakaspalaute</a:t>
            </a:r>
            <a:r>
              <a:rPr lang="en-US" sz="1200" dirty="0">
                <a:solidFill>
                  <a:srgbClr val="000000"/>
                </a:solidFill>
                <a:latin typeface="Arial"/>
                <a:ea typeface="Arial"/>
                <a:cs typeface="Arial"/>
                <a:sym typeface="Wingdings" panose="05000000000000000000" pitchFamily="2" charset="2"/>
              </a:rPr>
              <a:t>. </a:t>
            </a:r>
            <a:endParaRPr lang="en-US" sz="1200" dirty="0">
              <a:solidFill>
                <a:srgbClr val="C41616"/>
              </a:solidFill>
              <a:latin typeface="Arial"/>
              <a:ea typeface="Arial"/>
              <a:cs typeface="Arial"/>
              <a:sym typeface="Arial"/>
            </a:endParaRPr>
          </a:p>
          <a:p>
            <a:pPr algn="l">
              <a:lnSpc>
                <a:spcPts val="2102"/>
              </a:lnSpc>
            </a:pPr>
            <a:endParaRPr lang="en-US" sz="1502" b="1" dirty="0">
              <a:solidFill>
                <a:srgbClr val="394B85"/>
              </a:solidFill>
              <a:latin typeface="Arial Bold"/>
              <a:ea typeface="Arial Bold"/>
              <a:cs typeface="Arial Bold"/>
              <a:sym typeface="Arial Bold"/>
            </a:endParaRPr>
          </a:p>
        </p:txBody>
      </p:sp>
      <p:sp>
        <p:nvSpPr>
          <p:cNvPr id="23" name="TextBox 23"/>
          <p:cNvSpPr txBox="1"/>
          <p:nvPr/>
        </p:nvSpPr>
        <p:spPr>
          <a:xfrm>
            <a:off x="457491" y="2103564"/>
            <a:ext cx="211958" cy="3395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01"/>
              </a:lnSpc>
              <a:spcBef>
                <a:spcPct val="0"/>
              </a:spcBef>
            </a:pPr>
            <a:r>
              <a:rPr lang="en-US" sz="2000" b="1">
                <a:solidFill>
                  <a:srgbClr val="394B85"/>
                </a:solidFill>
                <a:latin typeface="Arial Bold"/>
                <a:ea typeface="Arial Bold"/>
                <a:cs typeface="Arial Bold"/>
                <a:sym typeface="Arial Bold"/>
              </a:rPr>
              <a:t>1.</a:t>
            </a:r>
          </a:p>
        </p:txBody>
      </p:sp>
      <p:sp>
        <p:nvSpPr>
          <p:cNvPr id="24" name="TextBox 24"/>
          <p:cNvSpPr txBox="1"/>
          <p:nvPr/>
        </p:nvSpPr>
        <p:spPr>
          <a:xfrm>
            <a:off x="457491" y="3024008"/>
            <a:ext cx="211958" cy="3395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01"/>
              </a:lnSpc>
              <a:spcBef>
                <a:spcPct val="0"/>
              </a:spcBef>
            </a:pPr>
            <a:r>
              <a:rPr lang="en-US" sz="2000" b="1">
                <a:solidFill>
                  <a:srgbClr val="394B85"/>
                </a:solidFill>
                <a:latin typeface="Arial Bold"/>
                <a:ea typeface="Arial Bold"/>
                <a:cs typeface="Arial Bold"/>
                <a:sym typeface="Arial Bold"/>
              </a:rPr>
              <a:t>2.</a:t>
            </a:r>
          </a:p>
        </p:txBody>
      </p:sp>
      <p:sp>
        <p:nvSpPr>
          <p:cNvPr id="25" name="TextBox 25"/>
          <p:cNvSpPr txBox="1"/>
          <p:nvPr/>
        </p:nvSpPr>
        <p:spPr>
          <a:xfrm>
            <a:off x="457491" y="3787513"/>
            <a:ext cx="211958" cy="3395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01"/>
              </a:lnSpc>
              <a:spcBef>
                <a:spcPct val="0"/>
              </a:spcBef>
            </a:pPr>
            <a:r>
              <a:rPr lang="en-US" sz="2000" b="1">
                <a:solidFill>
                  <a:srgbClr val="394B85"/>
                </a:solidFill>
                <a:latin typeface="Arial Bold"/>
                <a:ea typeface="Arial Bold"/>
                <a:cs typeface="Arial Bold"/>
                <a:sym typeface="Arial Bold"/>
              </a:rPr>
              <a:t>3.</a:t>
            </a:r>
          </a:p>
        </p:txBody>
      </p:sp>
      <p:sp>
        <p:nvSpPr>
          <p:cNvPr id="26" name="TextBox 26"/>
          <p:cNvSpPr txBox="1"/>
          <p:nvPr/>
        </p:nvSpPr>
        <p:spPr>
          <a:xfrm>
            <a:off x="457491" y="4551019"/>
            <a:ext cx="211958" cy="3395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01"/>
              </a:lnSpc>
              <a:spcBef>
                <a:spcPct val="0"/>
              </a:spcBef>
            </a:pPr>
            <a:r>
              <a:rPr lang="en-US" sz="2000" b="1">
                <a:solidFill>
                  <a:srgbClr val="394B85"/>
                </a:solidFill>
                <a:latin typeface="Arial Bold"/>
                <a:ea typeface="Arial Bold"/>
                <a:cs typeface="Arial Bold"/>
                <a:sym typeface="Arial Bold"/>
              </a:rPr>
              <a:t>4.</a:t>
            </a:r>
          </a:p>
        </p:txBody>
      </p:sp>
      <p:sp>
        <p:nvSpPr>
          <p:cNvPr id="27" name="TextBox 27"/>
          <p:cNvSpPr txBox="1"/>
          <p:nvPr/>
        </p:nvSpPr>
        <p:spPr>
          <a:xfrm>
            <a:off x="457491" y="5314524"/>
            <a:ext cx="211958" cy="3395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01"/>
              </a:lnSpc>
              <a:spcBef>
                <a:spcPct val="0"/>
              </a:spcBef>
            </a:pPr>
            <a:r>
              <a:rPr lang="en-US" sz="2000" b="1">
                <a:solidFill>
                  <a:srgbClr val="394B85"/>
                </a:solidFill>
                <a:latin typeface="Arial Bold"/>
                <a:ea typeface="Arial Bold"/>
                <a:cs typeface="Arial Bold"/>
                <a:sym typeface="Arial Bold"/>
              </a:rPr>
              <a:t>5.</a:t>
            </a:r>
          </a:p>
        </p:txBody>
      </p:sp>
      <p:sp>
        <p:nvSpPr>
          <p:cNvPr id="28" name="TextBox 28"/>
          <p:cNvSpPr txBox="1"/>
          <p:nvPr/>
        </p:nvSpPr>
        <p:spPr>
          <a:xfrm>
            <a:off x="475914" y="6078029"/>
            <a:ext cx="211958" cy="3395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01"/>
              </a:lnSpc>
              <a:spcBef>
                <a:spcPct val="0"/>
              </a:spcBef>
            </a:pPr>
            <a:r>
              <a:rPr lang="en-US" sz="2000" b="1">
                <a:solidFill>
                  <a:srgbClr val="394B85"/>
                </a:solidFill>
                <a:latin typeface="Arial Bold"/>
                <a:ea typeface="Arial Bold"/>
                <a:cs typeface="Arial Bold"/>
                <a:sym typeface="Arial Bold"/>
              </a:rPr>
              <a:t>6.</a:t>
            </a:r>
          </a:p>
        </p:txBody>
      </p:sp>
      <p:sp>
        <p:nvSpPr>
          <p:cNvPr id="29" name="TextBox 29"/>
          <p:cNvSpPr txBox="1"/>
          <p:nvPr/>
        </p:nvSpPr>
        <p:spPr>
          <a:xfrm>
            <a:off x="457491" y="6841535"/>
            <a:ext cx="211958" cy="3395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01"/>
              </a:lnSpc>
              <a:spcBef>
                <a:spcPct val="0"/>
              </a:spcBef>
            </a:pPr>
            <a:r>
              <a:rPr lang="en-US" sz="2000" b="1">
                <a:solidFill>
                  <a:srgbClr val="394B85"/>
                </a:solidFill>
                <a:latin typeface="Arial Bold"/>
                <a:ea typeface="Arial Bold"/>
                <a:cs typeface="Arial Bold"/>
                <a:sym typeface="Arial Bold"/>
              </a:rPr>
              <a:t>7.</a:t>
            </a:r>
          </a:p>
        </p:txBody>
      </p:sp>
      <p:sp>
        <p:nvSpPr>
          <p:cNvPr id="30" name="TextBox 30"/>
          <p:cNvSpPr txBox="1"/>
          <p:nvPr/>
        </p:nvSpPr>
        <p:spPr>
          <a:xfrm>
            <a:off x="457491" y="7605041"/>
            <a:ext cx="211958" cy="3395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01"/>
              </a:lnSpc>
              <a:spcBef>
                <a:spcPct val="0"/>
              </a:spcBef>
            </a:pPr>
            <a:r>
              <a:rPr lang="en-US" sz="2000" b="1">
                <a:solidFill>
                  <a:srgbClr val="394B85"/>
                </a:solidFill>
                <a:latin typeface="Arial Bold"/>
                <a:ea typeface="Arial Bold"/>
                <a:cs typeface="Arial Bold"/>
                <a:sym typeface="Arial Bold"/>
              </a:rPr>
              <a:t>8.</a:t>
            </a:r>
          </a:p>
        </p:txBody>
      </p:sp>
      <p:sp>
        <p:nvSpPr>
          <p:cNvPr id="31" name="TextBox 31"/>
          <p:cNvSpPr txBox="1"/>
          <p:nvPr/>
        </p:nvSpPr>
        <p:spPr>
          <a:xfrm>
            <a:off x="457491" y="8368547"/>
            <a:ext cx="211958" cy="3395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01"/>
              </a:lnSpc>
              <a:spcBef>
                <a:spcPct val="0"/>
              </a:spcBef>
            </a:pPr>
            <a:r>
              <a:rPr lang="en-US" sz="2000" b="1">
                <a:solidFill>
                  <a:srgbClr val="394B85"/>
                </a:solidFill>
                <a:latin typeface="Arial Bold"/>
                <a:ea typeface="Arial Bold"/>
                <a:cs typeface="Arial Bold"/>
                <a:sym typeface="Arial Bold"/>
              </a:rPr>
              <a:t>9.</a:t>
            </a:r>
          </a:p>
        </p:txBody>
      </p:sp>
      <p:sp>
        <p:nvSpPr>
          <p:cNvPr id="32" name="TextBox 32"/>
          <p:cNvSpPr txBox="1"/>
          <p:nvPr/>
        </p:nvSpPr>
        <p:spPr>
          <a:xfrm>
            <a:off x="341741" y="9132052"/>
            <a:ext cx="353230" cy="3395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01"/>
              </a:lnSpc>
              <a:spcBef>
                <a:spcPct val="0"/>
              </a:spcBef>
            </a:pPr>
            <a:r>
              <a:rPr lang="en-US" sz="2000" b="1">
                <a:solidFill>
                  <a:srgbClr val="394B85"/>
                </a:solidFill>
                <a:latin typeface="Arial Bold"/>
                <a:ea typeface="Arial Bold"/>
                <a:cs typeface="Arial Bold"/>
                <a:sym typeface="Arial Bold"/>
              </a:rPr>
              <a:t>10.</a:t>
            </a:r>
          </a:p>
        </p:txBody>
      </p:sp>
      <p:sp>
        <p:nvSpPr>
          <p:cNvPr id="33" name="TextBox 33"/>
          <p:cNvSpPr txBox="1"/>
          <p:nvPr/>
        </p:nvSpPr>
        <p:spPr>
          <a:xfrm>
            <a:off x="406735" y="361260"/>
            <a:ext cx="6843891" cy="65216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03"/>
              </a:lnSpc>
            </a:pPr>
            <a:r>
              <a:rPr lang="en-US" sz="2002" b="1">
                <a:solidFill>
                  <a:srgbClr val="FFFFFF"/>
                </a:solidFill>
                <a:latin typeface="Arial" panose="020B0604020202020204" pitchFamily="34" charset="0"/>
                <a:ea typeface="Arial Bold"/>
                <a:cs typeface="Arial" panose="020B0604020202020204" pitchFamily="34" charset="0"/>
                <a:sym typeface="Arial Bold"/>
              </a:rPr>
              <a:t>ASIAKASPALAUTTEEN KERÄÄMINEN JA KÄSITTELY</a:t>
            </a:r>
          </a:p>
          <a:p>
            <a:pPr algn="ctr">
              <a:lnSpc>
                <a:spcPts val="2523"/>
              </a:lnSpc>
            </a:pPr>
            <a:r>
              <a:rPr lang="en-US" sz="1802">
                <a:solidFill>
                  <a:srgbClr val="FFFFFF"/>
                </a:solidFill>
                <a:latin typeface="Arial"/>
                <a:ea typeface="Arial"/>
                <a:cs typeface="Arial"/>
                <a:sym typeface="Arial"/>
              </a:rPr>
              <a:t>MUISTILISTA AMMATTILAISELLE</a:t>
            </a:r>
          </a:p>
        </p:txBody>
      </p:sp>
      <p:grpSp>
        <p:nvGrpSpPr>
          <p:cNvPr id="34" name="Group 34"/>
          <p:cNvGrpSpPr/>
          <p:nvPr/>
        </p:nvGrpSpPr>
        <p:grpSpPr>
          <a:xfrm>
            <a:off x="2561841" y="9910820"/>
            <a:ext cx="2469634" cy="534149"/>
            <a:chOff x="27468" y="2653"/>
            <a:chExt cx="3290892" cy="711776"/>
          </a:xfrm>
        </p:grpSpPr>
        <p:grpSp>
          <p:nvGrpSpPr>
            <p:cNvPr id="35" name="Group 35"/>
            <p:cNvGrpSpPr>
              <a:grpSpLocks noChangeAspect="1"/>
            </p:cNvGrpSpPr>
            <p:nvPr/>
          </p:nvGrpSpPr>
          <p:grpSpPr>
            <a:xfrm>
              <a:off x="27468" y="27468"/>
              <a:ext cx="661486" cy="662145"/>
              <a:chOff x="63500" y="63500"/>
              <a:chExt cx="1529207" cy="1530731"/>
            </a:xfrm>
          </p:grpSpPr>
          <p:sp>
            <p:nvSpPr>
              <p:cNvPr id="36" name="Freeform 36"/>
              <p:cNvSpPr/>
              <p:nvPr/>
            </p:nvSpPr>
            <p:spPr>
              <a:xfrm>
                <a:off x="494792" y="494665"/>
                <a:ext cx="1097915" cy="1099566"/>
              </a:xfrm>
              <a:custGeom>
                <a:avLst/>
                <a:gdLst/>
                <a:ahLst/>
                <a:cxnLst/>
                <a:rect l="l" t="t" r="r" b="b"/>
                <a:pathLst>
                  <a:path w="1097915"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endParaRPr lang="fi-FI"/>
              </a:p>
            </p:txBody>
          </p:sp>
          <p:sp>
            <p:nvSpPr>
              <p:cNvPr id="37" name="Freeform 37"/>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endParaRPr lang="fi-FI"/>
              </a:p>
            </p:txBody>
          </p:sp>
        </p:grpSp>
        <p:sp>
          <p:nvSpPr>
            <p:cNvPr id="38" name="Freeform 38"/>
            <p:cNvSpPr/>
            <p:nvPr/>
          </p:nvSpPr>
          <p:spPr>
            <a:xfrm>
              <a:off x="906711" y="2653"/>
              <a:ext cx="2411649" cy="711776"/>
            </a:xfrm>
            <a:custGeom>
              <a:avLst/>
              <a:gdLst/>
              <a:ahLst/>
              <a:cxnLst/>
              <a:rect l="l" t="t" r="r" b="b"/>
              <a:pathLst>
                <a:path w="2411649" h="711776">
                  <a:moveTo>
                    <a:pt x="0" y="0"/>
                  </a:moveTo>
                  <a:lnTo>
                    <a:pt x="2411650" y="0"/>
                  </a:lnTo>
                  <a:lnTo>
                    <a:pt x="2411650" y="711776"/>
                  </a:lnTo>
                  <a:lnTo>
                    <a:pt x="0" y="71177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fi-FI"/>
            </a:p>
          </p:txBody>
        </p:sp>
      </p:grpSp>
    </p:spTree>
    <p:extLst>
      <p:ext uri="{BB962C8B-B14F-4D97-AF65-F5344CB8AC3E}">
        <p14:creationId xmlns:p14="http://schemas.microsoft.com/office/powerpoint/2010/main" val="16881048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106" y="860933"/>
            <a:ext cx="7600511" cy="2231611"/>
            <a:chOff x="0" y="0"/>
            <a:chExt cx="2722235" cy="799285"/>
          </a:xfrm>
        </p:grpSpPr>
        <p:sp>
          <p:nvSpPr>
            <p:cNvPr id="3" name="Freeform 3"/>
            <p:cNvSpPr/>
            <p:nvPr/>
          </p:nvSpPr>
          <p:spPr>
            <a:xfrm>
              <a:off x="0" y="0"/>
              <a:ext cx="2722235" cy="799285"/>
            </a:xfrm>
            <a:custGeom>
              <a:avLst/>
              <a:gdLst/>
              <a:ahLst/>
              <a:cxnLst/>
              <a:rect l="l" t="t" r="r" b="b"/>
              <a:pathLst>
                <a:path w="2722235" h="799285">
                  <a:moveTo>
                    <a:pt x="0" y="0"/>
                  </a:moveTo>
                  <a:lnTo>
                    <a:pt x="2722235" y="0"/>
                  </a:lnTo>
                  <a:lnTo>
                    <a:pt x="2722235" y="799285"/>
                  </a:lnTo>
                  <a:lnTo>
                    <a:pt x="0" y="799285"/>
                  </a:lnTo>
                  <a:close/>
                </a:path>
              </a:pathLst>
            </a:custGeom>
            <a:solidFill>
              <a:srgbClr val="394B85"/>
            </a:solidFill>
          </p:spPr>
          <p:txBody>
            <a:bodyPr/>
            <a:lstStyle/>
            <a:p>
              <a:endParaRPr lang="fi-FI"/>
            </a:p>
          </p:txBody>
        </p:sp>
        <p:sp>
          <p:nvSpPr>
            <p:cNvPr id="4" name="TextBox 4"/>
            <p:cNvSpPr txBox="1"/>
            <p:nvPr/>
          </p:nvSpPr>
          <p:spPr>
            <a:xfrm>
              <a:off x="0" y="0"/>
              <a:ext cx="2722235" cy="799285"/>
            </a:xfrm>
            <a:prstGeom prst="rect">
              <a:avLst/>
            </a:prstGeom>
          </p:spPr>
          <p:txBody>
            <a:bodyPr lIns="25415" tIns="25415" rIns="25415" bIns="25415"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926"/>
                </a:lnSpc>
              </a:pPr>
              <a:endParaRPr sz="1803"/>
            </a:p>
            <a:p>
              <a:pPr algn="ctr">
                <a:lnSpc>
                  <a:spcPts val="1926"/>
                </a:lnSpc>
              </a:pPr>
              <a:endParaRPr sz="1803"/>
            </a:p>
            <a:p>
              <a:pPr algn="ctr">
                <a:lnSpc>
                  <a:spcPts val="1926"/>
                </a:lnSpc>
              </a:pPr>
              <a:endParaRPr sz="1803"/>
            </a:p>
          </p:txBody>
        </p:sp>
      </p:grpSp>
      <p:grpSp>
        <p:nvGrpSpPr>
          <p:cNvPr id="5" name="Group 5"/>
          <p:cNvGrpSpPr/>
          <p:nvPr/>
        </p:nvGrpSpPr>
        <p:grpSpPr>
          <a:xfrm>
            <a:off x="2338792" y="9944061"/>
            <a:ext cx="2679242" cy="579483"/>
            <a:chOff x="29800" y="2879"/>
            <a:chExt cx="3570200" cy="772186"/>
          </a:xfrm>
        </p:grpSpPr>
        <p:grpSp>
          <p:nvGrpSpPr>
            <p:cNvPr id="6" name="Group 6"/>
            <p:cNvGrpSpPr>
              <a:grpSpLocks noChangeAspect="1"/>
            </p:cNvGrpSpPr>
            <p:nvPr/>
          </p:nvGrpSpPr>
          <p:grpSpPr>
            <a:xfrm>
              <a:off x="29800" y="29799"/>
              <a:ext cx="717628" cy="718344"/>
              <a:chOff x="63500" y="63500"/>
              <a:chExt cx="1529207" cy="1530731"/>
            </a:xfrm>
          </p:grpSpPr>
          <p:sp>
            <p:nvSpPr>
              <p:cNvPr id="7" name="Freeform 7"/>
              <p:cNvSpPr/>
              <p:nvPr/>
            </p:nvSpPr>
            <p:spPr>
              <a:xfrm>
                <a:off x="494792" y="494665"/>
                <a:ext cx="1097915" cy="1099566"/>
              </a:xfrm>
              <a:custGeom>
                <a:avLst/>
                <a:gdLst/>
                <a:ahLst/>
                <a:cxnLst/>
                <a:rect l="l" t="t" r="r" b="b"/>
                <a:pathLst>
                  <a:path w="1097915"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endParaRPr lang="fi-FI"/>
              </a:p>
            </p:txBody>
          </p:sp>
          <p:sp>
            <p:nvSpPr>
              <p:cNvPr id="8" name="Freeform 8"/>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endParaRPr lang="fi-FI"/>
              </a:p>
            </p:txBody>
          </p:sp>
        </p:grpSp>
        <p:sp>
          <p:nvSpPr>
            <p:cNvPr id="9" name="Freeform 9"/>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grpSp>
      <p:sp>
        <p:nvSpPr>
          <p:cNvPr id="10" name="TextBox 10"/>
          <p:cNvSpPr txBox="1"/>
          <p:nvPr/>
        </p:nvSpPr>
        <p:spPr>
          <a:xfrm>
            <a:off x="597099" y="3940215"/>
            <a:ext cx="6597927" cy="326724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85"/>
              </a:lnSpc>
            </a:pPr>
            <a:r>
              <a:rPr lang="en-US" sz="1220" err="1">
                <a:solidFill>
                  <a:srgbClr val="000000"/>
                </a:solidFill>
                <a:latin typeface="Arial"/>
                <a:ea typeface="Arial"/>
                <a:cs typeface="Arial"/>
                <a:sym typeface="Arial"/>
              </a:rPr>
              <a:t>Osallisuutta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tukevan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kirjaamisen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toteuttamisessa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huomioidaan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asiakkaan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erityispiirteet</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kuten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ikä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kehitystaso</a:t>
            </a:r>
            <a:r>
              <a:rPr lang="en-US" sz="1220">
                <a:solidFill>
                  <a:srgbClr val="000000"/>
                </a:solidFill>
                <a:latin typeface="Arial"/>
                <a:ea typeface="Arial"/>
                <a:cs typeface="Arial"/>
                <a:sym typeface="Arial"/>
              </a:rPr>
              <a:t> ja </a:t>
            </a:r>
            <a:r>
              <a:rPr lang="en-US" sz="1220" err="1">
                <a:solidFill>
                  <a:srgbClr val="000000"/>
                </a:solidFill>
                <a:latin typeface="Arial"/>
                <a:ea typeface="Arial"/>
                <a:cs typeface="Arial"/>
                <a:sym typeface="Arial"/>
              </a:rPr>
              <a:t>toimintakyky</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sekä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tilannekohtaiset</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tekijät</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Kirjaamisessa</a:t>
            </a:r>
            <a:r>
              <a:rPr lang="en-US" sz="1220">
                <a:solidFill>
                  <a:srgbClr val="000000"/>
                </a:solidFill>
                <a:latin typeface="Arial"/>
                <a:ea typeface="Arial"/>
                <a:cs typeface="Arial"/>
                <a:sym typeface="Arial"/>
              </a:rPr>
              <a:t> on </a:t>
            </a:r>
            <a:r>
              <a:rPr lang="en-US" sz="1220" err="1">
                <a:solidFill>
                  <a:srgbClr val="000000"/>
                </a:solidFill>
                <a:latin typeface="Arial"/>
                <a:ea typeface="Arial"/>
                <a:cs typeface="Arial"/>
                <a:sym typeface="Arial"/>
              </a:rPr>
              <a:t>hyvä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huomioida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myös</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asiallisen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selkeän</a:t>
            </a:r>
            <a:r>
              <a:rPr lang="en-US" sz="1220">
                <a:solidFill>
                  <a:srgbClr val="000000"/>
                </a:solidFill>
                <a:latin typeface="Arial"/>
                <a:ea typeface="Arial"/>
                <a:cs typeface="Arial"/>
                <a:sym typeface="Arial"/>
              </a:rPr>
              <a:t> ja </a:t>
            </a:r>
            <a:r>
              <a:rPr lang="en-US" sz="1220" err="1">
                <a:solidFill>
                  <a:srgbClr val="000000"/>
                </a:solidFill>
                <a:latin typeface="Arial"/>
                <a:ea typeface="Arial"/>
                <a:cs typeface="Arial"/>
                <a:sym typeface="Arial"/>
              </a:rPr>
              <a:t>ymmärrettävän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kielen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käyttö</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sekä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tarvittaessa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selkokielisyys</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Näin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asiakas</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saa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tietoa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asiansa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hoidosta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sekä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voi</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ottaa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osaa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itseään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koskeviin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ratkaisuihin</a:t>
            </a:r>
            <a:r>
              <a:rPr lang="en-US" sz="1220">
                <a:solidFill>
                  <a:srgbClr val="000000"/>
                </a:solidFill>
                <a:latin typeface="Arial"/>
                <a:ea typeface="Arial"/>
                <a:cs typeface="Arial"/>
                <a:sym typeface="Arial"/>
              </a:rPr>
              <a:t> ja </a:t>
            </a:r>
            <a:r>
              <a:rPr lang="en-US" sz="1220" err="1">
                <a:solidFill>
                  <a:srgbClr val="000000"/>
                </a:solidFill>
                <a:latin typeface="Arial"/>
                <a:ea typeface="Arial"/>
                <a:cs typeface="Arial"/>
                <a:sym typeface="Arial"/>
              </a:rPr>
              <a:t>arvioida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niiden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vaikutuksia</a:t>
            </a:r>
            <a:r>
              <a:rPr lang="en-US" sz="1220">
                <a:solidFill>
                  <a:srgbClr val="000000"/>
                </a:solidFill>
                <a:latin typeface="Arial"/>
                <a:ea typeface="Arial"/>
                <a:cs typeface="Arial"/>
                <a:sym typeface="Arial"/>
              </a:rPr>
              <a:t>. </a:t>
            </a:r>
          </a:p>
          <a:p>
            <a:pPr algn="l">
              <a:lnSpc>
                <a:spcPts val="1585"/>
              </a:lnSpc>
            </a:pPr>
            <a:endParaRPr lang="en-US" sz="1220">
              <a:solidFill>
                <a:srgbClr val="000000"/>
              </a:solidFill>
              <a:latin typeface="Arial"/>
              <a:ea typeface="Arial"/>
              <a:cs typeface="Arial"/>
              <a:sym typeface="Arial"/>
            </a:endParaRPr>
          </a:p>
          <a:p>
            <a:pPr algn="l">
              <a:lnSpc>
                <a:spcPts val="1585"/>
              </a:lnSpc>
            </a:pPr>
            <a:r>
              <a:rPr lang="en-US" sz="1220" err="1">
                <a:solidFill>
                  <a:srgbClr val="000000"/>
                </a:solidFill>
                <a:latin typeface="Arial"/>
                <a:ea typeface="Arial"/>
                <a:cs typeface="Arial"/>
                <a:sym typeface="Arial"/>
              </a:rPr>
              <a:t>Asiakkaan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osallisuuden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vahvistaminen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kirjaamisessa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ei</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kuitenkaan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tarkoita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sitä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että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kirjataan</a:t>
            </a:r>
            <a:r>
              <a:rPr lang="en-US" sz="1220">
                <a:solidFill>
                  <a:srgbClr val="000000"/>
                </a:solidFill>
                <a:latin typeface="Arial"/>
                <a:ea typeface="Arial"/>
                <a:cs typeface="Arial"/>
                <a:sym typeface="Arial"/>
              </a:rPr>
              <a:t> vain </a:t>
            </a:r>
            <a:r>
              <a:rPr lang="en-US" sz="1220" err="1">
                <a:solidFill>
                  <a:srgbClr val="000000"/>
                </a:solidFill>
                <a:latin typeface="Arial"/>
                <a:ea typeface="Arial"/>
                <a:cs typeface="Arial"/>
                <a:sym typeface="Arial"/>
              </a:rPr>
              <a:t>asiakkaan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näkemyksen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mukaisia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asioita</a:t>
            </a:r>
            <a:r>
              <a:rPr lang="en-US" sz="1220">
                <a:solidFill>
                  <a:srgbClr val="000000"/>
                </a:solidFill>
                <a:latin typeface="Arial"/>
                <a:ea typeface="Arial"/>
                <a:cs typeface="Arial"/>
                <a:sym typeface="Arial"/>
              </a:rPr>
              <a:t> tai </a:t>
            </a:r>
            <a:r>
              <a:rPr lang="en-US" sz="1220" err="1">
                <a:solidFill>
                  <a:srgbClr val="000000"/>
                </a:solidFill>
                <a:latin typeface="Arial"/>
                <a:ea typeface="Arial"/>
                <a:cs typeface="Arial"/>
                <a:sym typeface="Arial"/>
              </a:rPr>
              <a:t>että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asiakirjoista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jätetään</a:t>
            </a:r>
            <a:r>
              <a:rPr lang="en-US" sz="1220">
                <a:solidFill>
                  <a:srgbClr val="000000"/>
                </a:solidFill>
                <a:latin typeface="Arial"/>
                <a:ea typeface="Arial"/>
                <a:cs typeface="Arial"/>
                <a:sym typeface="Arial"/>
              </a:rPr>
              <a:t> pois </a:t>
            </a:r>
            <a:r>
              <a:rPr lang="en-US" sz="1220" err="1">
                <a:solidFill>
                  <a:srgbClr val="000000"/>
                </a:solidFill>
                <a:latin typeface="Arial"/>
                <a:ea typeface="Arial"/>
                <a:cs typeface="Arial"/>
                <a:sym typeface="Arial"/>
              </a:rPr>
              <a:t>asiat</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joita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asiakas</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ei</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halua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niihin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kirjattavan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Asiakastyössä</a:t>
            </a:r>
            <a:r>
              <a:rPr lang="en-US" sz="1220">
                <a:solidFill>
                  <a:srgbClr val="000000"/>
                </a:solidFill>
                <a:latin typeface="Arial"/>
                <a:ea typeface="Arial"/>
                <a:cs typeface="Arial"/>
                <a:sym typeface="Arial"/>
              </a:rPr>
              <a:t> on </a:t>
            </a:r>
            <a:r>
              <a:rPr lang="en-US" sz="1220" err="1">
                <a:solidFill>
                  <a:srgbClr val="000000"/>
                </a:solidFill>
                <a:latin typeface="Arial"/>
                <a:ea typeface="Arial"/>
                <a:cs typeface="Arial"/>
                <a:sym typeface="Arial"/>
              </a:rPr>
              <a:t>useinkin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erimielisyyttä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siitä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mistä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tilanteessa</a:t>
            </a:r>
            <a:r>
              <a:rPr lang="en-US" sz="1220">
                <a:solidFill>
                  <a:srgbClr val="000000"/>
                </a:solidFill>
                <a:latin typeface="Arial"/>
                <a:ea typeface="Arial"/>
                <a:cs typeface="Arial"/>
                <a:sym typeface="Arial"/>
              </a:rPr>
              <a:t> on </a:t>
            </a:r>
            <a:r>
              <a:rPr lang="en-US" sz="1220" err="1">
                <a:solidFill>
                  <a:srgbClr val="000000"/>
                </a:solidFill>
                <a:latin typeface="Arial"/>
                <a:ea typeface="Arial"/>
                <a:cs typeface="Arial"/>
                <a:sym typeface="Arial"/>
              </a:rPr>
              <a:t>oikeastaan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kyse</a:t>
            </a:r>
            <a:r>
              <a:rPr lang="en-US" sz="1220">
                <a:solidFill>
                  <a:srgbClr val="000000"/>
                </a:solidFill>
                <a:latin typeface="Arial"/>
                <a:ea typeface="Arial"/>
                <a:cs typeface="Arial"/>
                <a:sym typeface="Arial"/>
              </a:rPr>
              <a:t> tai </a:t>
            </a:r>
            <a:r>
              <a:rPr lang="en-US" sz="1220" err="1">
                <a:solidFill>
                  <a:srgbClr val="000000"/>
                </a:solidFill>
                <a:latin typeface="Arial"/>
                <a:ea typeface="Arial"/>
                <a:cs typeface="Arial"/>
                <a:sym typeface="Arial"/>
              </a:rPr>
              <a:t>mikä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tilanteessa</a:t>
            </a:r>
            <a:r>
              <a:rPr lang="en-US" sz="1220">
                <a:solidFill>
                  <a:srgbClr val="000000"/>
                </a:solidFill>
                <a:latin typeface="Arial"/>
                <a:ea typeface="Arial"/>
                <a:cs typeface="Arial"/>
                <a:sym typeface="Arial"/>
              </a:rPr>
              <a:t> on </a:t>
            </a:r>
            <a:r>
              <a:rPr lang="en-US" sz="1220" err="1">
                <a:solidFill>
                  <a:srgbClr val="000000"/>
                </a:solidFill>
                <a:latin typeface="Arial"/>
                <a:ea typeface="Arial"/>
                <a:cs typeface="Arial"/>
                <a:sym typeface="Arial"/>
              </a:rPr>
              <a:t>olennaista</a:t>
            </a:r>
            <a:r>
              <a:rPr lang="en-US" sz="1220">
                <a:solidFill>
                  <a:srgbClr val="000000"/>
                </a:solidFill>
                <a:latin typeface="Arial"/>
                <a:ea typeface="Arial"/>
                <a:cs typeface="Arial"/>
                <a:sym typeface="Arial"/>
              </a:rPr>
              <a:t>. On </a:t>
            </a:r>
            <a:r>
              <a:rPr lang="en-US" sz="1220" err="1">
                <a:solidFill>
                  <a:srgbClr val="000000"/>
                </a:solidFill>
                <a:latin typeface="Arial"/>
                <a:ea typeface="Arial"/>
                <a:cs typeface="Arial"/>
                <a:sym typeface="Arial"/>
              </a:rPr>
              <a:t>tärkeää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tuoda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selkeästi</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esille</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erilaiset</a:t>
            </a:r>
            <a:r>
              <a:rPr lang="en-US" sz="1220">
                <a:solidFill>
                  <a:srgbClr val="000000"/>
                </a:solidFill>
                <a:latin typeface="Arial"/>
                <a:ea typeface="Arial"/>
                <a:cs typeface="Arial"/>
                <a:sym typeface="Arial"/>
              </a:rPr>
              <a:t> ja </a:t>
            </a:r>
            <a:r>
              <a:rPr lang="en-US" sz="1220" err="1">
                <a:solidFill>
                  <a:srgbClr val="000000"/>
                </a:solidFill>
                <a:latin typeface="Arial"/>
                <a:ea typeface="Arial"/>
                <a:cs typeface="Arial"/>
                <a:sym typeface="Arial"/>
              </a:rPr>
              <a:t>eriävät</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mielipiteet</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sekä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tuoda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ilmi</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asiakkaan</a:t>
            </a:r>
            <a:r>
              <a:rPr lang="en-US" sz="1220">
                <a:solidFill>
                  <a:srgbClr val="000000"/>
                </a:solidFill>
                <a:latin typeface="Arial"/>
                <a:ea typeface="Arial"/>
                <a:cs typeface="Arial"/>
                <a:sym typeface="Arial"/>
              </a:rPr>
              <a:t> ja </a:t>
            </a:r>
            <a:r>
              <a:rPr lang="en-US" sz="1220" err="1">
                <a:solidFill>
                  <a:srgbClr val="000000"/>
                </a:solidFill>
                <a:latin typeface="Arial"/>
                <a:ea typeface="Arial"/>
                <a:cs typeface="Arial"/>
                <a:sym typeface="Arial"/>
              </a:rPr>
              <a:t>työntekijän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näkemykset</a:t>
            </a:r>
            <a:r>
              <a:rPr lang="en-US" sz="1220">
                <a:solidFill>
                  <a:srgbClr val="000000"/>
                </a:solidFill>
                <a:latin typeface="Arial"/>
                <a:ea typeface="Arial"/>
                <a:cs typeface="Arial"/>
                <a:sym typeface="Arial"/>
              </a:rPr>
              <a:t> ja </a:t>
            </a:r>
            <a:r>
              <a:rPr lang="en-US" sz="1220" err="1">
                <a:solidFill>
                  <a:srgbClr val="000000"/>
                </a:solidFill>
                <a:latin typeface="Arial"/>
                <a:ea typeface="Arial"/>
                <a:cs typeface="Arial"/>
                <a:sym typeface="Arial"/>
              </a:rPr>
              <a:t>keskustelun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lopputulos</a:t>
            </a:r>
            <a:r>
              <a:rPr lang="en-US" sz="1220">
                <a:solidFill>
                  <a:srgbClr val="000000"/>
                </a:solidFill>
                <a:latin typeface="Arial"/>
                <a:ea typeface="Arial"/>
                <a:cs typeface="Arial"/>
                <a:sym typeface="Arial"/>
              </a:rPr>
              <a:t>.</a:t>
            </a:r>
          </a:p>
          <a:p>
            <a:pPr algn="l">
              <a:lnSpc>
                <a:spcPts val="1585"/>
              </a:lnSpc>
            </a:pPr>
            <a:endParaRPr lang="en-US" sz="1220">
              <a:solidFill>
                <a:srgbClr val="000000"/>
              </a:solidFill>
              <a:latin typeface="Arial"/>
              <a:ea typeface="Arial"/>
              <a:cs typeface="Arial"/>
              <a:sym typeface="Arial"/>
            </a:endParaRPr>
          </a:p>
          <a:p>
            <a:pPr algn="l">
              <a:lnSpc>
                <a:spcPts val="1585"/>
              </a:lnSpc>
            </a:pPr>
            <a:r>
              <a:rPr lang="en-US" sz="1220" err="1">
                <a:solidFill>
                  <a:srgbClr val="000000"/>
                </a:solidFill>
                <a:latin typeface="Arial"/>
                <a:ea typeface="Arial"/>
                <a:cs typeface="Arial"/>
                <a:sym typeface="Arial"/>
              </a:rPr>
              <a:t>Osa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asiakkaista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ei</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ehkä</a:t>
            </a:r>
            <a:r>
              <a:rPr lang="en-US" sz="1220">
                <a:solidFill>
                  <a:srgbClr val="000000"/>
                </a:solidFill>
                <a:latin typeface="Arial"/>
                <a:ea typeface="Arial"/>
                <a:cs typeface="Arial"/>
                <a:sym typeface="Arial"/>
              </a:rPr>
              <a:t> ole </a:t>
            </a:r>
            <a:r>
              <a:rPr lang="en-US" sz="1220" err="1">
                <a:solidFill>
                  <a:srgbClr val="000000"/>
                </a:solidFill>
                <a:latin typeface="Arial"/>
                <a:ea typeface="Arial"/>
                <a:cs typeface="Arial"/>
                <a:sym typeface="Arial"/>
              </a:rPr>
              <a:t>kiinnostunut</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siitä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mitä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heistä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kirjoitetaan</a:t>
            </a:r>
            <a:r>
              <a:rPr lang="en-US" sz="1220">
                <a:solidFill>
                  <a:srgbClr val="000000"/>
                </a:solidFill>
                <a:latin typeface="Arial"/>
                <a:ea typeface="Arial"/>
                <a:cs typeface="Arial"/>
                <a:sym typeface="Arial"/>
              </a:rPr>
              <a:t> ja </a:t>
            </a:r>
            <a:r>
              <a:rPr lang="en-US" sz="1220" err="1">
                <a:solidFill>
                  <a:srgbClr val="000000"/>
                </a:solidFill>
                <a:latin typeface="Arial"/>
                <a:ea typeface="Arial"/>
                <a:cs typeface="Arial"/>
                <a:sym typeface="Arial"/>
              </a:rPr>
              <a:t>ei</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halua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keskustella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kirjausten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sisällöstä</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myös</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siihen</a:t>
            </a:r>
            <a:r>
              <a:rPr lang="en-US" sz="1220">
                <a:solidFill>
                  <a:srgbClr val="000000"/>
                </a:solidFill>
                <a:latin typeface="Arial"/>
                <a:ea typeface="Arial"/>
                <a:cs typeface="Arial"/>
                <a:sym typeface="Arial"/>
              </a:rPr>
              <a:t> on </a:t>
            </a:r>
            <a:r>
              <a:rPr lang="en-US" sz="1220" err="1">
                <a:solidFill>
                  <a:srgbClr val="000000"/>
                </a:solidFill>
                <a:latin typeface="Arial"/>
                <a:ea typeface="Arial"/>
                <a:cs typeface="Arial"/>
                <a:sym typeface="Arial"/>
              </a:rPr>
              <a:t>lupa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Kuitenkin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myös</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tällöin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työntekijän</a:t>
            </a:r>
            <a:r>
              <a:rPr lang="en-US" sz="1220">
                <a:solidFill>
                  <a:srgbClr val="000000"/>
                </a:solidFill>
                <a:latin typeface="Arial"/>
                <a:ea typeface="Arial"/>
                <a:cs typeface="Arial"/>
                <a:sym typeface="Arial"/>
              </a:rPr>
              <a:t> on </a:t>
            </a:r>
            <a:r>
              <a:rPr lang="en-US" sz="1220" err="1">
                <a:solidFill>
                  <a:srgbClr val="000000"/>
                </a:solidFill>
                <a:latin typeface="Arial"/>
                <a:ea typeface="Arial"/>
                <a:cs typeface="Arial"/>
                <a:sym typeface="Arial"/>
              </a:rPr>
              <a:t>huolehdittava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asiakkaan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äänen</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kuulumisesta</a:t>
            </a:r>
            <a:r>
              <a:rPr lang="en-US" sz="1220">
                <a:solidFill>
                  <a:srgbClr val="000000"/>
                </a:solidFill>
                <a:latin typeface="Arial"/>
                <a:ea typeface="Arial"/>
                <a:cs typeface="Arial"/>
                <a:sym typeface="Arial"/>
              </a:rPr>
              <a:t> </a:t>
            </a:r>
            <a:r>
              <a:rPr lang="en-US" sz="1220" err="1">
                <a:solidFill>
                  <a:srgbClr val="000000"/>
                </a:solidFill>
                <a:latin typeface="Arial"/>
                <a:ea typeface="Arial"/>
                <a:cs typeface="Arial"/>
                <a:sym typeface="Arial"/>
              </a:rPr>
              <a:t>asiakirjoissa</a:t>
            </a:r>
            <a:r>
              <a:rPr lang="en-US" sz="1220">
                <a:solidFill>
                  <a:srgbClr val="000000"/>
                </a:solidFill>
                <a:latin typeface="Arial"/>
                <a:ea typeface="Arial"/>
                <a:cs typeface="Arial"/>
                <a:sym typeface="Arial"/>
              </a:rPr>
              <a:t>. </a:t>
            </a:r>
          </a:p>
        </p:txBody>
      </p:sp>
      <p:sp>
        <p:nvSpPr>
          <p:cNvPr id="11" name="Freeform 11"/>
          <p:cNvSpPr/>
          <p:nvPr/>
        </p:nvSpPr>
        <p:spPr>
          <a:xfrm>
            <a:off x="1538875" y="6220983"/>
            <a:ext cx="4530969" cy="3398227"/>
          </a:xfrm>
          <a:custGeom>
            <a:avLst/>
            <a:gdLst/>
            <a:ahLst/>
            <a:cxnLst/>
            <a:rect l="l" t="t" r="r" b="b"/>
            <a:pathLst>
              <a:path w="4528280" h="3396210">
                <a:moveTo>
                  <a:pt x="0" y="0"/>
                </a:moveTo>
                <a:lnTo>
                  <a:pt x="4528281" y="0"/>
                </a:lnTo>
                <a:lnTo>
                  <a:pt x="4528281" y="3396211"/>
                </a:lnTo>
                <a:lnTo>
                  <a:pt x="0" y="3396211"/>
                </a:lnTo>
                <a:lnTo>
                  <a:pt x="0" y="0"/>
                </a:lnTo>
                <a:close/>
              </a:path>
            </a:pathLst>
          </a:custGeom>
          <a:blipFill>
            <a:blip r:embed="rId4"/>
            <a:stretch>
              <a:fillRect/>
            </a:stretch>
          </a:blipFill>
        </p:spPr>
        <p:txBody>
          <a:bodyPr/>
          <a:lstStyle/>
          <a:p>
            <a:endParaRPr lang="fi-FI"/>
          </a:p>
        </p:txBody>
      </p:sp>
      <p:sp>
        <p:nvSpPr>
          <p:cNvPr id="12" name="TextBox 12"/>
          <p:cNvSpPr txBox="1"/>
          <p:nvPr/>
        </p:nvSpPr>
        <p:spPr>
          <a:xfrm>
            <a:off x="578809" y="1080540"/>
            <a:ext cx="6634506" cy="2218364"/>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61"/>
              </a:lnSpc>
            </a:pPr>
            <a:r>
              <a:rPr lang="en-US" sz="1201" err="1">
                <a:solidFill>
                  <a:srgbClr val="FFFFFF"/>
                </a:solidFill>
                <a:latin typeface="Arial"/>
                <a:ea typeface="Arial"/>
                <a:cs typeface="Arial"/>
                <a:sym typeface="Arial"/>
              </a:rPr>
              <a:t>Jokaisella</a:t>
            </a:r>
            <a:r>
              <a:rPr lang="en-US" sz="1201">
                <a:solidFill>
                  <a:srgbClr val="FFFFFF"/>
                </a:solidFill>
                <a:latin typeface="Arial"/>
                <a:ea typeface="Arial"/>
                <a:cs typeface="Arial"/>
                <a:sym typeface="Arial"/>
              </a:rPr>
              <a:t> on </a:t>
            </a:r>
            <a:r>
              <a:rPr lang="en-US" sz="1201" err="1">
                <a:solidFill>
                  <a:srgbClr val="FFFFFF"/>
                </a:solidFill>
                <a:latin typeface="Arial"/>
                <a:ea typeface="Arial"/>
                <a:cs typeface="Arial"/>
                <a:sym typeface="Arial"/>
              </a:rPr>
              <a:t>oikeus</a:t>
            </a:r>
            <a:r>
              <a:rPr lang="en-US" sz="1201">
                <a:solidFill>
                  <a:srgbClr val="FFFFFF"/>
                </a:solidFill>
                <a:latin typeface="Arial"/>
                <a:ea typeface="Arial"/>
                <a:cs typeface="Arial"/>
                <a:sym typeface="Arial"/>
              </a:rPr>
              <a:t> olla </a:t>
            </a:r>
            <a:r>
              <a:rPr lang="en-US" sz="1201" err="1">
                <a:solidFill>
                  <a:srgbClr val="FFFFFF"/>
                </a:solidFill>
                <a:latin typeface="Arial"/>
                <a:ea typeface="Arial"/>
                <a:cs typeface="Arial"/>
                <a:sym typeface="Arial"/>
              </a:rPr>
              <a:t>osallisena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omissa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asioissaan</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sosiaalihuollon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asiakastyössä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tämä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koskee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myös</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kirjaamista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Osallisuutta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tukevan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kirjaamisen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lähtökohtana</a:t>
            </a:r>
            <a:r>
              <a:rPr lang="en-US" sz="1201">
                <a:solidFill>
                  <a:srgbClr val="FFFFFF"/>
                </a:solidFill>
                <a:latin typeface="Arial"/>
                <a:ea typeface="Arial"/>
                <a:cs typeface="Arial"/>
                <a:sym typeface="Arial"/>
              </a:rPr>
              <a:t> on </a:t>
            </a:r>
            <a:r>
              <a:rPr lang="en-US" sz="1201" err="1">
                <a:solidFill>
                  <a:srgbClr val="FFFFFF"/>
                </a:solidFill>
                <a:latin typeface="Arial"/>
                <a:ea typeface="Arial"/>
                <a:cs typeface="Arial"/>
                <a:sym typeface="Arial"/>
              </a:rPr>
              <a:t>kirjaamisesta</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dokumentoinnista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tiedottaminen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asiakkaalle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Asiakkaan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osallistuminen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häntä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koskevien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tietojen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kirjaamiseen</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tiedon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tuottamiseen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palvelun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aikana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tukee</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asiakassuhteen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positiivista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kehittymistä</a:t>
            </a:r>
            <a:r>
              <a:rPr lang="en-US" sz="1201">
                <a:solidFill>
                  <a:srgbClr val="FFFFFF"/>
                </a:solidFill>
                <a:latin typeface="Arial"/>
                <a:ea typeface="Arial"/>
                <a:cs typeface="Arial"/>
                <a:sym typeface="Arial"/>
              </a:rPr>
              <a:t>. Tieto </a:t>
            </a:r>
            <a:r>
              <a:rPr lang="en-US" sz="1201" err="1">
                <a:solidFill>
                  <a:srgbClr val="FFFFFF"/>
                </a:solidFill>
                <a:latin typeface="Arial"/>
                <a:ea typeface="Arial"/>
                <a:cs typeface="Arial"/>
                <a:sym typeface="Arial"/>
              </a:rPr>
              <a:t>itsestä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kirjattujen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asioiden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sisällöstä</a:t>
            </a:r>
            <a:r>
              <a:rPr lang="en-US" sz="1201">
                <a:solidFill>
                  <a:srgbClr val="FFFFFF"/>
                </a:solidFill>
                <a:latin typeface="Arial"/>
                <a:ea typeface="Arial"/>
                <a:cs typeface="Arial"/>
                <a:sym typeface="Arial"/>
              </a:rPr>
              <a:t> ja </a:t>
            </a:r>
            <a:r>
              <a:rPr lang="en-US" sz="1201" err="1">
                <a:solidFill>
                  <a:srgbClr val="FFFFFF"/>
                </a:solidFill>
                <a:latin typeface="Arial"/>
                <a:ea typeface="Arial"/>
                <a:cs typeface="Arial"/>
                <a:sym typeface="Arial"/>
              </a:rPr>
              <a:t>mahdollisuus</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päästä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lukemaan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itseä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koskevia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kirjauksia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sekä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ottaa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niihin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kantaa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lisäävät</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asiakassuhteen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luottamusta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Parhaiten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osallisuus</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toteutuu</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kun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kirjaukset</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tehdään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yhdessä</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asiakkaan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kanssa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työntekijän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johdolla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Osallisuutta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tukevan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kirjaamisen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voi</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ajatella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asiakastyön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menetelmäksi</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jolloin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kirjaaminen</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tapahtuu</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osana</a:t>
            </a:r>
            <a:r>
              <a:rPr lang="en-US" sz="1201">
                <a:solidFill>
                  <a:srgbClr val="FFFFFF"/>
                </a:solidFill>
                <a:latin typeface="Arial"/>
                <a:ea typeface="Arial"/>
                <a:cs typeface="Arial"/>
                <a:sym typeface="Arial"/>
              </a:rPr>
              <a:t> </a:t>
            </a:r>
            <a:r>
              <a:rPr lang="en-US" sz="1201" err="1">
                <a:solidFill>
                  <a:srgbClr val="FFFFFF"/>
                </a:solidFill>
                <a:latin typeface="Arial"/>
                <a:ea typeface="Arial"/>
                <a:cs typeface="Arial"/>
                <a:sym typeface="Arial"/>
              </a:rPr>
              <a:t>asiakastapaamista</a:t>
            </a:r>
            <a:r>
              <a:rPr lang="en-US" sz="1201">
                <a:solidFill>
                  <a:srgbClr val="FFFFFF"/>
                </a:solidFill>
                <a:latin typeface="Arial"/>
                <a:ea typeface="Arial"/>
                <a:cs typeface="Arial"/>
                <a:sym typeface="Arial"/>
              </a:rPr>
              <a:t>.</a:t>
            </a:r>
          </a:p>
          <a:p>
            <a:pPr algn="l">
              <a:lnSpc>
                <a:spcPts val="1501"/>
              </a:lnSpc>
            </a:pPr>
            <a:endParaRPr lang="en-US" sz="1201">
              <a:solidFill>
                <a:srgbClr val="FFFFFF"/>
              </a:solidFill>
              <a:latin typeface="Arial"/>
              <a:ea typeface="Arial"/>
              <a:cs typeface="Arial"/>
              <a:sym typeface="Arial"/>
            </a:endParaRPr>
          </a:p>
          <a:p>
            <a:pPr algn="l">
              <a:lnSpc>
                <a:spcPts val="1501"/>
              </a:lnSpc>
            </a:pPr>
            <a:endParaRPr lang="en-US" sz="1201">
              <a:solidFill>
                <a:srgbClr val="FFFFFF"/>
              </a:solidFill>
              <a:latin typeface="Arial"/>
              <a:ea typeface="Arial"/>
              <a:cs typeface="Arial"/>
              <a:sym typeface="Arial"/>
            </a:endParaRPr>
          </a:p>
        </p:txBody>
      </p:sp>
      <p:sp>
        <p:nvSpPr>
          <p:cNvPr id="13" name="TextBox 13"/>
          <p:cNvSpPr txBox="1"/>
          <p:nvPr/>
        </p:nvSpPr>
        <p:spPr>
          <a:xfrm>
            <a:off x="487108" y="440330"/>
            <a:ext cx="6634505" cy="37189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862"/>
              </a:lnSpc>
              <a:spcBef>
                <a:spcPct val="0"/>
              </a:spcBef>
            </a:pPr>
            <a:r>
              <a:rPr lang="en-US" sz="2602">
                <a:solidFill>
                  <a:srgbClr val="394B85"/>
                </a:solidFill>
                <a:latin typeface="Arial"/>
                <a:ea typeface="Arial"/>
                <a:cs typeface="Arial"/>
                <a:sym typeface="Arial"/>
              </a:rPr>
              <a:t>OSALLISUUTTA TUKEVA KIRJAAMINEN</a:t>
            </a:r>
          </a:p>
        </p:txBody>
      </p:sp>
    </p:spTree>
    <p:extLst>
      <p:ext uri="{BB962C8B-B14F-4D97-AF65-F5344CB8AC3E}">
        <p14:creationId xmlns:p14="http://schemas.microsoft.com/office/powerpoint/2010/main" val="8417230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1859" y="6256576"/>
            <a:ext cx="3093818" cy="3093818"/>
          </a:xfrm>
          <a:custGeom>
            <a:avLst/>
            <a:gdLst/>
            <a:ahLst/>
            <a:cxnLst/>
            <a:rect l="l" t="t" r="r" b="b"/>
            <a:pathLst>
              <a:path w="3091982" h="3091982">
                <a:moveTo>
                  <a:pt x="0" y="0"/>
                </a:moveTo>
                <a:lnTo>
                  <a:pt x="3091982" y="0"/>
                </a:lnTo>
                <a:lnTo>
                  <a:pt x="3091982" y="3091982"/>
                </a:lnTo>
                <a:lnTo>
                  <a:pt x="0" y="3091982"/>
                </a:lnTo>
                <a:lnTo>
                  <a:pt x="0" y="0"/>
                </a:lnTo>
                <a:close/>
              </a:path>
            </a:pathLst>
          </a:custGeom>
          <a:blipFill>
            <a:blip r:embed="rId2"/>
            <a:stretch>
              <a:fillRect/>
            </a:stretch>
          </a:blipFill>
        </p:spPr>
        <p:txBody>
          <a:bodyPr/>
          <a:lstStyle/>
          <a:p>
            <a:endParaRPr lang="fi-FI"/>
          </a:p>
        </p:txBody>
      </p:sp>
      <p:sp>
        <p:nvSpPr>
          <p:cNvPr id="3" name="Freeform 3"/>
          <p:cNvSpPr/>
          <p:nvPr/>
        </p:nvSpPr>
        <p:spPr>
          <a:xfrm rot="5596782">
            <a:off x="2945444" y="5887788"/>
            <a:ext cx="4077389" cy="4462273"/>
          </a:xfrm>
          <a:custGeom>
            <a:avLst/>
            <a:gdLst/>
            <a:ahLst/>
            <a:cxnLst/>
            <a:rect l="l" t="t" r="r" b="b"/>
            <a:pathLst>
              <a:path w="4123581" h="4018617">
                <a:moveTo>
                  <a:pt x="0" y="0"/>
                </a:moveTo>
                <a:lnTo>
                  <a:pt x="4123581" y="0"/>
                </a:lnTo>
                <a:lnTo>
                  <a:pt x="4123581" y="4018617"/>
                </a:lnTo>
                <a:lnTo>
                  <a:pt x="0" y="4018617"/>
                </a:lnTo>
                <a:lnTo>
                  <a:pt x="0" y="0"/>
                </a:lnTo>
                <a:close/>
              </a:path>
            </a:pathLst>
          </a:custGeom>
          <a:blipFill>
            <a:blip r:embed="rId3">
              <a:alphaModFix amt="40000"/>
              <a:extLst>
                <a:ext uri="{96DAC541-7B7A-43D3-8B79-37D633B846F1}">
                  <asvg:svgBlip xmlns:asvg="http://schemas.microsoft.com/office/drawing/2016/SVG/main" r:embed="rId4"/>
                </a:ext>
              </a:extLst>
            </a:blip>
            <a:stretch>
              <a:fillRect/>
            </a:stretch>
          </a:blipFill>
        </p:spPr>
        <p:txBody>
          <a:bodyPr/>
          <a:lstStyle/>
          <a:p>
            <a:endParaRPr lang="fi-FI"/>
          </a:p>
        </p:txBody>
      </p:sp>
      <p:sp>
        <p:nvSpPr>
          <p:cNvPr id="4" name="Freeform 4"/>
          <p:cNvSpPr/>
          <p:nvPr/>
        </p:nvSpPr>
        <p:spPr>
          <a:xfrm rot="10953477">
            <a:off x="426754" y="2685136"/>
            <a:ext cx="4757704" cy="3726902"/>
          </a:xfrm>
          <a:custGeom>
            <a:avLst/>
            <a:gdLst/>
            <a:ahLst/>
            <a:cxnLst/>
            <a:rect l="l" t="t" r="r" b="b"/>
            <a:pathLst>
              <a:path w="4304883" h="4195304">
                <a:moveTo>
                  <a:pt x="0" y="0"/>
                </a:moveTo>
                <a:lnTo>
                  <a:pt x="4304883" y="0"/>
                </a:lnTo>
                <a:lnTo>
                  <a:pt x="4304883" y="4195304"/>
                </a:lnTo>
                <a:lnTo>
                  <a:pt x="0" y="4195304"/>
                </a:lnTo>
                <a:lnTo>
                  <a:pt x="0" y="0"/>
                </a:lnTo>
                <a:close/>
              </a:path>
            </a:pathLst>
          </a:custGeom>
          <a:blipFill>
            <a:blip r:embed="rId3">
              <a:alphaModFix amt="40000"/>
              <a:extLst>
                <a:ext uri="{96DAC541-7B7A-43D3-8B79-37D633B846F1}">
                  <asvg:svgBlip xmlns:asvg="http://schemas.microsoft.com/office/drawing/2016/SVG/main" r:embed="rId4"/>
                </a:ext>
              </a:extLst>
            </a:blip>
            <a:stretch>
              <a:fillRect/>
            </a:stretch>
          </a:blipFill>
        </p:spPr>
        <p:txBody>
          <a:bodyPr/>
          <a:lstStyle/>
          <a:p>
            <a:endParaRPr lang="fi-FI"/>
          </a:p>
        </p:txBody>
      </p:sp>
      <p:sp>
        <p:nvSpPr>
          <p:cNvPr id="5" name="TextBox 5"/>
          <p:cNvSpPr txBox="1"/>
          <p:nvPr/>
        </p:nvSpPr>
        <p:spPr>
          <a:xfrm>
            <a:off x="833976" y="2900795"/>
            <a:ext cx="4363619" cy="3295582"/>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61"/>
              </a:lnSpc>
            </a:pPr>
            <a:r>
              <a:rPr lang="en-US" sz="1201" b="1" err="1">
                <a:solidFill>
                  <a:srgbClr val="000000"/>
                </a:solidFill>
                <a:latin typeface="Arial Bold"/>
                <a:ea typeface="Arial Bold"/>
                <a:cs typeface="Arial Bold"/>
                <a:sym typeface="Arial Bold"/>
              </a:rPr>
              <a:t>Työntekijä</a:t>
            </a:r>
            <a:r>
              <a:rPr lang="en-US" sz="1201" b="1">
                <a:solidFill>
                  <a:srgbClr val="000000"/>
                </a:solidFill>
                <a:latin typeface="Arial Bold"/>
                <a:ea typeface="Arial Bold"/>
                <a:cs typeface="Arial Bold"/>
                <a:sym typeface="Arial Bold"/>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mukaan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ottaminen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dokumentointiin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viestii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että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asioista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huolehditaan</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toiminta</a:t>
            </a:r>
            <a:r>
              <a:rPr lang="en-US" sz="1201">
                <a:solidFill>
                  <a:srgbClr val="000000"/>
                </a:solidFill>
                <a:latin typeface="Arial"/>
                <a:ea typeface="Arial"/>
                <a:cs typeface="Arial"/>
                <a:sym typeface="Arial"/>
              </a:rPr>
              <a:t> on </a:t>
            </a:r>
            <a:r>
              <a:rPr lang="en-US" sz="1201" err="1">
                <a:solidFill>
                  <a:srgbClr val="000000"/>
                </a:solidFill>
                <a:latin typeface="Arial"/>
                <a:ea typeface="Arial"/>
                <a:cs typeface="Arial"/>
                <a:sym typeface="Arial"/>
              </a:rPr>
              <a:t>suunnitelmallista</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Säästää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aikaa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kun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virheitä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tulee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vähemmän</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asiakirja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tulee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keralla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kuntoon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Myös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asiakkaiden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tekemät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korjauspyynnöt</a:t>
            </a:r>
            <a:r>
              <a:rPr lang="en-US" sz="1201">
                <a:solidFill>
                  <a:srgbClr val="000000"/>
                </a:solidFill>
                <a:latin typeface="Arial"/>
                <a:ea typeface="Arial"/>
                <a:cs typeface="Arial"/>
                <a:sym typeface="Arial"/>
              </a:rPr>
              <a:t> tai </a:t>
            </a:r>
            <a:r>
              <a:rPr lang="en-US" sz="1201" err="1">
                <a:solidFill>
                  <a:srgbClr val="000000"/>
                </a:solidFill>
                <a:latin typeface="Arial"/>
                <a:ea typeface="Arial"/>
                <a:cs typeface="Arial"/>
                <a:sym typeface="Arial"/>
              </a:rPr>
              <a:t>oikaisuvaatimukset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vähenevät</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Kirjaaminen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tapahtuu</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reaaliajassa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eikä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kirjaus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jää</a:t>
            </a:r>
            <a:r>
              <a:rPr lang="en-US" sz="1201">
                <a:solidFill>
                  <a:srgbClr val="000000"/>
                </a:solidFill>
                <a:latin typeface="Arial"/>
                <a:ea typeface="Arial"/>
                <a:cs typeface="Arial"/>
                <a:sym typeface="Arial"/>
              </a:rPr>
              <a:t> ns. </a:t>
            </a:r>
            <a:r>
              <a:rPr lang="en-US" sz="1201" err="1">
                <a:solidFill>
                  <a:srgbClr val="000000"/>
                </a:solidFill>
                <a:latin typeface="Arial"/>
                <a:ea typeface="Arial"/>
                <a:cs typeface="Arial"/>
                <a:sym typeface="Arial"/>
              </a:rPr>
              <a:t>roikkumaan</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Työntekijän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työ</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tulee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läpinäkyvämmäksi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asiakkaalle</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a:solidFill>
                  <a:srgbClr val="000000"/>
                </a:solidFill>
                <a:latin typeface="Arial"/>
                <a:ea typeface="Arial"/>
                <a:cs typeface="Arial"/>
                <a:sym typeface="Arial"/>
              </a:rPr>
              <a:t>Voi </a:t>
            </a:r>
            <a:r>
              <a:rPr lang="en-US" sz="1201" err="1">
                <a:solidFill>
                  <a:srgbClr val="000000"/>
                </a:solidFill>
                <a:latin typeface="Arial"/>
                <a:ea typeface="Arial"/>
                <a:cs typeface="Arial"/>
                <a:sym typeface="Arial"/>
              </a:rPr>
              <a:t>käydä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keskustelua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asiakirjojen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merkityksestä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päätöksen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teossa</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Turvaa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työntekijän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ammatillista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työtä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kun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ovat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tietoisia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yhdessä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sovituista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asioista</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tilanteen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arvioista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Toimii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oikeusturvana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myös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organisaation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näkökulmasta</a:t>
            </a:r>
            <a:r>
              <a:rPr lang="en-US" sz="1201">
                <a:solidFill>
                  <a:srgbClr val="000000"/>
                </a:solidFill>
                <a:latin typeface="Arial"/>
                <a:ea typeface="Arial"/>
                <a:cs typeface="Arial"/>
                <a:sym typeface="Arial"/>
              </a:rPr>
              <a:t>. </a:t>
            </a:r>
          </a:p>
          <a:p>
            <a:pPr algn="ctr">
              <a:lnSpc>
                <a:spcPts val="1926"/>
              </a:lnSpc>
              <a:spcBef>
                <a:spcPct val="0"/>
              </a:spcBef>
            </a:pPr>
            <a:endParaRPr lang="en-US" sz="1201">
              <a:solidFill>
                <a:srgbClr val="000000"/>
              </a:solidFill>
              <a:latin typeface="Arial"/>
              <a:ea typeface="Arial"/>
              <a:cs typeface="Arial"/>
              <a:sym typeface="Arial"/>
            </a:endParaRPr>
          </a:p>
        </p:txBody>
      </p:sp>
      <p:sp>
        <p:nvSpPr>
          <p:cNvPr id="6" name="TextBox 6"/>
          <p:cNvSpPr txBox="1"/>
          <p:nvPr/>
        </p:nvSpPr>
        <p:spPr>
          <a:xfrm>
            <a:off x="1035543" y="337099"/>
            <a:ext cx="5498114" cy="33342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642"/>
              </a:lnSpc>
              <a:spcBef>
                <a:spcPct val="0"/>
              </a:spcBef>
            </a:pPr>
            <a:r>
              <a:rPr lang="en-US" sz="2401" err="1">
                <a:solidFill>
                  <a:srgbClr val="394B85"/>
                </a:solidFill>
                <a:latin typeface="Arial"/>
                <a:ea typeface="Arial"/>
                <a:cs typeface="Arial"/>
                <a:sym typeface="Arial"/>
              </a:rPr>
              <a:t>Osallisuutta</a:t>
            </a:r>
            <a:r>
              <a:rPr lang="en-US" sz="2401">
                <a:solidFill>
                  <a:srgbClr val="394B85"/>
                </a:solidFill>
                <a:latin typeface="Arial"/>
                <a:ea typeface="Arial"/>
                <a:cs typeface="Arial"/>
                <a:sym typeface="Arial"/>
              </a:rPr>
              <a:t> </a:t>
            </a:r>
            <a:r>
              <a:rPr lang="en-US" sz="2401" err="1">
                <a:solidFill>
                  <a:srgbClr val="394B85"/>
                </a:solidFill>
                <a:latin typeface="Arial"/>
                <a:ea typeface="Arial"/>
                <a:cs typeface="Arial"/>
                <a:sym typeface="Arial"/>
              </a:rPr>
              <a:t>tukevan</a:t>
            </a:r>
            <a:r>
              <a:rPr lang="en-US" sz="2401">
                <a:solidFill>
                  <a:srgbClr val="394B85"/>
                </a:solidFill>
                <a:latin typeface="Arial"/>
                <a:ea typeface="Arial"/>
                <a:cs typeface="Arial"/>
                <a:sym typeface="Arial"/>
              </a:rPr>
              <a:t> </a:t>
            </a:r>
            <a:r>
              <a:rPr lang="en-US" sz="2401" err="1">
                <a:solidFill>
                  <a:srgbClr val="394B85"/>
                </a:solidFill>
                <a:latin typeface="Arial"/>
                <a:ea typeface="Arial"/>
                <a:cs typeface="Arial"/>
                <a:sym typeface="Arial"/>
              </a:rPr>
              <a:t>kirjaamisen</a:t>
            </a:r>
            <a:r>
              <a:rPr lang="en-US" sz="2401">
                <a:solidFill>
                  <a:srgbClr val="394B85"/>
                </a:solidFill>
                <a:latin typeface="Arial"/>
                <a:ea typeface="Arial"/>
                <a:cs typeface="Arial"/>
                <a:sym typeface="Arial"/>
              </a:rPr>
              <a:t> </a:t>
            </a:r>
            <a:r>
              <a:rPr lang="en-US" sz="2401" err="1">
                <a:solidFill>
                  <a:srgbClr val="394B85"/>
                </a:solidFill>
                <a:latin typeface="Arial"/>
                <a:ea typeface="Arial"/>
                <a:cs typeface="Arial"/>
                <a:sym typeface="Arial"/>
              </a:rPr>
              <a:t>hyödyt</a:t>
            </a:r>
            <a:endParaRPr lang="en-US" sz="2401">
              <a:solidFill>
                <a:srgbClr val="394B85"/>
              </a:solidFill>
              <a:latin typeface="Arial"/>
              <a:ea typeface="Arial"/>
              <a:cs typeface="Arial"/>
              <a:sym typeface="Arial"/>
            </a:endParaRPr>
          </a:p>
        </p:txBody>
      </p:sp>
      <p:sp>
        <p:nvSpPr>
          <p:cNvPr id="7" name="TextBox 7"/>
          <p:cNvSpPr txBox="1"/>
          <p:nvPr/>
        </p:nvSpPr>
        <p:spPr>
          <a:xfrm>
            <a:off x="736096" y="670524"/>
            <a:ext cx="6441750" cy="2102948"/>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61"/>
              </a:lnSpc>
            </a:pPr>
            <a:r>
              <a:rPr lang="en-US" sz="1201">
                <a:solidFill>
                  <a:srgbClr val="394B85"/>
                </a:solidFill>
                <a:latin typeface="Arial"/>
                <a:ea typeface="Arial"/>
                <a:cs typeface="Arial"/>
                <a:sym typeface="Arial"/>
              </a:rPr>
              <a:t> </a:t>
            </a:r>
          </a:p>
          <a:p>
            <a:pPr algn="l">
              <a:lnSpc>
                <a:spcPts val="1561"/>
              </a:lnSpc>
            </a:pPr>
            <a:r>
              <a:rPr lang="en-US" sz="1201" err="1">
                <a:solidFill>
                  <a:srgbClr val="000000"/>
                </a:solidFill>
                <a:latin typeface="Arial"/>
                <a:ea typeface="Arial"/>
                <a:cs typeface="Arial"/>
                <a:sym typeface="Arial"/>
              </a:rPr>
              <a:t>Osallisuutta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tukevalla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kirjaamisella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voidaan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vähentää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mahdollisesti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asiakirjoihin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liittyviä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pelkoja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odotuksia</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vaatimuksia</a:t>
            </a:r>
            <a:r>
              <a:rPr lang="en-US" sz="1201">
                <a:solidFill>
                  <a:srgbClr val="000000"/>
                </a:solidFill>
                <a:latin typeface="Arial"/>
                <a:ea typeface="Arial"/>
                <a:cs typeface="Arial"/>
                <a:sym typeface="Arial"/>
              </a:rPr>
              <a:t>. </a:t>
            </a:r>
          </a:p>
          <a:p>
            <a:pPr algn="l">
              <a:lnSpc>
                <a:spcPts val="1561"/>
              </a:lnSpc>
            </a:pPr>
            <a:r>
              <a:rPr lang="en-US" sz="1201">
                <a:solidFill>
                  <a:srgbClr val="000000"/>
                </a:solidFill>
                <a:latin typeface="Arial"/>
                <a:ea typeface="Arial"/>
                <a:cs typeface="Arial"/>
                <a:sym typeface="Arial"/>
              </a:rPr>
              <a:t> </a:t>
            </a:r>
          </a:p>
          <a:p>
            <a:pPr algn="l">
              <a:lnSpc>
                <a:spcPts val="1561"/>
              </a:lnSpc>
            </a:pP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mukaan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ottaminen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asiakastyöstä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kirjaamiseen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lisätä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yhteistä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ymmärrystä</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luoda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avoimuutta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sekä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edesauttaa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asiakassuhteen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myönteistä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kehitystä</a:t>
            </a:r>
            <a:r>
              <a:rPr lang="en-US" sz="1201">
                <a:solidFill>
                  <a:srgbClr val="000000"/>
                </a:solidFill>
                <a:latin typeface="Arial"/>
                <a:ea typeface="Arial"/>
                <a:cs typeface="Arial"/>
                <a:sym typeface="Arial"/>
              </a:rPr>
              <a:t>.</a:t>
            </a:r>
          </a:p>
          <a:p>
            <a:pPr algn="l">
              <a:lnSpc>
                <a:spcPts val="1561"/>
              </a:lnSpc>
            </a:pPr>
            <a:r>
              <a:rPr lang="en-US" sz="1201">
                <a:solidFill>
                  <a:srgbClr val="000000"/>
                </a:solidFill>
                <a:latin typeface="Arial"/>
                <a:ea typeface="Arial"/>
                <a:cs typeface="Arial"/>
                <a:sym typeface="Arial"/>
              </a:rPr>
              <a:t> </a:t>
            </a:r>
          </a:p>
          <a:p>
            <a:pPr algn="l">
              <a:lnSpc>
                <a:spcPts val="1561"/>
              </a:lnSpc>
            </a:pPr>
            <a:r>
              <a:rPr lang="en-US" sz="1201" err="1">
                <a:solidFill>
                  <a:srgbClr val="000000"/>
                </a:solidFill>
                <a:latin typeface="Arial"/>
                <a:ea typeface="Arial"/>
                <a:cs typeface="Arial"/>
                <a:sym typeface="Arial"/>
              </a:rPr>
              <a:t>Työskentelyn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edellytykset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paranevat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kun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tietävät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että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työskentelystä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kirjoitetaan</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että</a:t>
            </a:r>
            <a:r>
              <a:rPr lang="en-US" sz="1201">
                <a:solidFill>
                  <a:srgbClr val="000000"/>
                </a:solidFill>
                <a:latin typeface="Arial"/>
                <a:ea typeface="Arial"/>
                <a:cs typeface="Arial"/>
                <a:sym typeface="Arial"/>
              </a:rPr>
              <a:t> he </a:t>
            </a:r>
            <a:r>
              <a:rPr lang="en-US" sz="1201" err="1">
                <a:solidFill>
                  <a:srgbClr val="000000"/>
                </a:solidFill>
                <a:latin typeface="Arial"/>
                <a:ea typeface="Arial"/>
                <a:cs typeface="Arial"/>
                <a:sym typeface="Arial"/>
              </a:rPr>
              <a:t>pääsevät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lukemaan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itseään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koskevia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asiakirjoja</a:t>
            </a:r>
            <a:r>
              <a:rPr lang="en-US" sz="1201">
                <a:solidFill>
                  <a:srgbClr val="000000"/>
                </a:solidFill>
                <a:latin typeface="Arial"/>
                <a:ea typeface="Arial"/>
                <a:cs typeface="Arial"/>
                <a:sym typeface="Arial"/>
              </a:rPr>
              <a:t>. </a:t>
            </a:r>
          </a:p>
          <a:p>
            <a:pPr algn="ctr">
              <a:lnSpc>
                <a:spcPts val="2276"/>
              </a:lnSpc>
            </a:pPr>
            <a:endParaRPr lang="en-US" sz="1201">
              <a:solidFill>
                <a:srgbClr val="000000"/>
              </a:solidFill>
              <a:latin typeface="Arial"/>
              <a:ea typeface="Arial"/>
              <a:cs typeface="Arial"/>
              <a:sym typeface="Arial"/>
            </a:endParaRPr>
          </a:p>
        </p:txBody>
      </p:sp>
      <p:sp>
        <p:nvSpPr>
          <p:cNvPr id="8" name="TextBox 8"/>
          <p:cNvSpPr txBox="1"/>
          <p:nvPr/>
        </p:nvSpPr>
        <p:spPr>
          <a:xfrm>
            <a:off x="2954142" y="6365641"/>
            <a:ext cx="4227142" cy="366767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61"/>
              </a:lnSpc>
            </a:pPr>
            <a:r>
              <a:rPr lang="en-US" sz="1201" b="1" err="1">
                <a:solidFill>
                  <a:srgbClr val="000000"/>
                </a:solidFill>
                <a:latin typeface="Arial Bold"/>
                <a:ea typeface="Arial Bold"/>
                <a:cs typeface="Arial Bold"/>
                <a:sym typeface="Arial Bold"/>
              </a:rPr>
              <a:t>Asiakas</a:t>
            </a:r>
            <a:r>
              <a:rPr lang="en-US" sz="1201" b="1">
                <a:solidFill>
                  <a:srgbClr val="000000"/>
                </a:solidFill>
                <a:latin typeface="Arial Bold"/>
                <a:ea typeface="Arial Bold"/>
                <a:cs typeface="Arial Bold"/>
                <a:sym typeface="Arial Bold"/>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Tulee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enemmän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nähdyksi</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kuulluksi</a:t>
            </a:r>
            <a:r>
              <a:rPr lang="en-US" sz="1201">
                <a:solidFill>
                  <a:srgbClr val="000000"/>
                </a:solidFill>
                <a:latin typeface="Arial"/>
                <a:ea typeface="Arial"/>
                <a:cs typeface="Arial"/>
                <a:sym typeface="Arial"/>
              </a:rPr>
              <a:t> – </a:t>
            </a:r>
            <a:r>
              <a:rPr lang="en-US" sz="1201" err="1">
                <a:solidFill>
                  <a:srgbClr val="000000"/>
                </a:solidFill>
                <a:latin typeface="Arial"/>
                <a:ea typeface="Arial"/>
                <a:cs typeface="Arial"/>
                <a:sym typeface="Arial"/>
              </a:rPr>
              <a:t>itseluottamus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vahvistuu</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kohdatuksi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tuleminen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voimaannuttaa</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Pääsee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vaikuttamaan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asioihin</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tilanne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sanat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jonka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myötä</a:t>
            </a:r>
            <a:r>
              <a:rPr lang="en-US" sz="1201">
                <a:solidFill>
                  <a:srgbClr val="000000"/>
                </a:solidFill>
                <a:latin typeface="Arial"/>
                <a:ea typeface="Arial"/>
                <a:cs typeface="Arial"/>
                <a:sym typeface="Arial"/>
              </a:rPr>
              <a:t> se </a:t>
            </a:r>
            <a:r>
              <a:rPr lang="en-US" sz="1201" err="1">
                <a:solidFill>
                  <a:srgbClr val="000000"/>
                </a:solidFill>
                <a:latin typeface="Arial"/>
                <a:ea typeface="Arial"/>
                <a:cs typeface="Arial"/>
                <a:sym typeface="Arial"/>
              </a:rPr>
              <a:t>voi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jäsentyä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paremmin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myös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hänelle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itselleen</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Osallisuus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dokumentointiin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lisää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luottamusta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prosessiin</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vähentää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yllättyneisyyttä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asiakirjojen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sisällöstä</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käsityksistä</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Vahvistaa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omaa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asiantuntemusta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omassa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prosessissaan</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Työntekijä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rakenna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todellisuudesta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irrallista</a:t>
            </a:r>
            <a:r>
              <a:rPr lang="en-US" sz="1201">
                <a:solidFill>
                  <a:srgbClr val="000000"/>
                </a:solidFill>
                <a:latin typeface="Arial"/>
                <a:ea typeface="Arial"/>
                <a:cs typeface="Arial"/>
                <a:sym typeface="Arial"/>
              </a:rPr>
              <a:t> tai </a:t>
            </a:r>
            <a:r>
              <a:rPr lang="en-US" sz="1201" err="1">
                <a:solidFill>
                  <a:srgbClr val="000000"/>
                </a:solidFill>
                <a:latin typeface="Arial"/>
                <a:ea typeface="Arial"/>
                <a:cs typeface="Arial"/>
                <a:sym typeface="Arial"/>
              </a:rPr>
              <a:t>poikkeavaa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kuvaa</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Työntekijä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antaa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enemmän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aikaa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paneutuu</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tilanteeseen</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tutustuu</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asiakkaaseen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paremmin</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Asiakas</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omaiset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ovat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tietoisia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kirjaamisesta</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siitä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miten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omat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asiakirjansa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näkyville</a:t>
            </a:r>
            <a:r>
              <a:rPr lang="en-US" sz="1201">
                <a:solidFill>
                  <a:srgbClr val="000000"/>
                </a:solidFill>
                <a:latin typeface="Arial"/>
                <a:ea typeface="Arial"/>
                <a:cs typeface="Arial"/>
                <a:sym typeface="Arial"/>
              </a:rPr>
              <a:t> </a:t>
            </a:r>
          </a:p>
          <a:p>
            <a:pPr algn="ctr">
              <a:lnSpc>
                <a:spcPts val="1418"/>
              </a:lnSpc>
              <a:spcBef>
                <a:spcPct val="0"/>
              </a:spcBef>
            </a:pPr>
            <a:endParaRPr lang="en-US" sz="1201">
              <a:solidFill>
                <a:srgbClr val="000000"/>
              </a:solidFill>
              <a:latin typeface="Arial"/>
              <a:ea typeface="Arial"/>
              <a:cs typeface="Arial"/>
              <a:sym typeface="Arial"/>
            </a:endParaRPr>
          </a:p>
        </p:txBody>
      </p:sp>
      <p:sp>
        <p:nvSpPr>
          <p:cNvPr id="12" name="Tekstiruutu 11">
            <a:extLst>
              <a:ext uri="{FF2B5EF4-FFF2-40B4-BE49-F238E27FC236}">
                <a16:creationId xmlns:a16="http://schemas.microsoft.com/office/drawing/2014/main" id="{4783FA90-A6C6-AE0B-43F6-2AFD4831E16F}"/>
              </a:ext>
            </a:extLst>
          </p:cNvPr>
          <p:cNvSpPr txBox="1"/>
          <p:nvPr/>
        </p:nvSpPr>
        <p:spPr>
          <a:xfrm>
            <a:off x="232129" y="10146832"/>
            <a:ext cx="2207657" cy="307777"/>
          </a:xfrm>
          <a:prstGeom prst="rect">
            <a:avLst/>
          </a:prstGeom>
          <a:noFill/>
        </p:spPr>
        <p:txBody>
          <a:bodyPr wrap="square" rtlCol="0">
            <a:spAutoFit/>
          </a:bodyPr>
          <a:lstStyle/>
          <a:p>
            <a:r>
              <a:rPr lang="fi-FI" sz="1400">
                <a:hlinkClick r:id="rId5"/>
              </a:rPr>
              <a:t>Laaksonen ym. 2011.</a:t>
            </a:r>
            <a:endParaRPr lang="fi-FI" sz="1400"/>
          </a:p>
        </p:txBody>
      </p:sp>
      <p:sp>
        <p:nvSpPr>
          <p:cNvPr id="14" name="Tekstiruutu 13">
            <a:extLst>
              <a:ext uri="{FF2B5EF4-FFF2-40B4-BE49-F238E27FC236}">
                <a16:creationId xmlns:a16="http://schemas.microsoft.com/office/drawing/2014/main" id="{8AFCFCC6-AD31-EEC2-9D8B-4B7C60807D9A}"/>
              </a:ext>
            </a:extLst>
          </p:cNvPr>
          <p:cNvSpPr txBox="1"/>
          <p:nvPr/>
        </p:nvSpPr>
        <p:spPr>
          <a:xfrm>
            <a:off x="232129" y="9888161"/>
            <a:ext cx="3795712" cy="307777"/>
          </a:xfrm>
          <a:prstGeom prst="rect">
            <a:avLst/>
          </a:prstGeom>
          <a:noFill/>
        </p:spPr>
        <p:txBody>
          <a:bodyPr wrap="square">
            <a:spAutoFit/>
          </a:bodyPr>
          <a:lstStyle/>
          <a:p>
            <a:r>
              <a:rPr lang="fi-FI" sz="1400">
                <a:hlinkClick r:id="rId6"/>
              </a:rPr>
              <a:t>Kansa-koulu-hanke. 2024</a:t>
            </a:r>
            <a:endParaRPr lang="fi-FI" sz="1400"/>
          </a:p>
        </p:txBody>
      </p:sp>
      <p:sp>
        <p:nvSpPr>
          <p:cNvPr id="16" name="Tekstiruutu 15">
            <a:extLst>
              <a:ext uri="{FF2B5EF4-FFF2-40B4-BE49-F238E27FC236}">
                <a16:creationId xmlns:a16="http://schemas.microsoft.com/office/drawing/2014/main" id="{2C0FACB1-D04F-466F-E89D-D945E236BD0B}"/>
              </a:ext>
            </a:extLst>
          </p:cNvPr>
          <p:cNvSpPr txBox="1"/>
          <p:nvPr/>
        </p:nvSpPr>
        <p:spPr>
          <a:xfrm>
            <a:off x="232129" y="9650283"/>
            <a:ext cx="1831665" cy="307777"/>
          </a:xfrm>
          <a:prstGeom prst="rect">
            <a:avLst/>
          </a:prstGeom>
          <a:noFill/>
        </p:spPr>
        <p:txBody>
          <a:bodyPr wrap="square">
            <a:spAutoFit/>
          </a:bodyPr>
          <a:lstStyle/>
          <a:p>
            <a:r>
              <a:rPr lang="fi-FI" sz="1400">
                <a:hlinkClick r:id="rId7"/>
              </a:rPr>
              <a:t>Kääriäinen A. 2022</a:t>
            </a:r>
            <a:endParaRPr lang="fi-FI" sz="1400"/>
          </a:p>
        </p:txBody>
      </p:sp>
    </p:spTree>
    <p:extLst>
      <p:ext uri="{BB962C8B-B14F-4D97-AF65-F5344CB8AC3E}">
        <p14:creationId xmlns:p14="http://schemas.microsoft.com/office/powerpoint/2010/main" val="34438247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497696" y="363896"/>
            <a:ext cx="6577311" cy="33342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642"/>
              </a:lnSpc>
              <a:spcBef>
                <a:spcPct val="0"/>
              </a:spcBef>
            </a:pPr>
            <a:r>
              <a:rPr lang="en-US" sz="2401">
                <a:solidFill>
                  <a:srgbClr val="394B85"/>
                </a:solidFill>
                <a:latin typeface="Arial"/>
                <a:ea typeface="Arial"/>
                <a:cs typeface="Arial"/>
                <a:sym typeface="Arial"/>
              </a:rPr>
              <a:t>Keinot toteuttaa osallisuutta tukevaa kirjaamista</a:t>
            </a:r>
          </a:p>
        </p:txBody>
      </p:sp>
      <p:sp>
        <p:nvSpPr>
          <p:cNvPr id="3" name="TextBox 3"/>
          <p:cNvSpPr txBox="1"/>
          <p:nvPr/>
        </p:nvSpPr>
        <p:spPr>
          <a:xfrm>
            <a:off x="497696" y="835412"/>
            <a:ext cx="6754822" cy="17426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61"/>
              </a:lnSpc>
            </a:pPr>
            <a:r>
              <a:rPr lang="en-US" sz="1201" err="1">
                <a:solidFill>
                  <a:srgbClr val="000000"/>
                </a:solidFill>
                <a:latin typeface="Arial"/>
                <a:ea typeface="Arial"/>
                <a:cs typeface="Arial"/>
                <a:sym typeface="Arial"/>
              </a:rPr>
              <a:t>Osallisuutta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tukevaa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kirjaamista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toteuttaa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eri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tavoin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Tärkeää</a:t>
            </a:r>
            <a:r>
              <a:rPr lang="en-US" sz="1201">
                <a:solidFill>
                  <a:srgbClr val="000000"/>
                </a:solidFill>
                <a:latin typeface="Arial"/>
                <a:ea typeface="Arial"/>
                <a:cs typeface="Arial"/>
                <a:sym typeface="Arial"/>
              </a:rPr>
              <a:t> on </a:t>
            </a:r>
            <a:r>
              <a:rPr lang="en-US" sz="1201" err="1">
                <a:solidFill>
                  <a:srgbClr val="000000"/>
                </a:solidFill>
                <a:latin typeface="Arial"/>
                <a:ea typeface="Arial"/>
                <a:cs typeface="Arial"/>
                <a:sym typeface="Arial"/>
              </a:rPr>
              <a:t>varata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riittävästi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aikaa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toteuttamiseen.Vähimmillään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tulee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kertoa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kirjaamisesta</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hänen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oikeuksistaan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asiakirjoihin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osallisuutta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tukea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myös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kertomalla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mitä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aikoo</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kirjata</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varmistamalla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mielipiteen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kirjauksesta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Vahvimmin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osallisuus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toteutuu</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kun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kirjaatte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yhdessä</a:t>
            </a:r>
            <a:r>
              <a:rPr lang="en-US" sz="1201">
                <a:solidFill>
                  <a:srgbClr val="000000"/>
                </a:solidFill>
                <a:latin typeface="Arial"/>
                <a:ea typeface="Arial"/>
                <a:cs typeface="Arial"/>
                <a:sym typeface="Arial"/>
              </a:rPr>
              <a:t>.  </a:t>
            </a:r>
          </a:p>
          <a:p>
            <a:pPr algn="l">
              <a:lnSpc>
                <a:spcPts val="1561"/>
              </a:lnSpc>
            </a:pPr>
            <a:r>
              <a:rPr lang="en-US" sz="1201" err="1">
                <a:solidFill>
                  <a:srgbClr val="000000"/>
                </a:solidFill>
                <a:latin typeface="Arial"/>
                <a:ea typeface="Arial"/>
                <a:cs typeface="Arial"/>
                <a:sym typeface="Arial"/>
              </a:rPr>
              <a:t>Keskustele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kanssa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siitä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miten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hän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haluaa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kirjaamiseen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osallistua</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mikä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olisi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hänelle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sopiva</a:t>
            </a:r>
            <a:r>
              <a:rPr lang="en-US" sz="1201">
                <a:solidFill>
                  <a:srgbClr val="000000"/>
                </a:solidFill>
                <a:latin typeface="Arial"/>
                <a:ea typeface="Arial"/>
                <a:cs typeface="Arial"/>
                <a:sym typeface="Arial"/>
              </a:rPr>
              <a:t> tapa </a:t>
            </a:r>
            <a:r>
              <a:rPr lang="en-US" sz="1201" err="1">
                <a:solidFill>
                  <a:srgbClr val="000000"/>
                </a:solidFill>
                <a:latin typeface="Arial"/>
                <a:ea typeface="Arial"/>
                <a:cs typeface="Arial"/>
                <a:sym typeface="Arial"/>
              </a:rPr>
              <a:t>tuottaa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omaa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näkemystään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teksteihin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osallisuutta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tiedon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tuottamisessa</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kirjaamisessa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tukea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ennen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tapaamista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sekä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tapaamisen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aikana</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lopussa</a:t>
            </a:r>
            <a:r>
              <a:rPr lang="en-US" sz="1201">
                <a:solidFill>
                  <a:srgbClr val="000000"/>
                </a:solidFill>
                <a:latin typeface="Arial"/>
                <a:ea typeface="Arial"/>
                <a:cs typeface="Arial"/>
                <a:sym typeface="Arial"/>
              </a:rPr>
              <a:t> tai </a:t>
            </a:r>
            <a:r>
              <a:rPr lang="en-US" sz="1201" err="1">
                <a:solidFill>
                  <a:srgbClr val="000000"/>
                </a:solidFill>
                <a:latin typeface="Arial"/>
                <a:ea typeface="Arial"/>
                <a:cs typeface="Arial"/>
                <a:sym typeface="Arial"/>
              </a:rPr>
              <a:t>sen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jälkeen</a:t>
            </a:r>
            <a:r>
              <a:rPr lang="en-US" sz="1201">
                <a:solidFill>
                  <a:srgbClr val="000000"/>
                </a:solidFill>
                <a:latin typeface="Arial"/>
                <a:ea typeface="Arial"/>
                <a:cs typeface="Arial"/>
                <a:sym typeface="Arial"/>
              </a:rPr>
              <a:t>. </a:t>
            </a:r>
          </a:p>
          <a:p>
            <a:pPr algn="ctr">
              <a:lnSpc>
                <a:spcPts val="2862"/>
              </a:lnSpc>
              <a:spcBef>
                <a:spcPct val="0"/>
              </a:spcBef>
            </a:pPr>
            <a:endParaRPr lang="en-US" sz="1201">
              <a:solidFill>
                <a:srgbClr val="000000"/>
              </a:solidFill>
              <a:latin typeface="Arial"/>
              <a:ea typeface="Arial"/>
              <a:cs typeface="Arial"/>
              <a:sym typeface="Arial"/>
            </a:endParaRPr>
          </a:p>
        </p:txBody>
      </p:sp>
      <p:sp>
        <p:nvSpPr>
          <p:cNvPr id="4" name="TextBox 4"/>
          <p:cNvSpPr txBox="1"/>
          <p:nvPr/>
        </p:nvSpPr>
        <p:spPr>
          <a:xfrm>
            <a:off x="1399660" y="2590962"/>
            <a:ext cx="5520415" cy="183043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61"/>
              </a:lnSpc>
            </a:pPr>
            <a:endParaRPr sz="1803"/>
          </a:p>
          <a:p>
            <a:pPr marL="259235" lvl="1" indent="-129618" algn="l">
              <a:lnSpc>
                <a:spcPts val="1561"/>
              </a:lnSpc>
              <a:buFont typeface="Arial"/>
              <a:buChar char="•"/>
            </a:pP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Asiakas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kirjoittaa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ylös</a:t>
            </a:r>
            <a:r>
              <a:rPr lang="en-US" sz="1201">
                <a:solidFill>
                  <a:srgbClr val="000000"/>
                </a:solidFill>
                <a:latin typeface="Arial"/>
                <a:ea typeface="Arial"/>
                <a:cs typeface="Arial"/>
                <a:sym typeface="Arial"/>
              </a:rPr>
              <a:t> tai </a:t>
            </a:r>
            <a:r>
              <a:rPr lang="en-US" sz="1201" err="1">
                <a:solidFill>
                  <a:srgbClr val="000000"/>
                </a:solidFill>
                <a:latin typeface="Arial"/>
                <a:ea typeface="Arial"/>
                <a:cs typeface="Arial"/>
                <a:sym typeface="Arial"/>
              </a:rPr>
              <a:t>muulla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tavoin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tuottaa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tietoa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omasta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tilanteestaan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toiveistaan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ajatuksistaan</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tavoitteistaan</a:t>
            </a:r>
            <a:r>
              <a:rPr lang="en-US" sz="1201">
                <a:solidFill>
                  <a:srgbClr val="000000"/>
                </a:solidFill>
                <a:latin typeface="Arial"/>
                <a:ea typeface="Arial"/>
                <a:cs typeface="Arial"/>
                <a:sym typeface="Arial"/>
              </a:rPr>
              <a:t> jo </a:t>
            </a:r>
            <a:r>
              <a:rPr lang="en-US" sz="1201" err="1">
                <a:solidFill>
                  <a:srgbClr val="000000"/>
                </a:solidFill>
                <a:latin typeface="Arial"/>
                <a:ea typeface="Arial"/>
                <a:cs typeface="Arial"/>
                <a:sym typeface="Arial"/>
              </a:rPr>
              <a:t>ennen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varsinaista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tapaamista</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Asiakas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kirjoittaa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itse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kirjattavaa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tietoa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esimerkiksi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paperille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joka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voidaan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liittää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osaksi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varsinaista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asiakirjaa</a:t>
            </a:r>
            <a:r>
              <a:rPr lang="en-US" sz="1201">
                <a:solidFill>
                  <a:srgbClr val="000000"/>
                </a:solidFill>
                <a:latin typeface="Arial"/>
                <a:ea typeface="Arial"/>
                <a:cs typeface="Arial"/>
                <a:sym typeface="Arial"/>
              </a:rPr>
              <a:t> </a:t>
            </a:r>
          </a:p>
          <a:p>
            <a:pPr marL="259235" lvl="1" indent="-129618" algn="l">
              <a:lnSpc>
                <a:spcPts val="1561"/>
              </a:lnSpc>
              <a:buFont typeface="Arial"/>
              <a:buChar char="•"/>
            </a:pPr>
            <a:r>
              <a:rPr lang="en-US" sz="1201" err="1">
                <a:solidFill>
                  <a:srgbClr val="000000"/>
                </a:solidFill>
                <a:latin typeface="Arial"/>
                <a:ea typeface="Arial"/>
                <a:cs typeface="Arial"/>
                <a:sym typeface="Arial"/>
              </a:rPr>
              <a:t>Asiakas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tekstiä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jollekin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tietoturvalliselle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sähköiselle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alustalle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josta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teksti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liitetään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asiakasasiakirjaan</a:t>
            </a:r>
            <a:r>
              <a:rPr lang="en-US" sz="1201">
                <a:solidFill>
                  <a:srgbClr val="000000"/>
                </a:solidFill>
                <a:latin typeface="Arial"/>
                <a:ea typeface="Arial"/>
                <a:cs typeface="Arial"/>
                <a:sym typeface="Arial"/>
              </a:rPr>
              <a:t> </a:t>
            </a:r>
          </a:p>
          <a:p>
            <a:pPr algn="l">
              <a:lnSpc>
                <a:spcPts val="1561"/>
              </a:lnSpc>
            </a:pPr>
            <a:endParaRPr lang="en-US" sz="1201">
              <a:solidFill>
                <a:srgbClr val="000000"/>
              </a:solidFill>
              <a:latin typeface="Arial"/>
              <a:ea typeface="Arial"/>
              <a:cs typeface="Arial"/>
              <a:sym typeface="Arial"/>
            </a:endParaRPr>
          </a:p>
        </p:txBody>
      </p:sp>
      <p:sp>
        <p:nvSpPr>
          <p:cNvPr id="5" name="TextBox 5"/>
          <p:cNvSpPr txBox="1"/>
          <p:nvPr/>
        </p:nvSpPr>
        <p:spPr>
          <a:xfrm>
            <a:off x="434887" y="4271445"/>
            <a:ext cx="1043415" cy="37241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61"/>
              </a:lnSpc>
            </a:pPr>
            <a:r>
              <a:rPr lang="en-US" sz="1201" b="1" err="1">
                <a:solidFill>
                  <a:srgbClr val="000000"/>
                </a:solidFill>
                <a:latin typeface="Arial Bold"/>
                <a:ea typeface="Arial Bold"/>
                <a:cs typeface="Arial Bold"/>
                <a:sym typeface="Arial Bold"/>
              </a:rPr>
              <a:t>Tapaamisella</a:t>
            </a:r>
            <a:r>
              <a:rPr lang="en-US" sz="1201" b="1">
                <a:solidFill>
                  <a:srgbClr val="000000"/>
                </a:solidFill>
                <a:latin typeface="Arial Bold"/>
                <a:ea typeface="Arial Bold"/>
                <a:cs typeface="Arial Bold"/>
                <a:sym typeface="Arial Bold"/>
              </a:rPr>
              <a:t>: </a:t>
            </a:r>
          </a:p>
          <a:p>
            <a:pPr algn="ctr">
              <a:lnSpc>
                <a:spcPts val="1321"/>
              </a:lnSpc>
              <a:spcBef>
                <a:spcPct val="0"/>
              </a:spcBef>
            </a:pPr>
            <a:endParaRPr lang="en-US" sz="1201" b="1">
              <a:solidFill>
                <a:srgbClr val="000000"/>
              </a:solidFill>
              <a:latin typeface="Arial Bold"/>
              <a:ea typeface="Arial Bold"/>
              <a:cs typeface="Arial Bold"/>
              <a:sym typeface="Arial Bold"/>
            </a:endParaRPr>
          </a:p>
        </p:txBody>
      </p:sp>
      <p:sp>
        <p:nvSpPr>
          <p:cNvPr id="6" name="Freeform 6"/>
          <p:cNvSpPr/>
          <p:nvPr/>
        </p:nvSpPr>
        <p:spPr>
          <a:xfrm rot="656735">
            <a:off x="241897" y="6378726"/>
            <a:ext cx="1293327" cy="768381"/>
          </a:xfrm>
          <a:custGeom>
            <a:avLst/>
            <a:gdLst/>
            <a:ahLst/>
            <a:cxnLst/>
            <a:rect l="l" t="t" r="r" b="b"/>
            <a:pathLst>
              <a:path w="1638836" h="801540">
                <a:moveTo>
                  <a:pt x="0" y="0"/>
                </a:moveTo>
                <a:lnTo>
                  <a:pt x="1638836" y="0"/>
                </a:lnTo>
                <a:lnTo>
                  <a:pt x="1638836" y="801540"/>
                </a:lnTo>
                <a:lnTo>
                  <a:pt x="0" y="80154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sp>
        <p:nvSpPr>
          <p:cNvPr id="7" name="TextBox 7"/>
          <p:cNvSpPr txBox="1"/>
          <p:nvPr/>
        </p:nvSpPr>
        <p:spPr>
          <a:xfrm>
            <a:off x="1399660" y="6614400"/>
            <a:ext cx="5777223" cy="375493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459"/>
              </a:lnSpc>
            </a:pPr>
            <a:endParaRPr sz="1803"/>
          </a:p>
          <a:p>
            <a:pPr marL="242317" lvl="1" indent="-121159" algn="l">
              <a:lnSpc>
                <a:spcPts val="1459"/>
              </a:lnSpc>
              <a:buFont typeface="Arial"/>
              <a:buChar char="•"/>
            </a:pPr>
            <a:r>
              <a:rPr lang="en-US" sz="1201" err="1">
                <a:solidFill>
                  <a:srgbClr val="000000"/>
                </a:solidFill>
                <a:latin typeface="Arial"/>
                <a:cs typeface="Arial"/>
                <a:sym typeface="Arial"/>
              </a:rPr>
              <a:t>Näytä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kirjaus</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asiakkaalle</a:t>
            </a:r>
            <a:r>
              <a:rPr lang="en-US" sz="1201">
                <a:solidFill>
                  <a:srgbClr val="000000"/>
                </a:solidFill>
                <a:latin typeface="Arial"/>
                <a:cs typeface="Arial"/>
                <a:sym typeface="Arial"/>
              </a:rPr>
              <a:t> </a:t>
            </a:r>
            <a:r>
              <a:rPr lang="en-US" sz="1201" err="1">
                <a:solidFill>
                  <a:srgbClr val="000000"/>
                </a:solidFill>
                <a:latin typeface="Arial"/>
                <a:cs typeface="Arial"/>
                <a:sym typeface="Arial"/>
              </a:rPr>
              <a:t>tapaamisen</a:t>
            </a:r>
            <a:r>
              <a:rPr lang="en-US" sz="1201">
                <a:solidFill>
                  <a:srgbClr val="000000"/>
                </a:solidFill>
                <a:latin typeface="Arial"/>
                <a:cs typeface="Arial"/>
                <a:sym typeface="Arial"/>
              </a:rPr>
              <a:t> </a:t>
            </a:r>
            <a:r>
              <a:rPr lang="en-US" sz="1201" err="1">
                <a:solidFill>
                  <a:srgbClr val="000000"/>
                </a:solidFill>
                <a:latin typeface="Arial"/>
                <a:cs typeface="Arial"/>
                <a:sym typeface="Arial"/>
              </a:rPr>
              <a:t>lopuksi</a:t>
            </a:r>
            <a:r>
              <a:rPr lang="en-US" sz="1201">
                <a:solidFill>
                  <a:srgbClr val="000000"/>
                </a:solidFill>
                <a:latin typeface="Arial"/>
                <a:cs typeface="Arial"/>
                <a:sym typeface="Arial"/>
              </a:rPr>
              <a:t>. </a:t>
            </a:r>
          </a:p>
          <a:p>
            <a:pPr marL="242317" lvl="1" indent="-121159" algn="l">
              <a:lnSpc>
                <a:spcPts val="1459"/>
              </a:lnSpc>
              <a:buFont typeface="Arial"/>
              <a:buChar char="•"/>
            </a:pPr>
            <a:r>
              <a:rPr lang="en-US" sz="1201">
                <a:solidFill>
                  <a:srgbClr val="000000"/>
                </a:solidFill>
                <a:latin typeface="Arial"/>
                <a:cs typeface="Arial"/>
                <a:sym typeface="Arial"/>
              </a:rPr>
              <a:t>Lue </a:t>
            </a:r>
            <a:r>
              <a:rPr lang="en-US" sz="1201" err="1">
                <a:solidFill>
                  <a:srgbClr val="000000"/>
                </a:solidFill>
                <a:latin typeface="Arial"/>
                <a:cs typeface="Arial"/>
                <a:sym typeface="Arial"/>
              </a:rPr>
              <a:t>kirjaus</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asiakkaalle</a:t>
            </a:r>
            <a:r>
              <a:rPr lang="en-US" sz="1201">
                <a:solidFill>
                  <a:srgbClr val="000000"/>
                </a:solidFill>
                <a:latin typeface="Arial"/>
                <a:cs typeface="Arial"/>
                <a:sym typeface="Arial"/>
              </a:rPr>
              <a:t> </a:t>
            </a:r>
            <a:r>
              <a:rPr lang="en-US" sz="1201" err="1">
                <a:solidFill>
                  <a:srgbClr val="000000"/>
                </a:solidFill>
                <a:latin typeface="Arial"/>
                <a:cs typeface="Arial"/>
                <a:sym typeface="Arial"/>
              </a:rPr>
              <a:t>ääneen</a:t>
            </a:r>
            <a:r>
              <a:rPr lang="en-US" sz="1201">
                <a:solidFill>
                  <a:srgbClr val="000000"/>
                </a:solidFill>
                <a:latin typeface="Arial"/>
                <a:cs typeface="Arial"/>
                <a:sym typeface="Arial"/>
              </a:rPr>
              <a:t>. </a:t>
            </a:r>
            <a:r>
              <a:rPr lang="en-US" sz="1201" err="1">
                <a:solidFill>
                  <a:srgbClr val="000000"/>
                </a:solidFill>
                <a:latin typeface="Arial"/>
                <a:cs typeface="Arial"/>
                <a:sym typeface="Arial"/>
              </a:rPr>
              <a:t>Tarvittaessa</a:t>
            </a:r>
            <a:r>
              <a:rPr lang="en-US" sz="1201">
                <a:solidFill>
                  <a:srgbClr val="000000"/>
                </a:solidFill>
                <a:latin typeface="Arial"/>
                <a:cs typeface="Arial"/>
                <a:sym typeface="Arial"/>
              </a:rPr>
              <a:t> </a:t>
            </a:r>
            <a:r>
              <a:rPr lang="en-US" sz="1201" err="1">
                <a:solidFill>
                  <a:srgbClr val="000000"/>
                </a:solidFill>
                <a:latin typeface="Arial"/>
                <a:cs typeface="Arial"/>
                <a:sym typeface="Arial"/>
              </a:rPr>
              <a:t>kerro</a:t>
            </a:r>
            <a:r>
              <a:rPr lang="en-US" sz="1201">
                <a:solidFill>
                  <a:srgbClr val="000000"/>
                </a:solidFill>
                <a:latin typeface="Arial"/>
                <a:cs typeface="Arial"/>
                <a:sym typeface="Arial"/>
              </a:rPr>
              <a:t> </a:t>
            </a:r>
            <a:r>
              <a:rPr lang="en-US" sz="1201" err="1">
                <a:solidFill>
                  <a:srgbClr val="000000"/>
                </a:solidFill>
                <a:latin typeface="Arial"/>
                <a:cs typeface="Arial"/>
                <a:sym typeface="Arial"/>
              </a:rPr>
              <a:t>kirjauksen</a:t>
            </a:r>
            <a:r>
              <a:rPr lang="en-US" sz="1201">
                <a:solidFill>
                  <a:srgbClr val="000000"/>
                </a:solidFill>
                <a:latin typeface="Arial"/>
                <a:cs typeface="Arial"/>
                <a:sym typeface="Arial"/>
              </a:rPr>
              <a:t> </a:t>
            </a:r>
            <a:r>
              <a:rPr lang="en-US" sz="1201" err="1">
                <a:solidFill>
                  <a:srgbClr val="000000"/>
                </a:solidFill>
                <a:latin typeface="Arial"/>
                <a:cs typeface="Arial"/>
                <a:sym typeface="Arial"/>
              </a:rPr>
              <a:t>sisältö</a:t>
            </a:r>
            <a:r>
              <a:rPr lang="en-US" sz="1201">
                <a:solidFill>
                  <a:srgbClr val="000000"/>
                </a:solidFill>
                <a:latin typeface="Arial"/>
                <a:cs typeface="Arial"/>
                <a:sym typeface="Arial"/>
              </a:rPr>
              <a:t> </a:t>
            </a:r>
            <a:r>
              <a:rPr lang="en-US" sz="1201" err="1">
                <a:solidFill>
                  <a:srgbClr val="000000"/>
                </a:solidFill>
                <a:latin typeface="Arial"/>
                <a:cs typeface="Arial"/>
                <a:sym typeface="Arial"/>
              </a:rPr>
              <a:t>selkokielellä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asiakkaalle</a:t>
            </a:r>
            <a:r>
              <a:rPr lang="en-US" sz="1201">
                <a:solidFill>
                  <a:srgbClr val="000000"/>
                </a:solidFill>
                <a:latin typeface="Arial"/>
                <a:cs typeface="Arial"/>
                <a:sym typeface="Arial"/>
              </a:rPr>
              <a:t>. </a:t>
            </a:r>
          </a:p>
          <a:p>
            <a:pPr marL="242317" lvl="1" indent="-121159" algn="l">
              <a:lnSpc>
                <a:spcPts val="1459"/>
              </a:lnSpc>
              <a:buFont typeface="Arial"/>
              <a:buChar char="•"/>
            </a:pPr>
            <a:r>
              <a:rPr lang="en-US" sz="1201" err="1">
                <a:solidFill>
                  <a:srgbClr val="000000"/>
                </a:solidFill>
                <a:latin typeface="Arial"/>
                <a:cs typeface="Arial"/>
                <a:sym typeface="Arial"/>
              </a:rPr>
              <a:t>Käy</a:t>
            </a:r>
            <a:r>
              <a:rPr lang="en-US" sz="1201">
                <a:solidFill>
                  <a:srgbClr val="000000"/>
                </a:solidFill>
                <a:latin typeface="Arial"/>
                <a:cs typeface="Arial"/>
                <a:sym typeface="Arial"/>
              </a:rPr>
              <a:t> </a:t>
            </a:r>
            <a:r>
              <a:rPr lang="en-US" sz="1201" err="1">
                <a:solidFill>
                  <a:srgbClr val="000000"/>
                </a:solidFill>
                <a:latin typeface="Arial"/>
                <a:cs typeface="Arial"/>
                <a:sym typeface="Arial"/>
              </a:rPr>
              <a:t>lopuksi</a:t>
            </a:r>
            <a:r>
              <a:rPr lang="en-US" sz="1201">
                <a:solidFill>
                  <a:srgbClr val="000000"/>
                </a:solidFill>
                <a:latin typeface="Arial"/>
                <a:cs typeface="Arial"/>
                <a:sym typeface="Arial"/>
              </a:rPr>
              <a:t> </a:t>
            </a:r>
            <a:r>
              <a:rPr lang="en-US" sz="1201" err="1">
                <a:solidFill>
                  <a:srgbClr val="000000"/>
                </a:solidFill>
                <a:latin typeface="Arial"/>
                <a:cs typeface="Arial"/>
                <a:sym typeface="Arial"/>
              </a:rPr>
              <a:t>kirjausta</a:t>
            </a:r>
            <a:r>
              <a:rPr lang="en-US" sz="1201">
                <a:solidFill>
                  <a:srgbClr val="000000"/>
                </a:solidFill>
                <a:latin typeface="Arial"/>
                <a:cs typeface="Arial"/>
                <a:sym typeface="Arial"/>
              </a:rPr>
              <a:t> </a:t>
            </a:r>
            <a:r>
              <a:rPr lang="en-US" sz="1201" err="1">
                <a:solidFill>
                  <a:srgbClr val="000000"/>
                </a:solidFill>
                <a:latin typeface="Arial"/>
                <a:cs typeface="Arial"/>
                <a:sym typeface="Arial"/>
              </a:rPr>
              <a:t>yhdessä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läpi</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asiakkaan</a:t>
            </a:r>
            <a:r>
              <a:rPr lang="en-US" sz="1201">
                <a:solidFill>
                  <a:srgbClr val="000000"/>
                </a:solidFill>
                <a:latin typeface="Arial"/>
                <a:cs typeface="Arial"/>
                <a:sym typeface="Arial"/>
              </a:rPr>
              <a:t> </a:t>
            </a:r>
            <a:r>
              <a:rPr lang="en-US" sz="1201" err="1">
                <a:solidFill>
                  <a:srgbClr val="000000"/>
                </a:solidFill>
                <a:latin typeface="Arial"/>
                <a:cs typeface="Arial"/>
                <a:sym typeface="Arial"/>
              </a:rPr>
              <a:t>kanssa</a:t>
            </a:r>
            <a:r>
              <a:rPr lang="en-US" sz="1201">
                <a:solidFill>
                  <a:srgbClr val="000000"/>
                </a:solidFill>
                <a:latin typeface="Arial"/>
                <a:cs typeface="Arial"/>
                <a:sym typeface="Arial"/>
              </a:rPr>
              <a:t> ja </a:t>
            </a:r>
            <a:r>
              <a:rPr lang="en-US" sz="1201" err="1">
                <a:solidFill>
                  <a:srgbClr val="000000"/>
                </a:solidFill>
                <a:latin typeface="Arial"/>
                <a:cs typeface="Arial"/>
                <a:sym typeface="Arial"/>
              </a:rPr>
              <a:t>varmista</a:t>
            </a:r>
            <a:r>
              <a:rPr lang="en-US" sz="1201">
                <a:solidFill>
                  <a:srgbClr val="000000"/>
                </a:solidFill>
                <a:latin typeface="Arial"/>
                <a:cs typeface="Arial"/>
                <a:sym typeface="Arial"/>
              </a:rPr>
              <a:t>, </a:t>
            </a:r>
            <a:r>
              <a:rPr lang="en-US" sz="1201" err="1">
                <a:solidFill>
                  <a:srgbClr val="000000"/>
                </a:solidFill>
                <a:latin typeface="Arial"/>
                <a:cs typeface="Arial"/>
                <a:sym typeface="Arial"/>
              </a:rPr>
              <a:t>että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teillä</a:t>
            </a:r>
            <a:r>
              <a:rPr lang="en-US" sz="1201">
                <a:solidFill>
                  <a:srgbClr val="000000"/>
                </a:solidFill>
                <a:latin typeface="Arial"/>
                <a:cs typeface="Arial"/>
                <a:sym typeface="Arial"/>
              </a:rPr>
              <a:t> on </a:t>
            </a:r>
            <a:r>
              <a:rPr lang="en-US" sz="1201" err="1">
                <a:solidFill>
                  <a:srgbClr val="000000"/>
                </a:solidFill>
                <a:latin typeface="Arial"/>
                <a:cs typeface="Arial"/>
                <a:sym typeface="Arial"/>
              </a:rPr>
              <a:t>yhteinen</a:t>
            </a:r>
            <a:r>
              <a:rPr lang="en-US" sz="1201">
                <a:solidFill>
                  <a:srgbClr val="000000"/>
                </a:solidFill>
                <a:latin typeface="Arial"/>
                <a:cs typeface="Arial"/>
                <a:sym typeface="Arial"/>
              </a:rPr>
              <a:t> </a:t>
            </a:r>
            <a:r>
              <a:rPr lang="en-US" sz="1201" err="1">
                <a:solidFill>
                  <a:srgbClr val="000000"/>
                </a:solidFill>
                <a:latin typeface="Arial"/>
                <a:cs typeface="Arial"/>
                <a:sym typeface="Arial"/>
              </a:rPr>
              <a:t>ymmärrys</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asiakkaan</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asiassa</a:t>
            </a:r>
            <a:r>
              <a:rPr lang="en-US" sz="1201">
                <a:solidFill>
                  <a:srgbClr val="000000"/>
                </a:solidFill>
                <a:latin typeface="Arial"/>
                <a:cs typeface="Arial"/>
                <a:sym typeface="Arial"/>
              </a:rPr>
              <a:t>. </a:t>
            </a:r>
            <a:r>
              <a:rPr lang="en-US" sz="1201" err="1">
                <a:solidFill>
                  <a:srgbClr val="000000"/>
                </a:solidFill>
                <a:latin typeface="Arial"/>
                <a:cs typeface="Arial"/>
                <a:sym typeface="Arial"/>
              </a:rPr>
              <a:t>Varmista</a:t>
            </a:r>
            <a:r>
              <a:rPr lang="en-US" sz="1201">
                <a:solidFill>
                  <a:srgbClr val="000000"/>
                </a:solidFill>
                <a:latin typeface="Arial"/>
                <a:cs typeface="Arial"/>
                <a:sym typeface="Arial"/>
              </a:rPr>
              <a:t>, </a:t>
            </a:r>
            <a:r>
              <a:rPr lang="en-US" sz="1201" err="1">
                <a:solidFill>
                  <a:srgbClr val="000000"/>
                </a:solidFill>
                <a:latin typeface="Arial"/>
                <a:cs typeface="Arial"/>
                <a:sym typeface="Arial"/>
              </a:rPr>
              <a:t>haluaako</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asiakas</a:t>
            </a:r>
            <a:r>
              <a:rPr lang="en-US" sz="1201">
                <a:solidFill>
                  <a:srgbClr val="000000"/>
                </a:solidFill>
                <a:latin typeface="Arial"/>
                <a:cs typeface="Arial"/>
                <a:sym typeface="Arial"/>
              </a:rPr>
              <a:t> </a:t>
            </a:r>
            <a:r>
              <a:rPr lang="en-US" sz="1201" err="1">
                <a:solidFill>
                  <a:srgbClr val="000000"/>
                </a:solidFill>
                <a:latin typeface="Arial"/>
                <a:cs typeface="Arial"/>
                <a:sym typeface="Arial"/>
              </a:rPr>
              <a:t>kysyä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jotakin</a:t>
            </a:r>
            <a:r>
              <a:rPr lang="en-US" sz="1201">
                <a:solidFill>
                  <a:srgbClr val="000000"/>
                </a:solidFill>
                <a:latin typeface="Arial"/>
                <a:cs typeface="Arial"/>
                <a:sym typeface="Arial"/>
              </a:rPr>
              <a:t> </a:t>
            </a:r>
            <a:r>
              <a:rPr lang="en-US" sz="1201" err="1">
                <a:solidFill>
                  <a:srgbClr val="000000"/>
                </a:solidFill>
                <a:latin typeface="Arial"/>
                <a:cs typeface="Arial"/>
                <a:sym typeface="Arial"/>
              </a:rPr>
              <a:t>tekstistä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Pyydä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asiakkaalta</a:t>
            </a:r>
            <a:r>
              <a:rPr lang="en-US" sz="1201">
                <a:solidFill>
                  <a:srgbClr val="000000"/>
                </a:solidFill>
                <a:latin typeface="Arial"/>
                <a:cs typeface="Arial"/>
                <a:sym typeface="Arial"/>
              </a:rPr>
              <a:t> </a:t>
            </a:r>
            <a:r>
              <a:rPr lang="en-US" sz="1201" err="1">
                <a:solidFill>
                  <a:srgbClr val="000000"/>
                </a:solidFill>
                <a:latin typeface="Arial"/>
                <a:cs typeface="Arial"/>
                <a:sym typeface="Arial"/>
              </a:rPr>
              <a:t>korjauksia</a:t>
            </a:r>
            <a:r>
              <a:rPr lang="en-US" sz="1201">
                <a:solidFill>
                  <a:srgbClr val="000000"/>
                </a:solidFill>
                <a:latin typeface="Arial"/>
                <a:cs typeface="Arial"/>
                <a:sym typeface="Arial"/>
              </a:rPr>
              <a:t> ja </a:t>
            </a:r>
            <a:r>
              <a:rPr lang="en-US" sz="1201" err="1">
                <a:solidFill>
                  <a:srgbClr val="000000"/>
                </a:solidFill>
                <a:latin typeface="Arial"/>
                <a:cs typeface="Arial"/>
                <a:sym typeface="Arial"/>
              </a:rPr>
              <a:t>täydennyksiä</a:t>
            </a:r>
            <a:r>
              <a:rPr lang="en-US" sz="1201">
                <a:solidFill>
                  <a:srgbClr val="000000"/>
                </a:solidFill>
                <a:latin typeface="Arial"/>
                <a:cs typeface="Arial"/>
                <a:sym typeface="Arial"/>
              </a:rPr>
              <a:t>. </a:t>
            </a:r>
          </a:p>
          <a:p>
            <a:pPr marL="242317" lvl="1" indent="-121159" algn="l">
              <a:lnSpc>
                <a:spcPts val="1459"/>
              </a:lnSpc>
              <a:buFont typeface="Arial"/>
              <a:buChar char="•"/>
            </a:pPr>
            <a:r>
              <a:rPr lang="en-US" sz="1201" err="1">
                <a:solidFill>
                  <a:srgbClr val="000000"/>
                </a:solidFill>
                <a:latin typeface="Arial"/>
                <a:cs typeface="Arial"/>
                <a:sym typeface="Arial"/>
              </a:rPr>
              <a:t>Tapaamisen</a:t>
            </a:r>
            <a:r>
              <a:rPr lang="en-US" sz="1201">
                <a:solidFill>
                  <a:srgbClr val="000000"/>
                </a:solidFill>
                <a:latin typeface="Arial"/>
                <a:cs typeface="Arial"/>
                <a:sym typeface="Arial"/>
              </a:rPr>
              <a:t> </a:t>
            </a:r>
            <a:r>
              <a:rPr lang="en-US" sz="1201" err="1">
                <a:solidFill>
                  <a:srgbClr val="000000"/>
                </a:solidFill>
                <a:latin typeface="Arial"/>
                <a:cs typeface="Arial"/>
                <a:sym typeface="Arial"/>
              </a:rPr>
              <a:t>lopuksi</a:t>
            </a:r>
            <a:r>
              <a:rPr lang="en-US" sz="1201">
                <a:solidFill>
                  <a:srgbClr val="000000"/>
                </a:solidFill>
                <a:latin typeface="Arial"/>
                <a:cs typeface="Arial"/>
                <a:sym typeface="Arial"/>
              </a:rPr>
              <a:t> </a:t>
            </a:r>
            <a:r>
              <a:rPr lang="en-US" sz="1201" err="1">
                <a:solidFill>
                  <a:srgbClr val="000000"/>
                </a:solidFill>
                <a:latin typeface="Arial"/>
                <a:cs typeface="Arial"/>
                <a:sym typeface="Arial"/>
              </a:rPr>
              <a:t>tiivistä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lyhyesti</a:t>
            </a:r>
            <a:r>
              <a:rPr lang="en-US" sz="1201">
                <a:solidFill>
                  <a:srgbClr val="000000"/>
                </a:solidFill>
                <a:latin typeface="Arial"/>
                <a:cs typeface="Arial"/>
                <a:sym typeface="Arial"/>
              </a:rPr>
              <a:t> ja </a:t>
            </a:r>
            <a:r>
              <a:rPr lang="en-US" sz="1201" err="1">
                <a:solidFill>
                  <a:srgbClr val="000000"/>
                </a:solidFill>
                <a:latin typeface="Arial"/>
                <a:cs typeface="Arial"/>
                <a:sym typeface="Arial"/>
              </a:rPr>
              <a:t>tarkistaa</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asiakkaalta</a:t>
            </a:r>
            <a:r>
              <a:rPr lang="en-US" sz="1201">
                <a:solidFill>
                  <a:srgbClr val="000000"/>
                </a:solidFill>
                <a:latin typeface="Arial"/>
                <a:cs typeface="Arial"/>
                <a:sym typeface="Arial"/>
              </a:rPr>
              <a:t>, </a:t>
            </a:r>
            <a:r>
              <a:rPr lang="en-US" sz="1201" err="1">
                <a:solidFill>
                  <a:srgbClr val="000000"/>
                </a:solidFill>
                <a:latin typeface="Arial"/>
                <a:cs typeface="Arial"/>
                <a:sym typeface="Arial"/>
              </a:rPr>
              <a:t>ovatko</a:t>
            </a:r>
            <a:r>
              <a:rPr lang="en-US" sz="1201">
                <a:solidFill>
                  <a:srgbClr val="000000"/>
                </a:solidFill>
                <a:latin typeface="Arial"/>
                <a:cs typeface="Arial"/>
                <a:sym typeface="Arial"/>
              </a:rPr>
              <a:t> </a:t>
            </a:r>
            <a:r>
              <a:rPr lang="en-US" sz="1201" err="1">
                <a:solidFill>
                  <a:srgbClr val="000000"/>
                </a:solidFill>
                <a:latin typeface="Arial"/>
                <a:cs typeface="Arial"/>
                <a:sym typeface="Arial"/>
              </a:rPr>
              <a:t>nämä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niitä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asioita</a:t>
            </a:r>
            <a:r>
              <a:rPr lang="en-US" sz="1201">
                <a:solidFill>
                  <a:srgbClr val="000000"/>
                </a:solidFill>
                <a:latin typeface="Arial"/>
                <a:cs typeface="Arial"/>
                <a:sym typeface="Arial"/>
              </a:rPr>
              <a:t>, </a:t>
            </a:r>
            <a:r>
              <a:rPr lang="en-US" sz="1201" err="1">
                <a:solidFill>
                  <a:srgbClr val="000000"/>
                </a:solidFill>
                <a:latin typeface="Arial"/>
                <a:cs typeface="Arial"/>
                <a:sym typeface="Arial"/>
              </a:rPr>
              <a:t>joista</a:t>
            </a:r>
            <a:r>
              <a:rPr lang="en-US" sz="1201">
                <a:solidFill>
                  <a:srgbClr val="000000"/>
                </a:solidFill>
                <a:latin typeface="Arial"/>
                <a:cs typeface="Arial"/>
                <a:sym typeface="Arial"/>
              </a:rPr>
              <a:t> on </a:t>
            </a:r>
            <a:r>
              <a:rPr lang="en-US" sz="1201" err="1">
                <a:solidFill>
                  <a:srgbClr val="000000"/>
                </a:solidFill>
                <a:latin typeface="Arial"/>
                <a:cs typeface="Arial"/>
                <a:sym typeface="Arial"/>
              </a:rPr>
              <a:t>puhuttu</a:t>
            </a:r>
            <a:r>
              <a:rPr lang="en-US" sz="1201">
                <a:solidFill>
                  <a:srgbClr val="000000"/>
                </a:solidFill>
                <a:latin typeface="Arial"/>
                <a:cs typeface="Arial"/>
                <a:sym typeface="Arial"/>
              </a:rPr>
              <a:t>? </a:t>
            </a:r>
          </a:p>
          <a:p>
            <a:pPr marL="242317" lvl="1" indent="-121159" algn="l">
              <a:lnSpc>
                <a:spcPts val="1459"/>
              </a:lnSpc>
              <a:buFont typeface="Arial"/>
              <a:buChar char="•"/>
            </a:pPr>
            <a:r>
              <a:rPr lang="en-US" sz="1201" err="1">
                <a:solidFill>
                  <a:srgbClr val="000000"/>
                </a:solidFill>
                <a:latin typeface="Arial"/>
                <a:cs typeface="Arial"/>
                <a:sym typeface="Arial"/>
              </a:rPr>
              <a:t>Tiivistä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lopuksi</a:t>
            </a:r>
            <a:r>
              <a:rPr lang="en-US" sz="1201">
                <a:solidFill>
                  <a:srgbClr val="000000"/>
                </a:solidFill>
                <a:latin typeface="Arial"/>
                <a:cs typeface="Arial"/>
                <a:sym typeface="Arial"/>
              </a:rPr>
              <a:t> </a:t>
            </a:r>
            <a:r>
              <a:rPr lang="en-US" sz="1201" err="1">
                <a:solidFill>
                  <a:srgbClr val="000000"/>
                </a:solidFill>
                <a:latin typeface="Arial"/>
                <a:cs typeface="Arial"/>
                <a:sym typeface="Arial"/>
              </a:rPr>
              <a:t>teot</a:t>
            </a:r>
            <a:r>
              <a:rPr lang="en-US" sz="1201">
                <a:solidFill>
                  <a:srgbClr val="000000"/>
                </a:solidFill>
                <a:latin typeface="Arial"/>
                <a:cs typeface="Arial"/>
                <a:sym typeface="Arial"/>
              </a:rPr>
              <a:t>, </a:t>
            </a:r>
            <a:r>
              <a:rPr lang="en-US" sz="1201" err="1">
                <a:solidFill>
                  <a:srgbClr val="000000"/>
                </a:solidFill>
                <a:latin typeface="Arial"/>
                <a:cs typeface="Arial"/>
                <a:sym typeface="Arial"/>
              </a:rPr>
              <a:t>joita</a:t>
            </a:r>
            <a:r>
              <a:rPr lang="en-US" sz="1201">
                <a:solidFill>
                  <a:srgbClr val="000000"/>
                </a:solidFill>
                <a:latin typeface="Arial"/>
                <a:cs typeface="Arial"/>
                <a:sym typeface="Arial"/>
              </a:rPr>
              <a:t> </a:t>
            </a:r>
            <a:r>
              <a:rPr lang="en-US" sz="1201" err="1">
                <a:solidFill>
                  <a:srgbClr val="000000"/>
                </a:solidFill>
                <a:latin typeface="Arial"/>
                <a:cs typeface="Arial"/>
                <a:sym typeface="Arial"/>
              </a:rPr>
              <a:t>tilanne</a:t>
            </a:r>
            <a:r>
              <a:rPr lang="en-US" sz="1201">
                <a:solidFill>
                  <a:srgbClr val="000000"/>
                </a:solidFill>
                <a:latin typeface="Arial"/>
                <a:cs typeface="Arial"/>
                <a:sym typeface="Arial"/>
              </a:rPr>
              <a:t> </a:t>
            </a:r>
            <a:r>
              <a:rPr lang="en-US" sz="1201" err="1">
                <a:solidFill>
                  <a:srgbClr val="000000"/>
                </a:solidFill>
                <a:latin typeface="Arial"/>
                <a:cs typeface="Arial"/>
                <a:sym typeface="Arial"/>
              </a:rPr>
              <a:t>vaatii</a:t>
            </a:r>
            <a:r>
              <a:rPr lang="en-US" sz="1201">
                <a:solidFill>
                  <a:srgbClr val="000000"/>
                </a:solidFill>
                <a:latin typeface="Arial"/>
                <a:cs typeface="Arial"/>
                <a:sym typeface="Arial"/>
              </a:rPr>
              <a:t>: </a:t>
            </a:r>
            <a:r>
              <a:rPr lang="en-US" sz="1201" err="1">
                <a:solidFill>
                  <a:srgbClr val="000000"/>
                </a:solidFill>
                <a:latin typeface="Arial"/>
                <a:cs typeface="Arial"/>
                <a:sym typeface="Arial"/>
              </a:rPr>
              <a:t>kerro</a:t>
            </a:r>
            <a:r>
              <a:rPr lang="en-US" sz="1201">
                <a:solidFill>
                  <a:srgbClr val="000000"/>
                </a:solidFill>
                <a:latin typeface="Arial"/>
                <a:cs typeface="Arial"/>
                <a:sym typeface="Arial"/>
              </a:rPr>
              <a:t>, </a:t>
            </a:r>
            <a:r>
              <a:rPr lang="en-US" sz="1201" err="1">
                <a:solidFill>
                  <a:srgbClr val="000000"/>
                </a:solidFill>
                <a:latin typeface="Arial"/>
                <a:cs typeface="Arial"/>
                <a:sym typeface="Arial"/>
              </a:rPr>
              <a:t>että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ammattilaisena</a:t>
            </a:r>
            <a:r>
              <a:rPr lang="en-US" sz="1201">
                <a:solidFill>
                  <a:srgbClr val="000000"/>
                </a:solidFill>
                <a:latin typeface="Arial"/>
                <a:cs typeface="Arial"/>
                <a:sym typeface="Arial"/>
              </a:rPr>
              <a:t> </a:t>
            </a:r>
            <a:r>
              <a:rPr lang="en-US" sz="1201" err="1">
                <a:solidFill>
                  <a:srgbClr val="000000"/>
                </a:solidFill>
                <a:latin typeface="Arial"/>
                <a:cs typeface="Arial"/>
                <a:sym typeface="Arial"/>
              </a:rPr>
              <a:t>teet</a:t>
            </a:r>
            <a:r>
              <a:rPr lang="en-US" sz="1201">
                <a:solidFill>
                  <a:srgbClr val="000000"/>
                </a:solidFill>
                <a:latin typeface="Arial"/>
                <a:cs typeface="Arial"/>
                <a:sym typeface="Arial"/>
              </a:rPr>
              <a:t> </a:t>
            </a:r>
            <a:r>
              <a:rPr lang="en-US" sz="1201" err="1">
                <a:solidFill>
                  <a:srgbClr val="000000"/>
                </a:solidFill>
                <a:latin typeface="Arial"/>
                <a:cs typeface="Arial"/>
                <a:sym typeface="Arial"/>
              </a:rPr>
              <a:t>nämä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asiat</a:t>
            </a:r>
            <a:r>
              <a:rPr lang="en-US" sz="1201">
                <a:solidFill>
                  <a:srgbClr val="000000"/>
                </a:solidFill>
                <a:latin typeface="Arial"/>
                <a:cs typeface="Arial"/>
                <a:sym typeface="Arial"/>
              </a:rPr>
              <a:t> ja </a:t>
            </a:r>
            <a:r>
              <a:rPr lang="en-US" sz="1201" err="1">
                <a:solidFill>
                  <a:srgbClr val="000000"/>
                </a:solidFill>
                <a:latin typeface="Arial"/>
                <a:cs typeface="Arial"/>
                <a:sym typeface="Arial"/>
              </a:rPr>
              <a:t>asiakkaan</a:t>
            </a:r>
            <a:r>
              <a:rPr lang="en-US" sz="1201">
                <a:solidFill>
                  <a:srgbClr val="000000"/>
                </a:solidFill>
                <a:latin typeface="Arial"/>
                <a:cs typeface="Arial"/>
                <a:sym typeface="Arial"/>
              </a:rPr>
              <a:t> </a:t>
            </a:r>
            <a:r>
              <a:rPr lang="en-US" sz="1201" err="1">
                <a:solidFill>
                  <a:srgbClr val="000000"/>
                </a:solidFill>
                <a:latin typeface="Arial"/>
                <a:cs typeface="Arial"/>
                <a:sym typeface="Arial"/>
              </a:rPr>
              <a:t>hoidettavaksi</a:t>
            </a:r>
            <a:r>
              <a:rPr lang="en-US" sz="1201">
                <a:solidFill>
                  <a:srgbClr val="000000"/>
                </a:solidFill>
                <a:latin typeface="Arial"/>
                <a:cs typeface="Arial"/>
                <a:sym typeface="Arial"/>
              </a:rPr>
              <a:t> </a:t>
            </a:r>
            <a:r>
              <a:rPr lang="en-US" sz="1201" err="1">
                <a:solidFill>
                  <a:srgbClr val="000000"/>
                </a:solidFill>
                <a:latin typeface="Arial"/>
                <a:cs typeface="Arial"/>
                <a:sym typeface="Arial"/>
              </a:rPr>
              <a:t>jää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nämä</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asiat</a:t>
            </a:r>
            <a:r>
              <a:rPr lang="en-US" sz="1201">
                <a:solidFill>
                  <a:srgbClr val="000000"/>
                </a:solidFill>
                <a:latin typeface="Arial"/>
                <a:cs typeface="Arial"/>
                <a:sym typeface="Arial"/>
              </a:rPr>
              <a:t>. </a:t>
            </a:r>
          </a:p>
          <a:p>
            <a:pPr marL="242317" lvl="1" indent="-121159" algn="l">
              <a:lnSpc>
                <a:spcPts val="1459"/>
              </a:lnSpc>
              <a:buFont typeface="Arial"/>
              <a:buChar char="•"/>
            </a:pPr>
            <a:r>
              <a:rPr lang="en-US" sz="1201" err="1">
                <a:solidFill>
                  <a:srgbClr val="000000"/>
                </a:solidFill>
                <a:latin typeface="Arial"/>
                <a:cs typeface="Arial"/>
                <a:sym typeface="Arial"/>
              </a:rPr>
              <a:t>Toimita</a:t>
            </a:r>
            <a:r>
              <a:rPr lang="en-US" sz="1201">
                <a:solidFill>
                  <a:srgbClr val="000000"/>
                </a:solidFill>
                <a:latin typeface="Arial"/>
                <a:cs typeface="Arial"/>
                <a:sym typeface="Arial"/>
              </a:rPr>
              <a:t> </a:t>
            </a:r>
            <a:r>
              <a:rPr lang="en-US" sz="1201" err="1">
                <a:solidFill>
                  <a:srgbClr val="000000"/>
                </a:solidFill>
                <a:latin typeface="Arial"/>
                <a:cs typeface="Arial"/>
                <a:sym typeface="Arial"/>
              </a:rPr>
              <a:t>luonnos-tilaiset</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asiakirjat</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asiakkaalle</a:t>
            </a:r>
            <a:r>
              <a:rPr lang="en-US" sz="1201">
                <a:solidFill>
                  <a:srgbClr val="000000"/>
                </a:solidFill>
                <a:latin typeface="Arial"/>
                <a:cs typeface="Arial"/>
                <a:sym typeface="Arial"/>
              </a:rPr>
              <a:t> </a:t>
            </a:r>
            <a:r>
              <a:rPr lang="en-US" sz="1201" err="1">
                <a:solidFill>
                  <a:srgbClr val="000000"/>
                </a:solidFill>
                <a:latin typeface="Arial"/>
                <a:cs typeface="Arial"/>
                <a:sym typeface="Arial"/>
              </a:rPr>
              <a:t>jälkikäteen</a:t>
            </a:r>
            <a:r>
              <a:rPr lang="en-US" sz="1201">
                <a:solidFill>
                  <a:srgbClr val="000000"/>
                </a:solidFill>
                <a:latin typeface="Arial"/>
                <a:cs typeface="Arial"/>
                <a:sym typeface="Arial"/>
              </a:rPr>
              <a:t> </a:t>
            </a:r>
            <a:r>
              <a:rPr lang="en-US" sz="1201" err="1">
                <a:solidFill>
                  <a:srgbClr val="000000"/>
                </a:solidFill>
                <a:latin typeface="Arial"/>
                <a:cs typeface="Arial"/>
                <a:sym typeface="Arial"/>
              </a:rPr>
              <a:t>luettavaksi</a:t>
            </a:r>
            <a:r>
              <a:rPr lang="en-US" sz="1201">
                <a:solidFill>
                  <a:srgbClr val="000000"/>
                </a:solidFill>
                <a:latin typeface="Arial"/>
                <a:cs typeface="Arial"/>
                <a:sym typeface="Arial"/>
              </a:rPr>
              <a:t> ja </a:t>
            </a:r>
            <a:r>
              <a:rPr lang="en-US" sz="1201" err="1">
                <a:solidFill>
                  <a:srgbClr val="000000"/>
                </a:solidFill>
                <a:latin typeface="Arial"/>
                <a:cs typeface="Arial"/>
                <a:sym typeface="Arial"/>
              </a:rPr>
              <a:t>kommentoitavaksi</a:t>
            </a:r>
            <a:r>
              <a:rPr lang="en-US" sz="1201">
                <a:solidFill>
                  <a:srgbClr val="000000"/>
                </a:solidFill>
                <a:latin typeface="Arial"/>
                <a:cs typeface="Arial"/>
                <a:sym typeface="Arial"/>
              </a:rPr>
              <a:t>. </a:t>
            </a:r>
          </a:p>
          <a:p>
            <a:pPr marL="242317" lvl="1" indent="-121159" algn="l">
              <a:lnSpc>
                <a:spcPts val="1459"/>
              </a:lnSpc>
              <a:buFont typeface="Arial"/>
              <a:buChar char="•"/>
            </a:pPr>
            <a:r>
              <a:rPr lang="en-US" sz="1201" err="1">
                <a:solidFill>
                  <a:srgbClr val="000000"/>
                </a:solidFill>
                <a:latin typeface="Arial"/>
                <a:cs typeface="Arial"/>
                <a:sym typeface="Arial"/>
              </a:rPr>
              <a:t>Kannusta</a:t>
            </a:r>
            <a:r>
              <a:rPr lang="en-US" sz="1201">
                <a:solidFill>
                  <a:srgbClr val="000000"/>
                </a:solidFill>
                <a:latin typeface="Arial"/>
                <a:cs typeface="Arial"/>
                <a:sym typeface="Arial"/>
              </a:rPr>
              <a:t> </a:t>
            </a:r>
            <a:r>
              <a:rPr lang="en-US" sz="1201" err="1">
                <a:solidFill>
                  <a:srgbClr val="000000"/>
                </a:solidFill>
                <a:latin typeface="Arial"/>
                <a:cs typeface="Arial"/>
                <a:sym typeface="Arial"/>
              </a:rPr>
              <a:t>asiakasta</a:t>
            </a:r>
            <a:r>
              <a:rPr lang="en-US" sz="1201">
                <a:solidFill>
                  <a:srgbClr val="000000"/>
                </a:solidFill>
                <a:latin typeface="Arial"/>
                <a:cs typeface="Arial"/>
                <a:sym typeface="Arial"/>
              </a:rPr>
              <a:t> </a:t>
            </a:r>
            <a:r>
              <a:rPr lang="en-US" sz="1201" err="1">
                <a:solidFill>
                  <a:srgbClr val="000000"/>
                </a:solidFill>
                <a:latin typeface="Arial"/>
                <a:cs typeface="Arial"/>
                <a:sym typeface="Arial"/>
              </a:rPr>
              <a:t>lukemaan</a:t>
            </a:r>
            <a:r>
              <a:rPr lang="en-US" sz="1201">
                <a:solidFill>
                  <a:srgbClr val="000000"/>
                </a:solidFill>
                <a:latin typeface="Arial"/>
                <a:cs typeface="Arial"/>
                <a:sym typeface="Arial"/>
              </a:rPr>
              <a:t> </a:t>
            </a:r>
            <a:r>
              <a:rPr lang="en-US" sz="1201" err="1">
                <a:solidFill>
                  <a:srgbClr val="000000"/>
                </a:solidFill>
                <a:latin typeface="Arial"/>
                <a:cs typeface="Arial"/>
                <a:sym typeface="Arial"/>
              </a:rPr>
              <a:t>kirjauksia</a:t>
            </a:r>
            <a:r>
              <a:rPr lang="en-US" sz="1201">
                <a:solidFill>
                  <a:srgbClr val="000000"/>
                </a:solidFill>
                <a:latin typeface="Arial"/>
                <a:cs typeface="Arial"/>
                <a:sym typeface="Arial"/>
              </a:rPr>
              <a:t> </a:t>
            </a:r>
            <a:r>
              <a:rPr lang="en-US" sz="1201" err="1">
                <a:solidFill>
                  <a:srgbClr val="000000"/>
                </a:solidFill>
                <a:latin typeface="Arial"/>
                <a:cs typeface="Arial"/>
                <a:sym typeface="Arial"/>
              </a:rPr>
              <a:t>OmaKannasta</a:t>
            </a:r>
            <a:r>
              <a:rPr lang="en-US" sz="1201">
                <a:solidFill>
                  <a:srgbClr val="000000"/>
                </a:solidFill>
                <a:latin typeface="Arial"/>
                <a:cs typeface="Arial"/>
                <a:sym typeface="Arial"/>
              </a:rPr>
              <a:t> </a:t>
            </a:r>
          </a:p>
          <a:p>
            <a:pPr marL="242317" lvl="1" indent="-121159" algn="l">
              <a:lnSpc>
                <a:spcPts val="1459"/>
              </a:lnSpc>
              <a:buFont typeface="Arial"/>
              <a:buChar char="•"/>
            </a:pPr>
            <a:r>
              <a:rPr lang="en-US" sz="1201" err="1">
                <a:solidFill>
                  <a:srgbClr val="000000"/>
                </a:solidFill>
                <a:latin typeface="Arial"/>
                <a:cs typeface="Arial"/>
                <a:sym typeface="Arial"/>
              </a:rPr>
              <a:t>Apukysymys</a:t>
            </a:r>
            <a:r>
              <a:rPr lang="en-US" sz="1201">
                <a:solidFill>
                  <a:srgbClr val="000000"/>
                </a:solidFill>
                <a:latin typeface="Arial"/>
                <a:cs typeface="Arial"/>
                <a:sym typeface="Arial"/>
              </a:rPr>
              <a:t>: </a:t>
            </a:r>
            <a:r>
              <a:rPr lang="en-US" sz="1201" i="1">
                <a:solidFill>
                  <a:srgbClr val="000000"/>
                </a:solidFill>
                <a:latin typeface="Arial"/>
                <a:cs typeface="Arial"/>
                <a:sym typeface="Arial"/>
              </a:rPr>
              <a:t>“</a:t>
            </a:r>
            <a:r>
              <a:rPr lang="en-US" sz="1201" i="1" err="1">
                <a:solidFill>
                  <a:srgbClr val="000000"/>
                </a:solidFill>
                <a:latin typeface="Arial"/>
                <a:cs typeface="Arial"/>
                <a:sym typeface="Arial"/>
              </a:rPr>
              <a:t>Mikä</a:t>
            </a:r>
            <a:r>
              <a:rPr lang="en-US" sz="1201" i="1">
                <a:solidFill>
                  <a:srgbClr val="000000"/>
                </a:solidFill>
                <a:latin typeface="Arial"/>
                <a:cs typeface="Arial"/>
                <a:sym typeface="Arial"/>
              </a:rPr>
              <a:t> </a:t>
            </a:r>
            <a:r>
              <a:rPr lang="en-US" sz="1201" i="1" err="1">
                <a:solidFill>
                  <a:srgbClr val="000000"/>
                </a:solidFill>
                <a:latin typeface="Arial"/>
                <a:cs typeface="Arial"/>
                <a:sym typeface="Arial"/>
              </a:rPr>
              <a:t>sinusta</a:t>
            </a:r>
            <a:r>
              <a:rPr lang="en-US" sz="1201" i="1">
                <a:solidFill>
                  <a:srgbClr val="000000"/>
                </a:solidFill>
                <a:latin typeface="Arial"/>
                <a:cs typeface="Arial"/>
                <a:sym typeface="Arial"/>
              </a:rPr>
              <a:t> on </a:t>
            </a:r>
            <a:r>
              <a:rPr lang="en-US" sz="1201" i="1" err="1">
                <a:solidFill>
                  <a:srgbClr val="000000"/>
                </a:solidFill>
                <a:latin typeface="Arial"/>
                <a:cs typeface="Arial"/>
                <a:sym typeface="Arial"/>
              </a:rPr>
              <a:t>ollut</a:t>
            </a:r>
            <a:r>
              <a:rPr lang="en-US" sz="1201" i="1">
                <a:solidFill>
                  <a:srgbClr val="000000"/>
                </a:solidFill>
                <a:latin typeface="Arial"/>
                <a:cs typeface="Arial"/>
                <a:sym typeface="Arial"/>
              </a:rPr>
              <a:t> </a:t>
            </a:r>
            <a:r>
              <a:rPr lang="en-US" sz="1201" i="1" err="1">
                <a:solidFill>
                  <a:srgbClr val="000000"/>
                </a:solidFill>
                <a:latin typeface="Arial"/>
                <a:cs typeface="Arial"/>
                <a:sym typeface="Arial"/>
              </a:rPr>
              <a:t>tapaamisessa</a:t>
            </a:r>
            <a:r>
              <a:rPr lang="en-US" sz="1201" i="1">
                <a:solidFill>
                  <a:srgbClr val="000000"/>
                </a:solidFill>
                <a:latin typeface="Arial"/>
                <a:cs typeface="Arial"/>
                <a:sym typeface="Arial"/>
              </a:rPr>
              <a:t> </a:t>
            </a:r>
            <a:r>
              <a:rPr lang="en-US" sz="1201" i="1" err="1">
                <a:solidFill>
                  <a:srgbClr val="000000"/>
                </a:solidFill>
                <a:latin typeface="Arial"/>
                <a:cs typeface="Arial"/>
                <a:sym typeface="Arial"/>
              </a:rPr>
              <a:t>tärkeintä</a:t>
            </a:r>
            <a:r>
              <a:rPr lang="en-US" sz="1201" i="1">
                <a:solidFill>
                  <a:srgbClr val="000000"/>
                </a:solidFill>
                <a:latin typeface="Arial"/>
                <a:cs typeface="Arial"/>
                <a:sym typeface="Arial"/>
              </a:rPr>
              <a:t>? </a:t>
            </a:r>
            <a:r>
              <a:rPr lang="en-US" sz="1201" i="1" err="1">
                <a:solidFill>
                  <a:srgbClr val="000000"/>
                </a:solidFill>
                <a:latin typeface="Arial"/>
                <a:cs typeface="Arial"/>
                <a:sym typeface="Arial"/>
              </a:rPr>
              <a:t>Mitä</a:t>
            </a:r>
            <a:r>
              <a:rPr lang="en-US" sz="1201" i="1">
                <a:solidFill>
                  <a:srgbClr val="000000"/>
                </a:solidFill>
                <a:latin typeface="Arial"/>
                <a:cs typeface="Arial"/>
                <a:sym typeface="Arial"/>
              </a:rPr>
              <a:t> </a:t>
            </a:r>
            <a:r>
              <a:rPr lang="en-US" sz="1201" i="1" err="1">
                <a:solidFill>
                  <a:srgbClr val="000000"/>
                </a:solidFill>
                <a:latin typeface="Arial"/>
                <a:cs typeface="Arial"/>
                <a:sym typeface="Arial"/>
              </a:rPr>
              <a:t>olisi</a:t>
            </a:r>
            <a:r>
              <a:rPr lang="en-US" sz="1201" i="1">
                <a:solidFill>
                  <a:srgbClr val="000000"/>
                </a:solidFill>
                <a:latin typeface="Arial"/>
                <a:cs typeface="Arial"/>
                <a:sym typeface="Arial"/>
              </a:rPr>
              <a:t> </a:t>
            </a:r>
            <a:r>
              <a:rPr lang="en-US" sz="1201" i="1" err="1">
                <a:solidFill>
                  <a:srgbClr val="000000"/>
                </a:solidFill>
                <a:latin typeface="Arial"/>
                <a:cs typeface="Arial"/>
                <a:sym typeface="Arial"/>
              </a:rPr>
              <a:t>tärkeää</a:t>
            </a:r>
            <a:r>
              <a:rPr lang="en-US" sz="1201" i="1">
                <a:solidFill>
                  <a:srgbClr val="000000"/>
                </a:solidFill>
                <a:latin typeface="Arial"/>
                <a:cs typeface="Arial"/>
                <a:sym typeface="Arial"/>
              </a:rPr>
              <a:t> </a:t>
            </a:r>
            <a:r>
              <a:rPr lang="en-US" sz="1201" i="1" err="1">
                <a:solidFill>
                  <a:srgbClr val="000000"/>
                </a:solidFill>
                <a:latin typeface="Arial"/>
                <a:cs typeface="Arial"/>
                <a:sym typeface="Arial"/>
              </a:rPr>
              <a:t>kirjata</a:t>
            </a:r>
            <a:r>
              <a:rPr lang="en-US" sz="1201" i="1">
                <a:solidFill>
                  <a:srgbClr val="000000"/>
                </a:solidFill>
                <a:latin typeface="Arial"/>
                <a:cs typeface="Arial"/>
                <a:sym typeface="Arial"/>
              </a:rPr>
              <a:t>?” </a:t>
            </a:r>
          </a:p>
          <a:p>
            <a:pPr algn="l">
              <a:lnSpc>
                <a:spcPts val="1459"/>
              </a:lnSpc>
            </a:pPr>
            <a:endParaRPr lang="en-US" sz="1122">
              <a:solidFill>
                <a:srgbClr val="000000"/>
              </a:solidFill>
              <a:latin typeface="Arial"/>
              <a:ea typeface="Arial"/>
              <a:cs typeface="Arial"/>
              <a:sym typeface="Arial"/>
            </a:endParaRPr>
          </a:p>
          <a:p>
            <a:pPr algn="l">
              <a:lnSpc>
                <a:spcPts val="1459"/>
              </a:lnSpc>
            </a:pPr>
            <a:r>
              <a:rPr lang="en-US" sz="1122">
                <a:solidFill>
                  <a:srgbClr val="000000"/>
                </a:solidFill>
                <a:latin typeface="Arial"/>
                <a:ea typeface="Arial"/>
                <a:cs typeface="Arial"/>
                <a:sym typeface="Arial"/>
              </a:rPr>
              <a:t>   </a:t>
            </a:r>
            <a:r>
              <a:rPr lang="en-US" sz="1122" err="1">
                <a:solidFill>
                  <a:srgbClr val="000000"/>
                </a:solidFill>
                <a:latin typeface="Arial"/>
                <a:ea typeface="Arial"/>
                <a:cs typeface="Arial"/>
                <a:sym typeface="Arial"/>
              </a:rPr>
              <a:t>Opi</a:t>
            </a:r>
            <a:r>
              <a:rPr lang="en-US" sz="1122">
                <a:solidFill>
                  <a:srgbClr val="000000"/>
                </a:solidFill>
                <a:latin typeface="Arial"/>
                <a:ea typeface="Arial"/>
                <a:cs typeface="Arial"/>
                <a:sym typeface="Arial"/>
              </a:rPr>
              <a:t> </a:t>
            </a:r>
            <a:r>
              <a:rPr lang="en-US" sz="1122" err="1">
                <a:solidFill>
                  <a:srgbClr val="000000"/>
                </a:solidFill>
                <a:latin typeface="Arial"/>
                <a:ea typeface="Arial"/>
                <a:cs typeface="Arial"/>
                <a:sym typeface="Arial"/>
              </a:rPr>
              <a:t>lisää</a:t>
            </a:r>
            <a:r>
              <a:rPr lang="en-US" sz="1122">
                <a:solidFill>
                  <a:srgbClr val="000000"/>
                </a:solidFill>
                <a:latin typeface="Arial"/>
                <a:ea typeface="Arial"/>
                <a:cs typeface="Arial"/>
                <a:sym typeface="Arial"/>
              </a:rPr>
              <a:t> </a:t>
            </a:r>
            <a:r>
              <a:rPr lang="en-US" sz="1122" err="1">
                <a:solidFill>
                  <a:srgbClr val="000000"/>
                </a:solidFill>
                <a:latin typeface="Arial"/>
                <a:ea typeface="Arial"/>
                <a:cs typeface="Arial"/>
                <a:sym typeface="Arial"/>
              </a:rPr>
              <a:t>osallisuutta</a:t>
            </a:r>
            <a:r>
              <a:rPr lang="en-US" sz="1122">
                <a:solidFill>
                  <a:srgbClr val="000000"/>
                </a:solidFill>
                <a:latin typeface="Arial"/>
                <a:ea typeface="Arial"/>
                <a:cs typeface="Arial"/>
                <a:sym typeface="Arial"/>
              </a:rPr>
              <a:t> </a:t>
            </a:r>
            <a:r>
              <a:rPr lang="en-US" sz="1122" err="1">
                <a:solidFill>
                  <a:srgbClr val="000000"/>
                </a:solidFill>
                <a:latin typeface="Arial"/>
                <a:ea typeface="Arial"/>
                <a:cs typeface="Arial"/>
                <a:sym typeface="Arial"/>
              </a:rPr>
              <a:t>tukevasta</a:t>
            </a:r>
            <a:r>
              <a:rPr lang="en-US" sz="1122">
                <a:solidFill>
                  <a:srgbClr val="000000"/>
                </a:solidFill>
                <a:latin typeface="Arial"/>
                <a:ea typeface="Arial"/>
                <a:cs typeface="Arial"/>
                <a:sym typeface="Arial"/>
              </a:rPr>
              <a:t> </a:t>
            </a:r>
            <a:r>
              <a:rPr lang="en-US" sz="1122" err="1">
                <a:solidFill>
                  <a:srgbClr val="000000"/>
                </a:solidFill>
                <a:latin typeface="Arial"/>
                <a:ea typeface="Arial"/>
                <a:cs typeface="Arial"/>
                <a:sym typeface="Arial"/>
              </a:rPr>
              <a:t>kirjaamisesta</a:t>
            </a:r>
            <a:r>
              <a:rPr lang="en-US" sz="1122">
                <a:solidFill>
                  <a:srgbClr val="000000"/>
                </a:solidFill>
                <a:latin typeface="Arial"/>
                <a:ea typeface="Arial"/>
                <a:cs typeface="Arial"/>
                <a:sym typeface="Arial"/>
              </a:rPr>
              <a:t> </a:t>
            </a:r>
            <a:r>
              <a:rPr lang="en-US" sz="1122" u="sng" err="1">
                <a:solidFill>
                  <a:srgbClr val="000000"/>
                </a:solidFill>
                <a:latin typeface="Arial"/>
                <a:ea typeface="Arial"/>
                <a:cs typeface="Arial"/>
                <a:sym typeface="Arial"/>
                <a:hlinkClick r:id="rId4" tooltip="https://www.pateva.fi/enrol/index.php?id=354"/>
              </a:rPr>
              <a:t>Pätevässä</a:t>
            </a:r>
            <a:endParaRPr lang="en-US" sz="1122" u="sng">
              <a:solidFill>
                <a:srgbClr val="000000"/>
              </a:solidFill>
              <a:latin typeface="Arial"/>
              <a:ea typeface="Arial"/>
              <a:cs typeface="Arial"/>
              <a:sym typeface="Arial"/>
              <a:hlinkClick r:id="rId4" tooltip="https://www.pateva.fi/enrol/index.php?id=354"/>
            </a:endParaRPr>
          </a:p>
          <a:p>
            <a:pPr algn="ctr">
              <a:lnSpc>
                <a:spcPts val="2675"/>
              </a:lnSpc>
              <a:spcBef>
                <a:spcPct val="0"/>
              </a:spcBef>
            </a:pPr>
            <a:endParaRPr lang="en-US" sz="1122" u="sng">
              <a:solidFill>
                <a:srgbClr val="000000"/>
              </a:solidFill>
              <a:latin typeface="Arial"/>
              <a:ea typeface="Arial"/>
              <a:cs typeface="Arial"/>
              <a:sym typeface="Arial"/>
              <a:hlinkClick r:id="rId4" tooltip="https://www.pateva.fi/enrol/index.php?id=354"/>
            </a:endParaRPr>
          </a:p>
        </p:txBody>
      </p:sp>
      <p:sp>
        <p:nvSpPr>
          <p:cNvPr id="9" name="TextBox 9"/>
          <p:cNvSpPr txBox="1"/>
          <p:nvPr/>
        </p:nvSpPr>
        <p:spPr>
          <a:xfrm>
            <a:off x="1399660" y="4421399"/>
            <a:ext cx="5694851" cy="216726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marL="259235" lvl="1" indent="-129618" algn="l">
              <a:lnSpc>
                <a:spcPts val="1321"/>
              </a:lnSpc>
              <a:buFont typeface="Arial"/>
              <a:buChar char="•"/>
            </a:pPr>
            <a:r>
              <a:rPr lang="en-US" sz="1201" err="1">
                <a:solidFill>
                  <a:srgbClr val="000000"/>
                </a:solidFill>
                <a:latin typeface="Arial"/>
                <a:ea typeface="Arial"/>
                <a:cs typeface="Arial"/>
                <a:sym typeface="Arial"/>
              </a:rPr>
              <a:t>Kirjaa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omin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sanoin</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ilmaisuin</a:t>
            </a:r>
            <a:r>
              <a:rPr lang="en-US" sz="1201">
                <a:solidFill>
                  <a:srgbClr val="000000"/>
                </a:solidFill>
                <a:latin typeface="Arial"/>
                <a:ea typeface="Arial"/>
                <a:cs typeface="Arial"/>
                <a:sym typeface="Arial"/>
              </a:rPr>
              <a:t> </a:t>
            </a:r>
          </a:p>
          <a:p>
            <a:pPr marL="259235" lvl="1" indent="-129618" algn="l">
              <a:lnSpc>
                <a:spcPts val="1321"/>
              </a:lnSpc>
              <a:buFont typeface="Arial"/>
              <a:buChar char="•"/>
            </a:pPr>
            <a:r>
              <a:rPr lang="en-US" sz="1201" err="1">
                <a:solidFill>
                  <a:srgbClr val="000000"/>
                </a:solidFill>
                <a:latin typeface="Arial"/>
                <a:ea typeface="Arial"/>
                <a:cs typeface="Arial"/>
                <a:sym typeface="Arial"/>
              </a:rPr>
              <a:t>Kerro</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suullisesti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mitä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kirjoitat</a:t>
            </a:r>
            <a:r>
              <a:rPr lang="en-US" sz="1201">
                <a:solidFill>
                  <a:srgbClr val="000000"/>
                </a:solidFill>
                <a:latin typeface="Arial"/>
                <a:ea typeface="Arial"/>
                <a:cs typeface="Arial"/>
                <a:sym typeface="Arial"/>
              </a:rPr>
              <a:t>. </a:t>
            </a:r>
          </a:p>
          <a:p>
            <a:pPr marL="259235" lvl="1" indent="-129618" algn="l">
              <a:lnSpc>
                <a:spcPts val="1321"/>
              </a:lnSpc>
              <a:buFont typeface="Arial"/>
              <a:buChar char="•"/>
            </a:pPr>
            <a:r>
              <a:rPr lang="en-US" sz="1201" err="1">
                <a:solidFill>
                  <a:srgbClr val="000000"/>
                </a:solidFill>
                <a:latin typeface="Arial"/>
                <a:ea typeface="Arial"/>
                <a:cs typeface="Arial"/>
                <a:sym typeface="Arial"/>
              </a:rPr>
              <a:t>Kysy</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ajatuksia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tärkeistä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asioista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sopivassa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kohdassa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keskeyttää</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kysyä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mitkä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asiat</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mielestä</a:t>
            </a:r>
            <a:r>
              <a:rPr lang="en-US" sz="1201">
                <a:solidFill>
                  <a:srgbClr val="000000"/>
                </a:solidFill>
                <a:latin typeface="Arial"/>
                <a:ea typeface="Arial"/>
                <a:cs typeface="Arial"/>
                <a:sym typeface="Arial"/>
              </a:rPr>
              <a:t> on </a:t>
            </a:r>
            <a:r>
              <a:rPr lang="en-US" sz="1201" err="1">
                <a:solidFill>
                  <a:srgbClr val="000000"/>
                </a:solidFill>
                <a:latin typeface="Arial"/>
                <a:ea typeface="Arial"/>
                <a:cs typeface="Arial"/>
                <a:sym typeface="Arial"/>
              </a:rPr>
              <a:t>tärkeää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muistiin</a:t>
            </a:r>
            <a:r>
              <a:rPr lang="en-US" sz="1201">
                <a:solidFill>
                  <a:srgbClr val="000000"/>
                </a:solidFill>
                <a:latin typeface="Arial"/>
                <a:ea typeface="Arial"/>
                <a:cs typeface="Arial"/>
                <a:sym typeface="Arial"/>
              </a:rPr>
              <a:t>. </a:t>
            </a:r>
          </a:p>
          <a:p>
            <a:pPr marL="259235" lvl="1" indent="-129618" algn="l">
              <a:lnSpc>
                <a:spcPts val="1321"/>
              </a:lnSpc>
              <a:buFont typeface="Arial"/>
              <a:buChar char="•"/>
            </a:pPr>
            <a:r>
              <a:rPr lang="en-US" sz="1201" err="1">
                <a:solidFill>
                  <a:srgbClr val="000000"/>
                </a:solidFill>
                <a:latin typeface="Arial"/>
                <a:ea typeface="Arial"/>
                <a:cs typeface="Arial"/>
                <a:sym typeface="Arial"/>
              </a:rPr>
              <a:t>Kirjaa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reaaliajassa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yhdessä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kanssa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Asiakas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voi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esimerkiksi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seurata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kirjaamista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häneen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päin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käännetyltä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näytöltä</a:t>
            </a:r>
            <a:r>
              <a:rPr lang="en-US" sz="1201">
                <a:solidFill>
                  <a:srgbClr val="000000"/>
                </a:solidFill>
                <a:latin typeface="Arial"/>
                <a:ea typeface="Arial"/>
                <a:cs typeface="Arial"/>
                <a:sym typeface="Arial"/>
              </a:rPr>
              <a:t>. </a:t>
            </a:r>
          </a:p>
          <a:p>
            <a:pPr marL="259235" lvl="1" indent="-129618" algn="l">
              <a:lnSpc>
                <a:spcPts val="1321"/>
              </a:lnSpc>
              <a:buFont typeface="Arial"/>
              <a:buChar char="•"/>
            </a:pPr>
            <a:r>
              <a:rPr lang="en-US" sz="1201">
                <a:solidFill>
                  <a:srgbClr val="000000"/>
                </a:solidFill>
                <a:latin typeface="Arial"/>
                <a:ea typeface="Arial"/>
                <a:cs typeface="Arial"/>
                <a:sym typeface="Arial"/>
              </a:rPr>
              <a:t>Anna </a:t>
            </a:r>
            <a:r>
              <a:rPr lang="en-US" sz="1201" err="1">
                <a:solidFill>
                  <a:srgbClr val="000000"/>
                </a:solidFill>
                <a:latin typeface="Arial"/>
                <a:ea typeface="Arial"/>
                <a:cs typeface="Arial"/>
                <a:sym typeface="Arial"/>
              </a:rPr>
              <a:t>asiakkaalle</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mahdollisuus</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pyytää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korjauksia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lisäyksiä</a:t>
            </a:r>
            <a:r>
              <a:rPr lang="en-US" sz="1201">
                <a:solidFill>
                  <a:srgbClr val="000000"/>
                </a:solidFill>
                <a:latin typeface="Arial"/>
                <a:ea typeface="Arial"/>
                <a:cs typeface="Arial"/>
                <a:sym typeface="Arial"/>
              </a:rPr>
              <a:t> tai </a:t>
            </a:r>
            <a:r>
              <a:rPr lang="en-US" sz="1201" err="1">
                <a:solidFill>
                  <a:srgbClr val="000000"/>
                </a:solidFill>
                <a:latin typeface="Arial"/>
                <a:ea typeface="Arial"/>
                <a:cs typeface="Arial"/>
                <a:sym typeface="Arial"/>
              </a:rPr>
              <a:t>muunlaista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tekstin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muokkaamista</a:t>
            </a:r>
            <a:r>
              <a:rPr lang="en-US" sz="1201">
                <a:solidFill>
                  <a:srgbClr val="000000"/>
                </a:solidFill>
                <a:latin typeface="Arial"/>
                <a:ea typeface="Arial"/>
                <a:cs typeface="Arial"/>
                <a:sym typeface="Arial"/>
              </a:rPr>
              <a:t>. </a:t>
            </a:r>
          </a:p>
          <a:p>
            <a:pPr marL="259235" lvl="1" indent="-129618" algn="l">
              <a:lnSpc>
                <a:spcPts val="1321"/>
              </a:lnSpc>
              <a:buFont typeface="Arial"/>
              <a:buChar char="•"/>
            </a:pPr>
            <a:r>
              <a:rPr lang="en-US" sz="1201" err="1">
                <a:solidFill>
                  <a:srgbClr val="000000"/>
                </a:solidFill>
                <a:latin typeface="Arial"/>
                <a:ea typeface="Arial"/>
                <a:cs typeface="Arial"/>
                <a:sym typeface="Arial"/>
              </a:rPr>
              <a:t>Tarkista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asiakkaalta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tekemiäsi</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tulkintoja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kysymällä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häneltä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varmistusta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ymmärsitkö</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asiakkaan</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tarkoittamalla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tavalla</a:t>
            </a:r>
            <a:r>
              <a:rPr lang="en-US" sz="1201">
                <a:solidFill>
                  <a:srgbClr val="000000"/>
                </a:solidFill>
                <a:latin typeface="Arial"/>
                <a:ea typeface="Arial"/>
                <a:cs typeface="Arial"/>
                <a:sym typeface="Arial"/>
              </a:rPr>
              <a:t> ja </a:t>
            </a:r>
            <a:r>
              <a:rPr lang="en-US" sz="1201" err="1">
                <a:solidFill>
                  <a:srgbClr val="000000"/>
                </a:solidFill>
                <a:latin typeface="Arial"/>
                <a:ea typeface="Arial"/>
                <a:cs typeface="Arial"/>
                <a:sym typeface="Arial"/>
              </a:rPr>
              <a:t>onko</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syytä</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tarkentaa</a:t>
            </a:r>
            <a:r>
              <a:rPr lang="en-US" sz="1201">
                <a:solidFill>
                  <a:srgbClr val="000000"/>
                </a:solidFill>
                <a:latin typeface="Arial"/>
                <a:ea typeface="Arial"/>
                <a:cs typeface="Arial"/>
                <a:sym typeface="Arial"/>
              </a:rPr>
              <a:t> </a:t>
            </a:r>
            <a:r>
              <a:rPr lang="en-US" sz="1201" err="1">
                <a:solidFill>
                  <a:srgbClr val="000000"/>
                </a:solidFill>
                <a:latin typeface="Arial"/>
                <a:ea typeface="Arial"/>
                <a:cs typeface="Arial"/>
                <a:sym typeface="Arial"/>
              </a:rPr>
              <a:t>kirjausta</a:t>
            </a:r>
            <a:r>
              <a:rPr lang="en-US" sz="1201">
                <a:solidFill>
                  <a:srgbClr val="000000"/>
                </a:solidFill>
                <a:latin typeface="Arial"/>
                <a:ea typeface="Arial"/>
                <a:cs typeface="Arial"/>
                <a:sym typeface="Arial"/>
              </a:rPr>
              <a:t>. </a:t>
            </a:r>
          </a:p>
          <a:p>
            <a:pPr marL="259235" lvl="1" indent="-129618" algn="l">
              <a:lnSpc>
                <a:spcPts val="1321"/>
              </a:lnSpc>
              <a:buFont typeface="Arial"/>
              <a:buChar char="•"/>
            </a:pPr>
            <a:r>
              <a:rPr lang="en-US" sz="1201" err="1">
                <a:solidFill>
                  <a:srgbClr val="000000"/>
                </a:solidFill>
                <a:latin typeface="Arial"/>
                <a:ea typeface="Arial"/>
                <a:cs typeface="Arial"/>
                <a:sym typeface="Arial"/>
              </a:rPr>
              <a:t>Apukysymyksiä</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Mitkä</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asiat</a:t>
            </a:r>
            <a:r>
              <a:rPr lang="en-US" sz="1201" i="1">
                <a:solidFill>
                  <a:srgbClr val="000000"/>
                </a:solidFill>
                <a:latin typeface="Arial"/>
                <a:ea typeface="Arial"/>
                <a:cs typeface="Arial"/>
                <a:sym typeface="Arial"/>
              </a:rPr>
              <a:t> on </a:t>
            </a:r>
            <a:r>
              <a:rPr lang="en-US" sz="1201" i="1" err="1">
                <a:solidFill>
                  <a:srgbClr val="000000"/>
                </a:solidFill>
                <a:latin typeface="Arial"/>
                <a:ea typeface="Arial"/>
                <a:cs typeface="Arial"/>
                <a:sym typeface="Arial"/>
              </a:rPr>
              <a:t>mielestäsi</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olennaista</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kirjata</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ylös</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Miten</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muotoilisimme</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tämän</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asian</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tekstiin</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Kirjasin</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tähän</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näin</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että</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Mitä</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olet</a:t>
            </a:r>
            <a:r>
              <a:rPr lang="en-US" sz="1201" i="1">
                <a:solidFill>
                  <a:srgbClr val="000000"/>
                </a:solidFill>
                <a:latin typeface="Arial"/>
                <a:ea typeface="Arial"/>
                <a:cs typeface="Arial"/>
                <a:sym typeface="Arial"/>
              </a:rPr>
              <a:t> </a:t>
            </a:r>
            <a:r>
              <a:rPr lang="en-US" sz="1201" i="1" err="1">
                <a:solidFill>
                  <a:srgbClr val="000000"/>
                </a:solidFill>
                <a:latin typeface="Arial"/>
                <a:ea typeface="Arial"/>
                <a:cs typeface="Arial"/>
                <a:sym typeface="Arial"/>
              </a:rPr>
              <a:t>mieltä</a:t>
            </a:r>
            <a:r>
              <a:rPr lang="en-US" sz="1201" i="1">
                <a:solidFill>
                  <a:srgbClr val="000000"/>
                </a:solidFill>
                <a:latin typeface="Arial"/>
                <a:ea typeface="Arial"/>
                <a:cs typeface="Arial"/>
                <a:sym typeface="Arial"/>
              </a:rPr>
              <a:t>? </a:t>
            </a:r>
          </a:p>
        </p:txBody>
      </p:sp>
      <p:sp>
        <p:nvSpPr>
          <p:cNvPr id="10" name="TextBox 10"/>
          <p:cNvSpPr txBox="1"/>
          <p:nvPr/>
        </p:nvSpPr>
        <p:spPr>
          <a:xfrm>
            <a:off x="191848" y="2565348"/>
            <a:ext cx="1389667" cy="33342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321"/>
              </a:lnSpc>
              <a:spcBef>
                <a:spcPct val="0"/>
              </a:spcBef>
            </a:pPr>
            <a:r>
              <a:rPr lang="en-US" sz="1201" b="1" err="1">
                <a:solidFill>
                  <a:srgbClr val="000000"/>
                </a:solidFill>
                <a:latin typeface="Public Sans Bold"/>
                <a:ea typeface="Public Sans Bold"/>
                <a:cs typeface="Public Sans Bold"/>
                <a:sym typeface="Public Sans Bold"/>
              </a:rPr>
              <a:t>Ennen</a:t>
            </a:r>
            <a:r>
              <a:rPr lang="en-US" sz="1201" b="1">
                <a:solidFill>
                  <a:srgbClr val="000000"/>
                </a:solidFill>
                <a:latin typeface="Public Sans Bold"/>
                <a:ea typeface="Public Sans Bold"/>
                <a:cs typeface="Public Sans Bold"/>
                <a:sym typeface="Public Sans Bold"/>
              </a:rPr>
              <a:t> </a:t>
            </a:r>
          </a:p>
          <a:p>
            <a:pPr algn="ctr">
              <a:lnSpc>
                <a:spcPts val="1321"/>
              </a:lnSpc>
              <a:spcBef>
                <a:spcPct val="0"/>
              </a:spcBef>
            </a:pPr>
            <a:r>
              <a:rPr lang="en-US" sz="1201" b="1" err="1">
                <a:solidFill>
                  <a:srgbClr val="000000"/>
                </a:solidFill>
                <a:latin typeface="Public Sans Bold"/>
                <a:ea typeface="Public Sans Bold"/>
                <a:cs typeface="Public Sans Bold"/>
                <a:sym typeface="Public Sans Bold"/>
              </a:rPr>
              <a:t>tapaamista</a:t>
            </a:r>
            <a:r>
              <a:rPr lang="en-US" sz="1201" b="1">
                <a:solidFill>
                  <a:srgbClr val="000000"/>
                </a:solidFill>
                <a:latin typeface="Public Sans Bold"/>
                <a:ea typeface="Public Sans Bold"/>
                <a:cs typeface="Public Sans Bold"/>
                <a:sym typeface="Public Sans Bold"/>
              </a:rPr>
              <a:t>: </a:t>
            </a:r>
          </a:p>
        </p:txBody>
      </p:sp>
      <p:sp>
        <p:nvSpPr>
          <p:cNvPr id="11" name="TextBox 11"/>
          <p:cNvSpPr txBox="1"/>
          <p:nvPr/>
        </p:nvSpPr>
        <p:spPr>
          <a:xfrm>
            <a:off x="165818" y="6512847"/>
            <a:ext cx="1445483" cy="50013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321"/>
              </a:lnSpc>
              <a:spcBef>
                <a:spcPct val="0"/>
              </a:spcBef>
            </a:pPr>
            <a:r>
              <a:rPr lang="en-US" sz="1201" b="1" err="1">
                <a:solidFill>
                  <a:srgbClr val="000000"/>
                </a:solidFill>
                <a:latin typeface="Public Sans Bold"/>
                <a:ea typeface="Public Sans Bold"/>
                <a:cs typeface="Public Sans Bold"/>
                <a:sym typeface="Public Sans Bold"/>
              </a:rPr>
              <a:t>Tapaamisen</a:t>
            </a:r>
            <a:r>
              <a:rPr lang="en-US" sz="1201" b="1">
                <a:solidFill>
                  <a:srgbClr val="000000"/>
                </a:solidFill>
                <a:latin typeface="Public Sans Bold"/>
                <a:ea typeface="Public Sans Bold"/>
                <a:cs typeface="Public Sans Bold"/>
                <a:sym typeface="Public Sans Bold"/>
              </a:rPr>
              <a:t> </a:t>
            </a:r>
            <a:r>
              <a:rPr lang="en-US" sz="1201" b="1" err="1">
                <a:solidFill>
                  <a:srgbClr val="000000"/>
                </a:solidFill>
                <a:latin typeface="Public Sans Bold"/>
                <a:ea typeface="Public Sans Bold"/>
                <a:cs typeface="Public Sans Bold"/>
                <a:sym typeface="Public Sans Bold"/>
              </a:rPr>
              <a:t>lopuksi</a:t>
            </a:r>
            <a:endParaRPr lang="en-US" sz="1201" b="1">
              <a:solidFill>
                <a:srgbClr val="000000"/>
              </a:solidFill>
              <a:latin typeface="Public Sans Bold"/>
              <a:ea typeface="Public Sans Bold"/>
              <a:cs typeface="Public Sans Bold"/>
              <a:sym typeface="Public Sans Bold"/>
            </a:endParaRPr>
          </a:p>
          <a:p>
            <a:pPr algn="ctr">
              <a:lnSpc>
                <a:spcPts val="1321"/>
              </a:lnSpc>
              <a:spcBef>
                <a:spcPct val="0"/>
              </a:spcBef>
            </a:pPr>
            <a:r>
              <a:rPr lang="en-US" sz="1201" b="1">
                <a:solidFill>
                  <a:srgbClr val="000000"/>
                </a:solidFill>
                <a:latin typeface="Public Sans Bold"/>
                <a:ea typeface="Public Sans Bold"/>
                <a:cs typeface="Public Sans Bold"/>
                <a:sym typeface="Public Sans Bold"/>
              </a:rPr>
              <a:t> tai </a:t>
            </a:r>
            <a:r>
              <a:rPr lang="en-US" sz="1201" b="1" err="1">
                <a:solidFill>
                  <a:srgbClr val="000000"/>
                </a:solidFill>
                <a:latin typeface="Public Sans Bold"/>
                <a:ea typeface="Public Sans Bold"/>
                <a:cs typeface="Public Sans Bold"/>
                <a:sym typeface="Public Sans Bold"/>
              </a:rPr>
              <a:t>jälkeen</a:t>
            </a:r>
            <a:r>
              <a:rPr lang="en-US" sz="1201" b="1">
                <a:solidFill>
                  <a:srgbClr val="000000"/>
                </a:solidFill>
                <a:latin typeface="Public Sans Bold"/>
                <a:ea typeface="Public Sans Bold"/>
                <a:cs typeface="Public Sans Bold"/>
                <a:sym typeface="Public Sans Bold"/>
              </a:rPr>
              <a:t>: </a:t>
            </a:r>
          </a:p>
        </p:txBody>
      </p:sp>
      <p:sp>
        <p:nvSpPr>
          <p:cNvPr id="13" name="Freeform 6">
            <a:extLst>
              <a:ext uri="{FF2B5EF4-FFF2-40B4-BE49-F238E27FC236}">
                <a16:creationId xmlns:a16="http://schemas.microsoft.com/office/drawing/2014/main" id="{C8C0DEEA-FF6D-C899-D9B4-123E39BC6480}"/>
              </a:ext>
            </a:extLst>
          </p:cNvPr>
          <p:cNvSpPr/>
          <p:nvPr/>
        </p:nvSpPr>
        <p:spPr>
          <a:xfrm rot="656735">
            <a:off x="227003" y="4011108"/>
            <a:ext cx="1293327" cy="768381"/>
          </a:xfrm>
          <a:custGeom>
            <a:avLst/>
            <a:gdLst/>
            <a:ahLst/>
            <a:cxnLst/>
            <a:rect l="l" t="t" r="r" b="b"/>
            <a:pathLst>
              <a:path w="1638836" h="801540">
                <a:moveTo>
                  <a:pt x="0" y="0"/>
                </a:moveTo>
                <a:lnTo>
                  <a:pt x="1638836" y="0"/>
                </a:lnTo>
                <a:lnTo>
                  <a:pt x="1638836" y="801540"/>
                </a:lnTo>
                <a:lnTo>
                  <a:pt x="0" y="80154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sp>
        <p:nvSpPr>
          <p:cNvPr id="14" name="Freeform 6">
            <a:extLst>
              <a:ext uri="{FF2B5EF4-FFF2-40B4-BE49-F238E27FC236}">
                <a16:creationId xmlns:a16="http://schemas.microsoft.com/office/drawing/2014/main" id="{51997432-5AE2-8CE9-CD0E-2E6E87C19AF3}"/>
              </a:ext>
            </a:extLst>
          </p:cNvPr>
          <p:cNvSpPr/>
          <p:nvPr/>
        </p:nvSpPr>
        <p:spPr>
          <a:xfrm rot="656735">
            <a:off x="251138" y="2382222"/>
            <a:ext cx="1293327" cy="768381"/>
          </a:xfrm>
          <a:custGeom>
            <a:avLst/>
            <a:gdLst/>
            <a:ahLst/>
            <a:cxnLst/>
            <a:rect l="l" t="t" r="r" b="b"/>
            <a:pathLst>
              <a:path w="1638836" h="801540">
                <a:moveTo>
                  <a:pt x="0" y="0"/>
                </a:moveTo>
                <a:lnTo>
                  <a:pt x="1638836" y="0"/>
                </a:lnTo>
                <a:lnTo>
                  <a:pt x="1638836" y="801540"/>
                </a:lnTo>
                <a:lnTo>
                  <a:pt x="0" y="80154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spTree>
    <p:extLst>
      <p:ext uri="{BB962C8B-B14F-4D97-AF65-F5344CB8AC3E}">
        <p14:creationId xmlns:p14="http://schemas.microsoft.com/office/powerpoint/2010/main" val="9892784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rotWithShape="1">
          <a:blip r:embed="rId2" cstate="print"/>
          <a:srcRect t="4578"/>
          <a:stretch/>
        </p:blipFill>
        <p:spPr>
          <a:xfrm>
            <a:off x="12700" y="854074"/>
            <a:ext cx="7556500" cy="9845675"/>
          </a:xfrm>
          <a:prstGeom prst="rect">
            <a:avLst/>
          </a:prstGeom>
        </p:spPr>
      </p:pic>
      <p:sp>
        <p:nvSpPr>
          <p:cNvPr id="3" name="object 4">
            <a:extLst>
              <a:ext uri="{FF2B5EF4-FFF2-40B4-BE49-F238E27FC236}">
                <a16:creationId xmlns:a16="http://schemas.microsoft.com/office/drawing/2014/main" id="{5AA4D745-460A-D6AF-D9AB-E43BD88E2741}"/>
              </a:ext>
            </a:extLst>
          </p:cNvPr>
          <p:cNvSpPr txBox="1">
            <a:spLocks/>
          </p:cNvSpPr>
          <p:nvPr/>
        </p:nvSpPr>
        <p:spPr>
          <a:xfrm>
            <a:off x="92844" y="215621"/>
            <a:ext cx="7569200" cy="600353"/>
          </a:xfrm>
          <a:prstGeom prst="rect">
            <a:avLst/>
          </a:prstGeom>
        </p:spPr>
        <p:txBody>
          <a:bodyPr vert="horz" wrap="square" lIns="0" tIns="167827" rIns="0" bIns="0" rtlCol="0">
            <a:spAutoFit/>
          </a:bodyPr>
          <a:lstStyle>
            <a:lvl1pPr>
              <a:defRPr>
                <a:latin typeface="+mj-lt"/>
                <a:ea typeface="+mj-ea"/>
                <a:cs typeface="+mj-cs"/>
              </a:defRPr>
            </a:lvl1pPr>
          </a:lstStyle>
          <a:p>
            <a:pPr marL="1971039" algn="l">
              <a:spcBef>
                <a:spcPts val="100"/>
              </a:spcBef>
            </a:pPr>
            <a:r>
              <a:rPr lang="fi-FI" sz="2800" spc="-80">
                <a:solidFill>
                  <a:srgbClr val="384B85"/>
                </a:solidFill>
                <a:latin typeface="Arial" panose="020B0604020202020204" pitchFamily="34" charset="0"/>
                <a:cs typeface="Arial" panose="020B0604020202020204" pitchFamily="34" charset="0"/>
              </a:rPr>
              <a:t>KOKEMUSOSAAJAT</a:t>
            </a:r>
            <a:endParaRPr lang="fi-FI" sz="2800">
              <a:latin typeface="Arial" panose="020B0604020202020204" pitchFamily="34" charset="0"/>
              <a:cs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 name="Kuva 40">
            <a:extLst>
              <a:ext uri="{FF2B5EF4-FFF2-40B4-BE49-F238E27FC236}">
                <a16:creationId xmlns:a16="http://schemas.microsoft.com/office/drawing/2014/main" id="{B19CA87D-01B4-CD4E-5EB4-C2F7C175D826}"/>
              </a:ext>
            </a:extLst>
          </p:cNvPr>
          <p:cNvPicPr>
            <a:picLocks noChangeAspect="1"/>
          </p:cNvPicPr>
          <p:nvPr/>
        </p:nvPicPr>
        <p:blipFill>
          <a:blip r:embed="rId2"/>
          <a:stretch>
            <a:fillRect/>
          </a:stretch>
        </p:blipFill>
        <p:spPr>
          <a:xfrm>
            <a:off x="0" y="5321620"/>
            <a:ext cx="7569200" cy="4295455"/>
          </a:xfrm>
          <a:prstGeom prst="rect">
            <a:avLst/>
          </a:prstGeom>
        </p:spPr>
      </p:pic>
      <p:pic>
        <p:nvPicPr>
          <p:cNvPr id="2" name="object 2"/>
          <p:cNvPicPr/>
          <p:nvPr/>
        </p:nvPicPr>
        <p:blipFill>
          <a:blip r:embed="rId3" cstate="print"/>
          <a:stretch>
            <a:fillRect/>
          </a:stretch>
        </p:blipFill>
        <p:spPr>
          <a:xfrm>
            <a:off x="0" y="0"/>
            <a:ext cx="7550420" cy="4021856"/>
          </a:xfrm>
          <a:prstGeom prst="rect">
            <a:avLst/>
          </a:prstGeom>
        </p:spPr>
      </p:pic>
      <p:pic>
        <p:nvPicPr>
          <p:cNvPr id="3" name="object 3"/>
          <p:cNvPicPr/>
          <p:nvPr/>
        </p:nvPicPr>
        <p:blipFill>
          <a:blip r:embed="rId4" cstate="print"/>
          <a:stretch>
            <a:fillRect/>
          </a:stretch>
        </p:blipFill>
        <p:spPr>
          <a:xfrm>
            <a:off x="2454190" y="9879129"/>
            <a:ext cx="542345" cy="542396"/>
          </a:xfrm>
          <a:prstGeom prst="rect">
            <a:avLst/>
          </a:prstGeom>
        </p:spPr>
      </p:pic>
      <p:sp>
        <p:nvSpPr>
          <p:cNvPr id="4" name="object 4"/>
          <p:cNvSpPr txBox="1"/>
          <p:nvPr/>
        </p:nvSpPr>
        <p:spPr>
          <a:xfrm>
            <a:off x="816831" y="3130287"/>
            <a:ext cx="2001520" cy="186055"/>
          </a:xfrm>
          <a:prstGeom prst="rect">
            <a:avLst/>
          </a:prstGeom>
        </p:spPr>
        <p:txBody>
          <a:bodyPr vert="horz" wrap="square" lIns="0" tIns="12700" rIns="0" bIns="0" rtlCol="0">
            <a:spAutoFit/>
          </a:bodyPr>
          <a:lstStyle/>
          <a:p>
            <a:pPr marL="12700">
              <a:lnSpc>
                <a:spcPct val="100000"/>
              </a:lnSpc>
              <a:spcBef>
                <a:spcPts val="100"/>
              </a:spcBef>
            </a:pPr>
            <a:r>
              <a:rPr sz="1050" spc="10">
                <a:solidFill>
                  <a:srgbClr val="010101"/>
                </a:solidFill>
                <a:latin typeface="Arial"/>
                <a:cs typeface="Arial"/>
              </a:rPr>
              <a:t>KOKEMUSOSAAJAN </a:t>
            </a:r>
            <a:r>
              <a:rPr sz="1050" spc="-10">
                <a:solidFill>
                  <a:srgbClr val="010101"/>
                </a:solidFill>
                <a:latin typeface="Arial"/>
                <a:cs typeface="Arial"/>
              </a:rPr>
              <a:t>SOPIMUS</a:t>
            </a:r>
            <a:endParaRPr sz="1050">
              <a:latin typeface="Arial"/>
              <a:cs typeface="Arial"/>
            </a:endParaRPr>
          </a:p>
        </p:txBody>
      </p:sp>
      <p:sp>
        <p:nvSpPr>
          <p:cNvPr id="5" name="object 5"/>
          <p:cNvSpPr txBox="1"/>
          <p:nvPr/>
        </p:nvSpPr>
        <p:spPr>
          <a:xfrm>
            <a:off x="817169" y="3427831"/>
            <a:ext cx="2910840" cy="1530227"/>
          </a:xfrm>
          <a:prstGeom prst="rect">
            <a:avLst/>
          </a:prstGeom>
        </p:spPr>
        <p:txBody>
          <a:bodyPr vert="horz" wrap="square" lIns="0" tIns="5715" rIns="0" bIns="0" rtlCol="0">
            <a:spAutoFit/>
          </a:bodyPr>
          <a:lstStyle/>
          <a:p>
            <a:pPr marL="12700" marR="153035" indent="-635">
              <a:lnSpc>
                <a:spcPct val="104600"/>
              </a:lnSpc>
              <a:spcBef>
                <a:spcPts val="45"/>
              </a:spcBef>
            </a:pPr>
            <a:r>
              <a:rPr sz="950" spc="10" err="1">
                <a:solidFill>
                  <a:srgbClr val="010101"/>
                </a:solidFill>
                <a:latin typeface="Arial"/>
                <a:cs typeface="Arial"/>
              </a:rPr>
              <a:t>Täytä</a:t>
            </a:r>
            <a:r>
              <a:rPr sz="950" spc="15">
                <a:solidFill>
                  <a:srgbClr val="010101"/>
                </a:solidFill>
                <a:latin typeface="Arial"/>
                <a:cs typeface="Arial"/>
              </a:rPr>
              <a:t> </a:t>
            </a:r>
            <a:r>
              <a:rPr sz="950" spc="10" err="1">
                <a:solidFill>
                  <a:srgbClr val="010101"/>
                </a:solidFill>
                <a:latin typeface="Arial"/>
                <a:cs typeface="Arial"/>
              </a:rPr>
              <a:t>sopimus</a:t>
            </a:r>
            <a:r>
              <a:rPr sz="950" spc="50">
                <a:solidFill>
                  <a:srgbClr val="010101"/>
                </a:solidFill>
                <a:latin typeface="Arial"/>
                <a:cs typeface="Arial"/>
              </a:rPr>
              <a:t> </a:t>
            </a:r>
            <a:r>
              <a:rPr sz="950" spc="10" err="1">
                <a:solidFill>
                  <a:srgbClr val="010101"/>
                </a:solidFill>
                <a:latin typeface="Arial"/>
                <a:cs typeface="Arial"/>
              </a:rPr>
              <a:t>yhdessä</a:t>
            </a:r>
            <a:r>
              <a:rPr sz="950" spc="90">
                <a:solidFill>
                  <a:srgbClr val="010101"/>
                </a:solidFill>
                <a:latin typeface="Arial"/>
                <a:cs typeface="Arial"/>
              </a:rPr>
              <a:t> </a:t>
            </a:r>
            <a:r>
              <a:rPr sz="950" spc="10" err="1">
                <a:solidFill>
                  <a:srgbClr val="010101"/>
                </a:solidFill>
                <a:latin typeface="Arial"/>
                <a:cs typeface="Arial"/>
              </a:rPr>
              <a:t>kokemusosaajan</a:t>
            </a:r>
            <a:r>
              <a:rPr sz="950" spc="-50">
                <a:solidFill>
                  <a:srgbClr val="010101"/>
                </a:solidFill>
                <a:latin typeface="Arial"/>
                <a:cs typeface="Arial"/>
              </a:rPr>
              <a:t> </a:t>
            </a:r>
            <a:r>
              <a:rPr sz="950" spc="-10" err="1">
                <a:solidFill>
                  <a:srgbClr val="010101"/>
                </a:solidFill>
                <a:latin typeface="Arial"/>
                <a:cs typeface="Arial"/>
              </a:rPr>
              <a:t>kanssa</a:t>
            </a:r>
            <a:r>
              <a:rPr sz="950" spc="-10">
                <a:solidFill>
                  <a:srgbClr val="010101"/>
                </a:solidFill>
                <a:latin typeface="Arial"/>
                <a:cs typeface="Arial"/>
              </a:rPr>
              <a:t>. </a:t>
            </a:r>
            <a:r>
              <a:rPr sz="950" err="1">
                <a:solidFill>
                  <a:srgbClr val="010101"/>
                </a:solidFill>
                <a:latin typeface="Arial"/>
                <a:cs typeface="Arial"/>
              </a:rPr>
              <a:t>Kirjatkaa</a:t>
            </a:r>
            <a:r>
              <a:rPr sz="950" spc="75">
                <a:solidFill>
                  <a:srgbClr val="010101"/>
                </a:solidFill>
                <a:latin typeface="Arial"/>
                <a:cs typeface="Arial"/>
              </a:rPr>
              <a:t> </a:t>
            </a:r>
            <a:r>
              <a:rPr sz="950" err="1">
                <a:solidFill>
                  <a:srgbClr val="010101"/>
                </a:solidFill>
                <a:latin typeface="Arial"/>
                <a:cs typeface="Arial"/>
              </a:rPr>
              <a:t>sopimanne</a:t>
            </a:r>
            <a:r>
              <a:rPr sz="950" spc="70">
                <a:solidFill>
                  <a:srgbClr val="010101"/>
                </a:solidFill>
                <a:latin typeface="Arial"/>
                <a:cs typeface="Arial"/>
              </a:rPr>
              <a:t> </a:t>
            </a:r>
            <a:r>
              <a:rPr sz="950" err="1">
                <a:solidFill>
                  <a:srgbClr val="010101"/>
                </a:solidFill>
                <a:latin typeface="Arial"/>
                <a:cs typeface="Arial"/>
              </a:rPr>
              <a:t>tehtävänkuva</a:t>
            </a:r>
            <a:r>
              <a:rPr sz="950" spc="140">
                <a:solidFill>
                  <a:srgbClr val="010101"/>
                </a:solidFill>
                <a:latin typeface="Arial"/>
                <a:cs typeface="Arial"/>
              </a:rPr>
              <a:t> </a:t>
            </a:r>
            <a:r>
              <a:rPr sz="950" spc="-10" err="1">
                <a:solidFill>
                  <a:srgbClr val="010101"/>
                </a:solidFill>
                <a:latin typeface="Arial"/>
                <a:cs typeface="Arial"/>
              </a:rPr>
              <a:t>kohtaan</a:t>
            </a:r>
            <a:r>
              <a:rPr sz="950" spc="-10">
                <a:solidFill>
                  <a:srgbClr val="010101"/>
                </a:solidFill>
                <a:latin typeface="Arial"/>
                <a:cs typeface="Arial"/>
              </a:rPr>
              <a:t> </a:t>
            </a:r>
            <a:r>
              <a:rPr sz="950" i="1" err="1">
                <a:solidFill>
                  <a:srgbClr val="010101"/>
                </a:solidFill>
                <a:latin typeface="Arial"/>
                <a:cs typeface="Arial"/>
              </a:rPr>
              <a:t>Tarkempi</a:t>
            </a:r>
            <a:r>
              <a:rPr sz="950" i="1" spc="80">
                <a:solidFill>
                  <a:srgbClr val="010101"/>
                </a:solidFill>
                <a:latin typeface="Arial"/>
                <a:cs typeface="Arial"/>
              </a:rPr>
              <a:t> </a:t>
            </a:r>
            <a:r>
              <a:rPr sz="950" i="1" err="1">
                <a:solidFill>
                  <a:srgbClr val="010101"/>
                </a:solidFill>
                <a:latin typeface="Arial"/>
                <a:cs typeface="Arial"/>
              </a:rPr>
              <a:t>erittely</a:t>
            </a:r>
            <a:r>
              <a:rPr sz="950" i="1" spc="55">
                <a:solidFill>
                  <a:srgbClr val="010101"/>
                </a:solidFill>
                <a:latin typeface="Arial"/>
                <a:cs typeface="Arial"/>
              </a:rPr>
              <a:t> </a:t>
            </a:r>
            <a:r>
              <a:rPr sz="950" i="1" spc="-10" err="1">
                <a:solidFill>
                  <a:srgbClr val="010101"/>
                </a:solidFill>
                <a:latin typeface="Arial"/>
                <a:cs typeface="Arial"/>
              </a:rPr>
              <a:t>tehtävistä</a:t>
            </a:r>
            <a:r>
              <a:rPr sz="950" i="1" spc="-10">
                <a:solidFill>
                  <a:srgbClr val="010101"/>
                </a:solidFill>
                <a:latin typeface="Arial"/>
                <a:cs typeface="Arial"/>
              </a:rPr>
              <a:t>.</a:t>
            </a:r>
            <a:endParaRPr sz="950">
              <a:latin typeface="Arial"/>
              <a:cs typeface="Arial"/>
            </a:endParaRPr>
          </a:p>
          <a:p>
            <a:pPr marL="12700" marR="5080" indent="635">
              <a:lnSpc>
                <a:spcPct val="105300"/>
              </a:lnSpc>
              <a:spcBef>
                <a:spcPts val="20"/>
              </a:spcBef>
            </a:pPr>
            <a:r>
              <a:rPr lang="fi-FI" sz="950" u="heavy">
                <a:solidFill>
                  <a:srgbClr val="FF0000"/>
                </a:solidFill>
                <a:uFill>
                  <a:solidFill>
                    <a:srgbClr val="010101"/>
                  </a:solidFill>
                </a:uFill>
                <a:latin typeface="Arial"/>
                <a:cs typeface="Arial"/>
              </a:rPr>
              <a:t>SOPIMUS </a:t>
            </a:r>
            <a:r>
              <a:rPr sz="950" u="none" err="1">
                <a:solidFill>
                  <a:srgbClr val="010101"/>
                </a:solidFill>
                <a:latin typeface="Arial"/>
                <a:cs typeface="Arial"/>
              </a:rPr>
              <a:t>voi</a:t>
            </a:r>
            <a:r>
              <a:rPr sz="950" u="none" spc="-15">
                <a:solidFill>
                  <a:srgbClr val="010101"/>
                </a:solidFill>
                <a:latin typeface="Arial"/>
                <a:cs typeface="Arial"/>
              </a:rPr>
              <a:t> </a:t>
            </a:r>
            <a:r>
              <a:rPr sz="950" u="none">
                <a:solidFill>
                  <a:srgbClr val="010101"/>
                </a:solidFill>
                <a:latin typeface="Arial"/>
                <a:cs typeface="Arial"/>
              </a:rPr>
              <a:t>olla</a:t>
            </a:r>
            <a:r>
              <a:rPr sz="950" u="none" spc="75">
                <a:solidFill>
                  <a:srgbClr val="010101"/>
                </a:solidFill>
                <a:latin typeface="Arial"/>
                <a:cs typeface="Arial"/>
              </a:rPr>
              <a:t> </a:t>
            </a:r>
            <a:r>
              <a:rPr sz="950" u="none" err="1">
                <a:solidFill>
                  <a:srgbClr val="010101"/>
                </a:solidFill>
                <a:latin typeface="Arial"/>
                <a:cs typeface="Arial"/>
              </a:rPr>
              <a:t>kertaluonteinen</a:t>
            </a:r>
            <a:r>
              <a:rPr sz="950" u="none">
                <a:solidFill>
                  <a:srgbClr val="010101"/>
                </a:solidFill>
                <a:latin typeface="Arial"/>
                <a:cs typeface="Arial"/>
              </a:rPr>
              <a:t>,</a:t>
            </a:r>
            <a:r>
              <a:rPr sz="950" u="none" spc="10">
                <a:solidFill>
                  <a:srgbClr val="010101"/>
                </a:solidFill>
                <a:latin typeface="Arial"/>
                <a:cs typeface="Arial"/>
              </a:rPr>
              <a:t> </a:t>
            </a:r>
            <a:r>
              <a:rPr sz="950" u="none" spc="-10" err="1">
                <a:solidFill>
                  <a:srgbClr val="010101"/>
                </a:solidFill>
                <a:latin typeface="Arial"/>
                <a:cs typeface="Arial"/>
              </a:rPr>
              <a:t>kehittämisprojektia</a:t>
            </a:r>
            <a:r>
              <a:rPr sz="950" u="none" spc="-10">
                <a:solidFill>
                  <a:srgbClr val="010101"/>
                </a:solidFill>
                <a:latin typeface="Arial"/>
                <a:cs typeface="Arial"/>
              </a:rPr>
              <a:t> </a:t>
            </a:r>
            <a:r>
              <a:rPr sz="950" u="none" err="1">
                <a:solidFill>
                  <a:srgbClr val="010101"/>
                </a:solidFill>
                <a:latin typeface="Arial"/>
                <a:cs typeface="Arial"/>
              </a:rPr>
              <a:t>koskeva</a:t>
            </a:r>
            <a:r>
              <a:rPr sz="950" u="none" spc="105">
                <a:solidFill>
                  <a:srgbClr val="010101"/>
                </a:solidFill>
                <a:latin typeface="Arial"/>
                <a:cs typeface="Arial"/>
              </a:rPr>
              <a:t> </a:t>
            </a:r>
            <a:r>
              <a:rPr sz="950" u="none">
                <a:solidFill>
                  <a:srgbClr val="010101"/>
                </a:solidFill>
                <a:latin typeface="Arial"/>
                <a:cs typeface="Arial"/>
              </a:rPr>
              <a:t>tai</a:t>
            </a:r>
            <a:r>
              <a:rPr sz="950" u="none" spc="35">
                <a:solidFill>
                  <a:srgbClr val="010101"/>
                </a:solidFill>
                <a:latin typeface="Arial"/>
                <a:cs typeface="Arial"/>
              </a:rPr>
              <a:t> </a:t>
            </a:r>
            <a:r>
              <a:rPr sz="950" u="none" err="1">
                <a:solidFill>
                  <a:srgbClr val="010101"/>
                </a:solidFill>
                <a:latin typeface="Arial"/>
                <a:cs typeface="Arial"/>
              </a:rPr>
              <a:t>pidempi</a:t>
            </a:r>
            <a:r>
              <a:rPr sz="950" u="none" spc="100">
                <a:solidFill>
                  <a:srgbClr val="010101"/>
                </a:solidFill>
                <a:latin typeface="Arial"/>
                <a:cs typeface="Arial"/>
              </a:rPr>
              <a:t> </a:t>
            </a:r>
            <a:r>
              <a:rPr sz="950" u="none" err="1">
                <a:solidFill>
                  <a:srgbClr val="010101"/>
                </a:solidFill>
                <a:latin typeface="Arial"/>
                <a:cs typeface="Arial"/>
              </a:rPr>
              <a:t>kokonaisbudjettiin</a:t>
            </a:r>
            <a:r>
              <a:rPr sz="950" u="none" spc="50">
                <a:solidFill>
                  <a:srgbClr val="010101"/>
                </a:solidFill>
                <a:latin typeface="Arial"/>
                <a:cs typeface="Arial"/>
              </a:rPr>
              <a:t> </a:t>
            </a:r>
            <a:r>
              <a:rPr sz="950" u="none" spc="-10" err="1">
                <a:solidFill>
                  <a:srgbClr val="010101"/>
                </a:solidFill>
                <a:latin typeface="Arial"/>
                <a:cs typeface="Arial"/>
              </a:rPr>
              <a:t>perustuva</a:t>
            </a:r>
            <a:r>
              <a:rPr sz="950" u="none" spc="-10">
                <a:solidFill>
                  <a:srgbClr val="010101"/>
                </a:solidFill>
                <a:latin typeface="Arial"/>
                <a:cs typeface="Arial"/>
              </a:rPr>
              <a:t> </a:t>
            </a:r>
            <a:r>
              <a:rPr sz="950" u="none" err="1">
                <a:solidFill>
                  <a:srgbClr val="010101"/>
                </a:solidFill>
                <a:latin typeface="Arial"/>
                <a:cs typeface="Arial"/>
              </a:rPr>
              <a:t>yhteistyö</a:t>
            </a:r>
            <a:r>
              <a:rPr sz="950" u="none" spc="50">
                <a:solidFill>
                  <a:srgbClr val="010101"/>
                </a:solidFill>
                <a:latin typeface="Arial"/>
                <a:cs typeface="Arial"/>
              </a:rPr>
              <a:t> </a:t>
            </a:r>
            <a:r>
              <a:rPr sz="950" u="none" err="1">
                <a:solidFill>
                  <a:srgbClr val="010101"/>
                </a:solidFill>
                <a:latin typeface="Arial"/>
                <a:cs typeface="Arial"/>
              </a:rPr>
              <a:t>esimerkiksi</a:t>
            </a:r>
            <a:r>
              <a:rPr sz="950" u="none" spc="114">
                <a:solidFill>
                  <a:srgbClr val="010101"/>
                </a:solidFill>
                <a:latin typeface="Arial"/>
                <a:cs typeface="Arial"/>
              </a:rPr>
              <a:t> </a:t>
            </a:r>
            <a:r>
              <a:rPr sz="950" u="none" err="1">
                <a:solidFill>
                  <a:srgbClr val="010101"/>
                </a:solidFill>
                <a:latin typeface="Arial"/>
                <a:cs typeface="Arial"/>
              </a:rPr>
              <a:t>vertaisohjaajana</a:t>
            </a:r>
            <a:r>
              <a:rPr sz="950" u="none" spc="5">
                <a:solidFill>
                  <a:srgbClr val="010101"/>
                </a:solidFill>
                <a:latin typeface="Arial"/>
                <a:cs typeface="Arial"/>
              </a:rPr>
              <a:t> </a:t>
            </a:r>
            <a:r>
              <a:rPr sz="950" u="none" spc="65" err="1">
                <a:solidFill>
                  <a:srgbClr val="010101"/>
                </a:solidFill>
                <a:latin typeface="Arial"/>
                <a:cs typeface="Arial"/>
              </a:rPr>
              <a:t>toimimi</a:t>
            </a:r>
            <a:r>
              <a:rPr sz="950" u="none" spc="254">
                <a:solidFill>
                  <a:srgbClr val="010101"/>
                </a:solidFill>
                <a:latin typeface="Arial"/>
                <a:cs typeface="Arial"/>
              </a:rPr>
              <a:t>  </a:t>
            </a:r>
            <a:r>
              <a:rPr sz="950" u="none" spc="-25" err="1">
                <a:solidFill>
                  <a:srgbClr val="010101"/>
                </a:solidFill>
                <a:latin typeface="Arial"/>
                <a:cs typeface="Arial"/>
              </a:rPr>
              <a:t>si</a:t>
            </a:r>
            <a:r>
              <a:rPr sz="950" u="none" spc="-25">
                <a:solidFill>
                  <a:srgbClr val="010101"/>
                </a:solidFill>
                <a:latin typeface="Arial"/>
                <a:cs typeface="Arial"/>
              </a:rPr>
              <a:t>. </a:t>
            </a:r>
            <a:r>
              <a:rPr sz="950" u="none">
                <a:solidFill>
                  <a:srgbClr val="010101"/>
                </a:solidFill>
                <a:latin typeface="Arial"/>
                <a:cs typeface="Arial"/>
              </a:rPr>
              <a:t>Jos</a:t>
            </a:r>
            <a:r>
              <a:rPr sz="950" u="none" spc="40">
                <a:solidFill>
                  <a:srgbClr val="010101"/>
                </a:solidFill>
                <a:latin typeface="Arial"/>
                <a:cs typeface="Arial"/>
              </a:rPr>
              <a:t> </a:t>
            </a:r>
            <a:r>
              <a:rPr sz="950" u="none" err="1">
                <a:solidFill>
                  <a:srgbClr val="010101"/>
                </a:solidFill>
                <a:latin typeface="Arial"/>
                <a:cs typeface="Arial"/>
              </a:rPr>
              <a:t>kyse</a:t>
            </a:r>
            <a:r>
              <a:rPr sz="950" u="none" spc="15">
                <a:solidFill>
                  <a:srgbClr val="010101"/>
                </a:solidFill>
                <a:latin typeface="Arial"/>
                <a:cs typeface="Arial"/>
              </a:rPr>
              <a:t> </a:t>
            </a:r>
            <a:r>
              <a:rPr sz="950" u="none">
                <a:solidFill>
                  <a:srgbClr val="010101"/>
                </a:solidFill>
                <a:latin typeface="Arial"/>
                <a:cs typeface="Arial"/>
              </a:rPr>
              <a:t>on</a:t>
            </a:r>
            <a:r>
              <a:rPr sz="950" u="none" spc="25">
                <a:solidFill>
                  <a:srgbClr val="010101"/>
                </a:solidFill>
                <a:latin typeface="Arial"/>
                <a:cs typeface="Arial"/>
              </a:rPr>
              <a:t> </a:t>
            </a:r>
            <a:r>
              <a:rPr sz="950" u="none" err="1">
                <a:solidFill>
                  <a:srgbClr val="010101"/>
                </a:solidFill>
                <a:latin typeface="Arial"/>
                <a:cs typeface="Arial"/>
              </a:rPr>
              <a:t>pidemmästä</a:t>
            </a:r>
            <a:r>
              <a:rPr sz="950" u="none" spc="160">
                <a:solidFill>
                  <a:srgbClr val="010101"/>
                </a:solidFill>
                <a:latin typeface="Arial"/>
                <a:cs typeface="Arial"/>
              </a:rPr>
              <a:t> </a:t>
            </a:r>
            <a:r>
              <a:rPr sz="950" u="none" err="1">
                <a:solidFill>
                  <a:srgbClr val="010101"/>
                </a:solidFill>
                <a:latin typeface="Arial"/>
                <a:cs typeface="Arial"/>
              </a:rPr>
              <a:t>sopimuksesta</a:t>
            </a:r>
            <a:r>
              <a:rPr sz="950" u="none">
                <a:solidFill>
                  <a:srgbClr val="010101"/>
                </a:solidFill>
                <a:latin typeface="Arial"/>
                <a:cs typeface="Arial"/>
              </a:rPr>
              <a:t>,</a:t>
            </a:r>
            <a:r>
              <a:rPr sz="950" u="none" spc="135">
                <a:solidFill>
                  <a:srgbClr val="010101"/>
                </a:solidFill>
                <a:latin typeface="Arial"/>
                <a:cs typeface="Arial"/>
              </a:rPr>
              <a:t> </a:t>
            </a:r>
            <a:r>
              <a:rPr sz="950" u="none" spc="-10">
                <a:solidFill>
                  <a:srgbClr val="010101"/>
                </a:solidFill>
                <a:latin typeface="Arial"/>
                <a:cs typeface="Arial"/>
              </a:rPr>
              <a:t>merk1taan </a:t>
            </a:r>
            <a:r>
              <a:rPr sz="950" u="none" err="1">
                <a:solidFill>
                  <a:srgbClr val="010101"/>
                </a:solidFill>
                <a:latin typeface="Arial"/>
                <a:cs typeface="Arial"/>
              </a:rPr>
              <a:t>kohtaan</a:t>
            </a:r>
            <a:r>
              <a:rPr sz="950" u="none" spc="75">
                <a:solidFill>
                  <a:srgbClr val="010101"/>
                </a:solidFill>
                <a:latin typeface="Arial"/>
                <a:cs typeface="Arial"/>
              </a:rPr>
              <a:t> </a:t>
            </a:r>
            <a:r>
              <a:rPr sz="950" i="1" u="none" err="1">
                <a:solidFill>
                  <a:srgbClr val="010101"/>
                </a:solidFill>
                <a:latin typeface="Arial"/>
                <a:cs typeface="Arial"/>
              </a:rPr>
              <a:t>korvauksen</a:t>
            </a:r>
            <a:r>
              <a:rPr sz="950" i="1" u="none" spc="110">
                <a:solidFill>
                  <a:srgbClr val="010101"/>
                </a:solidFill>
                <a:latin typeface="Arial"/>
                <a:cs typeface="Arial"/>
              </a:rPr>
              <a:t> </a:t>
            </a:r>
            <a:r>
              <a:rPr sz="950" i="1" u="none" err="1">
                <a:solidFill>
                  <a:srgbClr val="010101"/>
                </a:solidFill>
                <a:latin typeface="Arial"/>
                <a:cs typeface="Arial"/>
              </a:rPr>
              <a:t>peruste</a:t>
            </a:r>
            <a:r>
              <a:rPr sz="950" i="1" u="none" spc="45">
                <a:solidFill>
                  <a:srgbClr val="010101"/>
                </a:solidFill>
                <a:latin typeface="Arial"/>
                <a:cs typeface="Arial"/>
              </a:rPr>
              <a:t> </a:t>
            </a:r>
            <a:r>
              <a:rPr sz="950" u="none" spc="-10" err="1">
                <a:solidFill>
                  <a:srgbClr val="010101"/>
                </a:solidFill>
                <a:latin typeface="Arial"/>
                <a:cs typeface="Arial"/>
              </a:rPr>
              <a:t>esimerkiksi</a:t>
            </a:r>
            <a:r>
              <a:rPr sz="950" u="none" spc="500">
                <a:solidFill>
                  <a:srgbClr val="010101"/>
                </a:solidFill>
                <a:latin typeface="Arial"/>
                <a:cs typeface="Arial"/>
              </a:rPr>
              <a:t> </a:t>
            </a:r>
            <a:r>
              <a:rPr sz="950" u="none">
                <a:solidFill>
                  <a:srgbClr val="111111"/>
                </a:solidFill>
                <a:latin typeface="Arial"/>
                <a:cs typeface="Arial"/>
              </a:rPr>
              <a:t>"</a:t>
            </a:r>
            <a:r>
              <a:rPr sz="950" u="none" err="1">
                <a:solidFill>
                  <a:srgbClr val="111111"/>
                </a:solidFill>
                <a:latin typeface="Arial"/>
                <a:cs typeface="Arial"/>
              </a:rPr>
              <a:t>tuntikorvaus</a:t>
            </a:r>
            <a:r>
              <a:rPr sz="950" u="none" spc="155">
                <a:solidFill>
                  <a:srgbClr val="111111"/>
                </a:solidFill>
                <a:latin typeface="Arial"/>
                <a:cs typeface="Arial"/>
              </a:rPr>
              <a:t> </a:t>
            </a:r>
            <a:r>
              <a:rPr sz="950" u="none">
                <a:solidFill>
                  <a:srgbClr val="010101"/>
                </a:solidFill>
                <a:latin typeface="Arial"/>
                <a:cs typeface="Arial"/>
              </a:rPr>
              <a:t>25</a:t>
            </a:r>
            <a:r>
              <a:rPr sz="950" u="none" spc="65">
                <a:solidFill>
                  <a:srgbClr val="010101"/>
                </a:solidFill>
                <a:latin typeface="Arial"/>
                <a:cs typeface="Arial"/>
              </a:rPr>
              <a:t> </a:t>
            </a:r>
            <a:r>
              <a:rPr sz="950" u="none">
                <a:solidFill>
                  <a:srgbClr val="010101"/>
                </a:solidFill>
                <a:latin typeface="Arial"/>
                <a:cs typeface="Arial"/>
              </a:rPr>
              <a:t>€/h</a:t>
            </a:r>
            <a:r>
              <a:rPr sz="950" u="none" spc="50">
                <a:solidFill>
                  <a:srgbClr val="010101"/>
                </a:solidFill>
                <a:latin typeface="Arial"/>
                <a:cs typeface="Arial"/>
              </a:rPr>
              <a:t> </a:t>
            </a:r>
            <a:r>
              <a:rPr sz="950" u="none" err="1">
                <a:solidFill>
                  <a:srgbClr val="010101"/>
                </a:solidFill>
                <a:latin typeface="Arial"/>
                <a:cs typeface="Arial"/>
              </a:rPr>
              <a:t>tuntikirjanpidon</a:t>
            </a:r>
            <a:r>
              <a:rPr sz="950" u="none" spc="-5">
                <a:solidFill>
                  <a:srgbClr val="010101"/>
                </a:solidFill>
                <a:latin typeface="Arial"/>
                <a:cs typeface="Arial"/>
              </a:rPr>
              <a:t> </a:t>
            </a:r>
            <a:r>
              <a:rPr sz="950" u="none" spc="-10" err="1">
                <a:solidFill>
                  <a:srgbClr val="010101"/>
                </a:solidFill>
                <a:latin typeface="Arial"/>
                <a:cs typeface="Arial"/>
              </a:rPr>
              <a:t>mukaan</a:t>
            </a:r>
            <a:r>
              <a:rPr sz="950" u="none" spc="-10">
                <a:solidFill>
                  <a:srgbClr val="010101"/>
                </a:solidFill>
                <a:latin typeface="Arial"/>
                <a:cs typeface="Arial"/>
              </a:rPr>
              <a:t> </a:t>
            </a:r>
            <a:r>
              <a:rPr sz="950" u="none" spc="-10" err="1">
                <a:solidFill>
                  <a:srgbClr val="010101"/>
                </a:solidFill>
                <a:latin typeface="Arial"/>
                <a:cs typeface="Arial"/>
              </a:rPr>
              <a:t>kuukausittain</a:t>
            </a:r>
            <a:r>
              <a:rPr sz="950" u="none" spc="-10">
                <a:solidFill>
                  <a:srgbClr val="010101"/>
                </a:solidFill>
                <a:latin typeface="Arial"/>
                <a:cs typeface="Arial"/>
              </a:rPr>
              <a:t>".</a:t>
            </a:r>
            <a:endParaRPr sz="950">
              <a:latin typeface="Arial"/>
              <a:cs typeface="Arial"/>
            </a:endParaRPr>
          </a:p>
        </p:txBody>
      </p:sp>
      <p:sp>
        <p:nvSpPr>
          <p:cNvPr id="6" name="object 6"/>
          <p:cNvSpPr txBox="1"/>
          <p:nvPr/>
        </p:nvSpPr>
        <p:spPr>
          <a:xfrm>
            <a:off x="4521820" y="4109024"/>
            <a:ext cx="1355090" cy="346710"/>
          </a:xfrm>
          <a:prstGeom prst="rect">
            <a:avLst/>
          </a:prstGeom>
        </p:spPr>
        <p:txBody>
          <a:bodyPr vert="horz" wrap="square" lIns="0" tIns="12700" rIns="0" bIns="0" rtlCol="0">
            <a:spAutoFit/>
          </a:bodyPr>
          <a:lstStyle/>
          <a:p>
            <a:pPr marL="12700" marR="5080">
              <a:lnSpc>
                <a:spcPct val="100000"/>
              </a:lnSpc>
              <a:spcBef>
                <a:spcPts val="100"/>
              </a:spcBef>
            </a:pPr>
            <a:r>
              <a:rPr sz="1050" spc="-10">
                <a:solidFill>
                  <a:srgbClr val="010101"/>
                </a:solidFill>
                <a:latin typeface="Arial"/>
                <a:cs typeface="Arial"/>
              </a:rPr>
              <a:t>KOKEMUSOSAAJAN </a:t>
            </a:r>
            <a:r>
              <a:rPr sz="1050">
                <a:solidFill>
                  <a:srgbClr val="010101"/>
                </a:solidFill>
                <a:latin typeface="Arial"/>
                <a:cs typeface="Arial"/>
              </a:rPr>
              <a:t>PALKKION</a:t>
            </a:r>
            <a:r>
              <a:rPr sz="1050" spc="75">
                <a:solidFill>
                  <a:srgbClr val="010101"/>
                </a:solidFill>
                <a:latin typeface="Arial"/>
                <a:cs typeface="Arial"/>
              </a:rPr>
              <a:t> </a:t>
            </a:r>
            <a:r>
              <a:rPr sz="1050" spc="-10">
                <a:solidFill>
                  <a:srgbClr val="010101"/>
                </a:solidFill>
                <a:latin typeface="Arial"/>
                <a:cs typeface="Arial"/>
              </a:rPr>
              <a:t>MAKSU</a:t>
            </a:r>
            <a:endParaRPr sz="1050">
              <a:latin typeface="Arial"/>
              <a:cs typeface="Arial"/>
            </a:endParaRPr>
          </a:p>
        </p:txBody>
      </p:sp>
      <p:sp>
        <p:nvSpPr>
          <p:cNvPr id="7" name="object 7"/>
          <p:cNvSpPr txBox="1"/>
          <p:nvPr/>
        </p:nvSpPr>
        <p:spPr>
          <a:xfrm>
            <a:off x="4522798" y="4576257"/>
            <a:ext cx="2127250" cy="628015"/>
          </a:xfrm>
          <a:prstGeom prst="rect">
            <a:avLst/>
          </a:prstGeom>
        </p:spPr>
        <p:txBody>
          <a:bodyPr vert="horz" wrap="square" lIns="0" tIns="5080" rIns="0" bIns="0" rtlCol="0">
            <a:spAutoFit/>
          </a:bodyPr>
          <a:lstStyle/>
          <a:p>
            <a:pPr marL="12700" marR="5080">
              <a:lnSpc>
                <a:spcPct val="105300"/>
              </a:lnSpc>
              <a:spcBef>
                <a:spcPts val="40"/>
              </a:spcBef>
            </a:pPr>
            <a:r>
              <a:rPr sz="950">
                <a:solidFill>
                  <a:srgbClr val="010101"/>
                </a:solidFill>
                <a:latin typeface="Arial"/>
                <a:cs typeface="Arial"/>
              </a:rPr>
              <a:t>Palkkion</a:t>
            </a:r>
            <a:r>
              <a:rPr sz="950" spc="60">
                <a:solidFill>
                  <a:srgbClr val="010101"/>
                </a:solidFill>
                <a:latin typeface="Arial"/>
                <a:cs typeface="Arial"/>
              </a:rPr>
              <a:t> </a:t>
            </a:r>
            <a:r>
              <a:rPr sz="950">
                <a:solidFill>
                  <a:srgbClr val="010101"/>
                </a:solidFill>
                <a:latin typeface="Arial"/>
                <a:cs typeface="Arial"/>
              </a:rPr>
              <a:t>maksatuksessa</a:t>
            </a:r>
            <a:r>
              <a:rPr sz="950" spc="175">
                <a:solidFill>
                  <a:srgbClr val="010101"/>
                </a:solidFill>
                <a:latin typeface="Arial"/>
                <a:cs typeface="Arial"/>
              </a:rPr>
              <a:t> </a:t>
            </a:r>
            <a:r>
              <a:rPr sz="950" spc="-10">
                <a:solidFill>
                  <a:srgbClr val="010101"/>
                </a:solidFill>
                <a:latin typeface="Arial"/>
                <a:cs typeface="Arial"/>
              </a:rPr>
              <a:t>käytetään </a:t>
            </a:r>
            <a:r>
              <a:rPr sz="950">
                <a:solidFill>
                  <a:srgbClr val="010101"/>
                </a:solidFill>
                <a:latin typeface="Arial"/>
                <a:cs typeface="Arial"/>
              </a:rPr>
              <a:t>Provincian</a:t>
            </a:r>
            <a:r>
              <a:rPr sz="950" spc="95">
                <a:solidFill>
                  <a:srgbClr val="010101"/>
                </a:solidFill>
                <a:latin typeface="Arial"/>
                <a:cs typeface="Arial"/>
              </a:rPr>
              <a:t> </a:t>
            </a:r>
            <a:r>
              <a:rPr sz="950" spc="-10">
                <a:solidFill>
                  <a:srgbClr val="010101"/>
                </a:solidFill>
                <a:latin typeface="Arial"/>
                <a:cs typeface="Arial"/>
              </a:rPr>
              <a:t>Toimeksiantosopimukseen </a:t>
            </a:r>
            <a:r>
              <a:rPr sz="950" spc="10">
                <a:solidFill>
                  <a:srgbClr val="010101"/>
                </a:solidFill>
                <a:latin typeface="Arial"/>
                <a:cs typeface="Arial"/>
              </a:rPr>
              <a:t>perustuvan</a:t>
            </a:r>
            <a:r>
              <a:rPr sz="950" spc="70">
                <a:solidFill>
                  <a:srgbClr val="010101"/>
                </a:solidFill>
                <a:latin typeface="Arial"/>
                <a:cs typeface="Arial"/>
              </a:rPr>
              <a:t> </a:t>
            </a:r>
            <a:r>
              <a:rPr sz="950" spc="10">
                <a:solidFill>
                  <a:srgbClr val="010101"/>
                </a:solidFill>
                <a:latin typeface="Arial"/>
                <a:cs typeface="Arial"/>
              </a:rPr>
              <a:t>työkorvauksen,</a:t>
            </a:r>
            <a:r>
              <a:rPr sz="950" spc="-80">
                <a:solidFill>
                  <a:srgbClr val="010101"/>
                </a:solidFill>
                <a:latin typeface="Arial"/>
                <a:cs typeface="Arial"/>
              </a:rPr>
              <a:t> </a:t>
            </a:r>
            <a:r>
              <a:rPr sz="950" spc="10">
                <a:solidFill>
                  <a:srgbClr val="010101"/>
                </a:solidFill>
                <a:latin typeface="Arial"/>
                <a:cs typeface="Arial"/>
              </a:rPr>
              <a:t>luento-</a:t>
            </a:r>
            <a:r>
              <a:rPr sz="950" spc="35">
                <a:solidFill>
                  <a:srgbClr val="010101"/>
                </a:solidFill>
                <a:latin typeface="Arial"/>
                <a:cs typeface="Arial"/>
              </a:rPr>
              <a:t> </a:t>
            </a:r>
            <a:r>
              <a:rPr sz="950" spc="-25">
                <a:solidFill>
                  <a:srgbClr val="010101"/>
                </a:solidFill>
                <a:latin typeface="Arial"/>
                <a:cs typeface="Arial"/>
              </a:rPr>
              <a:t>tai </a:t>
            </a:r>
            <a:r>
              <a:rPr sz="950">
                <a:solidFill>
                  <a:srgbClr val="010101"/>
                </a:solidFill>
                <a:latin typeface="Arial"/>
                <a:cs typeface="Arial"/>
              </a:rPr>
              <a:t>kokouspalkkion</a:t>
            </a:r>
            <a:r>
              <a:rPr sz="950" spc="75">
                <a:solidFill>
                  <a:srgbClr val="010101"/>
                </a:solidFill>
                <a:latin typeface="Arial"/>
                <a:cs typeface="Arial"/>
              </a:rPr>
              <a:t> </a:t>
            </a:r>
            <a:r>
              <a:rPr sz="950">
                <a:solidFill>
                  <a:srgbClr val="010101"/>
                </a:solidFill>
                <a:latin typeface="Arial"/>
                <a:cs typeface="Arial"/>
              </a:rPr>
              <a:t>maksatus</a:t>
            </a:r>
            <a:r>
              <a:rPr sz="950" spc="200">
                <a:solidFill>
                  <a:srgbClr val="010101"/>
                </a:solidFill>
                <a:latin typeface="Arial"/>
                <a:cs typeface="Arial"/>
              </a:rPr>
              <a:t> </a:t>
            </a:r>
            <a:r>
              <a:rPr sz="950" spc="-10">
                <a:solidFill>
                  <a:srgbClr val="010101"/>
                </a:solidFill>
                <a:latin typeface="Arial"/>
                <a:cs typeface="Arial"/>
              </a:rPr>
              <a:t>-lomaketta.</a:t>
            </a:r>
            <a:endParaRPr sz="950">
              <a:latin typeface="Arial"/>
              <a:cs typeface="Arial"/>
            </a:endParaRPr>
          </a:p>
        </p:txBody>
      </p:sp>
      <p:sp>
        <p:nvSpPr>
          <p:cNvPr id="8" name="object 8"/>
          <p:cNvSpPr txBox="1"/>
          <p:nvPr/>
        </p:nvSpPr>
        <p:spPr>
          <a:xfrm>
            <a:off x="4522621" y="5299873"/>
            <a:ext cx="2532380" cy="340360"/>
          </a:xfrm>
          <a:prstGeom prst="rect">
            <a:avLst/>
          </a:prstGeom>
        </p:spPr>
        <p:txBody>
          <a:bodyPr vert="horz" wrap="square" lIns="0" tIns="22225" rIns="0" bIns="0" rtlCol="0">
            <a:spAutoFit/>
          </a:bodyPr>
          <a:lstStyle/>
          <a:p>
            <a:pPr marL="12700" marR="5080" indent="-635">
              <a:lnSpc>
                <a:spcPts val="1220"/>
              </a:lnSpc>
              <a:spcBef>
                <a:spcPts val="175"/>
              </a:spcBef>
            </a:pPr>
            <a:r>
              <a:rPr sz="1050" b="1">
                <a:solidFill>
                  <a:srgbClr val="ED4F4D"/>
                </a:solidFill>
                <a:latin typeface="Arial"/>
                <a:cs typeface="Arial"/>
              </a:rPr>
              <a:t>MUISTATHAN</a:t>
            </a:r>
            <a:r>
              <a:rPr sz="1050" b="1" spc="114">
                <a:solidFill>
                  <a:srgbClr val="ED4F4D"/>
                </a:solidFill>
                <a:latin typeface="Arial"/>
                <a:cs typeface="Arial"/>
              </a:rPr>
              <a:t> </a:t>
            </a:r>
            <a:r>
              <a:rPr sz="1050" b="1">
                <a:solidFill>
                  <a:srgbClr val="ED4F4D"/>
                </a:solidFill>
                <a:latin typeface="Arial"/>
                <a:cs typeface="Arial"/>
              </a:rPr>
              <a:t>MYÖS</a:t>
            </a:r>
            <a:r>
              <a:rPr sz="1050" b="1" spc="35">
                <a:solidFill>
                  <a:srgbClr val="ED4F4D"/>
                </a:solidFill>
                <a:latin typeface="Arial"/>
                <a:cs typeface="Arial"/>
              </a:rPr>
              <a:t> </a:t>
            </a:r>
            <a:r>
              <a:rPr sz="1050" b="1">
                <a:solidFill>
                  <a:srgbClr val="ED4F4D"/>
                </a:solidFill>
                <a:latin typeface="Arial"/>
                <a:cs typeface="Arial"/>
              </a:rPr>
              <a:t>TIETOTURVA-</a:t>
            </a:r>
            <a:r>
              <a:rPr sz="1050" b="1" spc="95">
                <a:solidFill>
                  <a:srgbClr val="ED4F4D"/>
                </a:solidFill>
                <a:latin typeface="Arial"/>
                <a:cs typeface="Arial"/>
              </a:rPr>
              <a:t> </a:t>
            </a:r>
            <a:r>
              <a:rPr sz="1050" b="1" spc="-25">
                <a:solidFill>
                  <a:srgbClr val="ED4F4D"/>
                </a:solidFill>
                <a:latin typeface="Arial"/>
                <a:cs typeface="Arial"/>
              </a:rPr>
              <a:t>JA </a:t>
            </a:r>
            <a:r>
              <a:rPr sz="1050" b="1" spc="-10">
                <a:solidFill>
                  <a:srgbClr val="ED4F4D"/>
                </a:solidFill>
                <a:latin typeface="Arial"/>
                <a:cs typeface="Arial"/>
              </a:rPr>
              <a:t>TIETOSUOJASITOUMUKSEN!</a:t>
            </a:r>
            <a:endParaRPr sz="1050">
              <a:latin typeface="Arial"/>
              <a:cs typeface="Arial"/>
            </a:endParaRPr>
          </a:p>
        </p:txBody>
      </p:sp>
      <p:sp>
        <p:nvSpPr>
          <p:cNvPr id="9" name="object 9"/>
          <p:cNvSpPr txBox="1"/>
          <p:nvPr/>
        </p:nvSpPr>
        <p:spPr>
          <a:xfrm>
            <a:off x="1232503" y="5964835"/>
            <a:ext cx="1791970" cy="635635"/>
          </a:xfrm>
          <a:prstGeom prst="rect">
            <a:avLst/>
          </a:prstGeom>
          <a:solidFill>
            <a:srgbClr val="384B85"/>
          </a:solidFill>
        </p:spPr>
        <p:txBody>
          <a:bodyPr vert="horz" wrap="square" lIns="0" tIns="5080" rIns="0" bIns="0" rtlCol="0">
            <a:spAutoFit/>
          </a:bodyPr>
          <a:lstStyle/>
          <a:p>
            <a:pPr indent="2540">
              <a:lnSpc>
                <a:spcPct val="100000"/>
              </a:lnSpc>
              <a:spcBef>
                <a:spcPts val="40"/>
              </a:spcBef>
            </a:pPr>
            <a:r>
              <a:rPr sz="1050">
                <a:solidFill>
                  <a:srgbClr val="FBFBFD"/>
                </a:solidFill>
                <a:latin typeface="Arial"/>
                <a:cs typeface="Arial"/>
              </a:rPr>
              <a:t>MISTÄ</a:t>
            </a:r>
            <a:r>
              <a:rPr sz="1050" spc="10">
                <a:solidFill>
                  <a:srgbClr val="FBFBFD"/>
                </a:solidFill>
                <a:latin typeface="Arial"/>
                <a:cs typeface="Arial"/>
              </a:rPr>
              <a:t> </a:t>
            </a:r>
            <a:r>
              <a:rPr sz="1050" spc="-10">
                <a:solidFill>
                  <a:srgbClr val="FBFBFD"/>
                </a:solidFill>
                <a:latin typeface="Arial"/>
                <a:cs typeface="Arial"/>
              </a:rPr>
              <a:t>KOKEMUSOSAAJAN </a:t>
            </a:r>
            <a:r>
              <a:rPr sz="1050">
                <a:solidFill>
                  <a:srgbClr val="FBFBFD"/>
                </a:solidFill>
                <a:latin typeface="Arial"/>
                <a:cs typeface="Arial"/>
              </a:rPr>
              <a:t>KANSSA</a:t>
            </a:r>
            <a:r>
              <a:rPr sz="1050" spc="15">
                <a:solidFill>
                  <a:srgbClr val="FBFBFD"/>
                </a:solidFill>
                <a:latin typeface="Arial"/>
                <a:cs typeface="Arial"/>
              </a:rPr>
              <a:t> </a:t>
            </a:r>
            <a:r>
              <a:rPr sz="1050" spc="-10">
                <a:solidFill>
                  <a:srgbClr val="FBFBFD"/>
                </a:solidFill>
                <a:latin typeface="Arial"/>
                <a:cs typeface="Arial"/>
              </a:rPr>
              <a:t>SOVITAAN?</a:t>
            </a:r>
            <a:endParaRPr sz="1050">
              <a:latin typeface="Arial"/>
              <a:cs typeface="Arial"/>
            </a:endParaRPr>
          </a:p>
          <a:p>
            <a:pPr marL="1905" indent="-1905">
              <a:lnSpc>
                <a:spcPts val="1120"/>
              </a:lnSpc>
              <a:spcBef>
                <a:spcPts val="114"/>
              </a:spcBef>
            </a:pPr>
            <a:r>
              <a:rPr sz="950">
                <a:solidFill>
                  <a:srgbClr val="FBFBFD"/>
                </a:solidFill>
                <a:latin typeface="Arial"/>
                <a:cs typeface="Arial"/>
              </a:rPr>
              <a:t>Keskustelkaa</a:t>
            </a:r>
            <a:r>
              <a:rPr sz="950" spc="114">
                <a:solidFill>
                  <a:srgbClr val="FBFBFD"/>
                </a:solidFill>
                <a:latin typeface="Arial"/>
                <a:cs typeface="Arial"/>
              </a:rPr>
              <a:t> </a:t>
            </a:r>
            <a:r>
              <a:rPr sz="950">
                <a:solidFill>
                  <a:srgbClr val="FBFBFD"/>
                </a:solidFill>
                <a:latin typeface="Arial"/>
                <a:cs typeface="Arial"/>
              </a:rPr>
              <a:t>soveltuvuudesta</a:t>
            </a:r>
            <a:r>
              <a:rPr sz="950" spc="-35">
                <a:solidFill>
                  <a:srgbClr val="FBFBFD"/>
                </a:solidFill>
                <a:latin typeface="Arial"/>
                <a:cs typeface="Arial"/>
              </a:rPr>
              <a:t> </a:t>
            </a:r>
            <a:r>
              <a:rPr sz="950" spc="-25">
                <a:solidFill>
                  <a:srgbClr val="FBFBFD"/>
                </a:solidFill>
                <a:latin typeface="Arial"/>
                <a:cs typeface="Arial"/>
              </a:rPr>
              <a:t>ja </a:t>
            </a:r>
            <a:r>
              <a:rPr sz="950">
                <a:solidFill>
                  <a:srgbClr val="FBFBFD"/>
                </a:solidFill>
                <a:latin typeface="Arial"/>
                <a:cs typeface="Arial"/>
              </a:rPr>
              <a:t>valmiuksista</a:t>
            </a:r>
            <a:r>
              <a:rPr sz="950" spc="10">
                <a:solidFill>
                  <a:srgbClr val="FBFBFD"/>
                </a:solidFill>
                <a:latin typeface="Arial"/>
                <a:cs typeface="Arial"/>
              </a:rPr>
              <a:t> </a:t>
            </a:r>
            <a:r>
              <a:rPr sz="950" spc="-10">
                <a:solidFill>
                  <a:srgbClr val="FBFBFD"/>
                </a:solidFill>
                <a:latin typeface="Arial"/>
                <a:cs typeface="Arial"/>
              </a:rPr>
              <a:t>tehtävään</a:t>
            </a:r>
            <a:endParaRPr sz="950">
              <a:latin typeface="Arial"/>
              <a:cs typeface="Arial"/>
            </a:endParaRPr>
          </a:p>
        </p:txBody>
      </p:sp>
      <p:sp>
        <p:nvSpPr>
          <p:cNvPr id="11" name="object 11"/>
          <p:cNvSpPr/>
          <p:nvPr/>
        </p:nvSpPr>
        <p:spPr>
          <a:xfrm>
            <a:off x="1514966" y="6784066"/>
            <a:ext cx="2621915" cy="165100"/>
          </a:xfrm>
          <a:custGeom>
            <a:avLst/>
            <a:gdLst/>
            <a:ahLst/>
            <a:cxnLst/>
            <a:rect l="l" t="t" r="r" b="b"/>
            <a:pathLst>
              <a:path w="2621915" h="165100">
                <a:moveTo>
                  <a:pt x="2621895" y="164724"/>
                </a:moveTo>
                <a:lnTo>
                  <a:pt x="0" y="164724"/>
                </a:lnTo>
                <a:lnTo>
                  <a:pt x="0" y="0"/>
                </a:lnTo>
                <a:lnTo>
                  <a:pt x="2621895" y="0"/>
                </a:lnTo>
                <a:lnTo>
                  <a:pt x="2621895" y="164724"/>
                </a:lnTo>
                <a:close/>
              </a:path>
            </a:pathLst>
          </a:custGeom>
          <a:solidFill>
            <a:srgbClr val="384B85"/>
          </a:solidFill>
        </p:spPr>
        <p:txBody>
          <a:bodyPr wrap="square" lIns="0" tIns="0" rIns="0" bIns="0" rtlCol="0"/>
          <a:lstStyle/>
          <a:p>
            <a:endParaRPr/>
          </a:p>
        </p:txBody>
      </p:sp>
      <p:sp>
        <p:nvSpPr>
          <p:cNvPr id="12" name="object 12"/>
          <p:cNvSpPr txBox="1"/>
          <p:nvPr/>
        </p:nvSpPr>
        <p:spPr>
          <a:xfrm>
            <a:off x="1219606" y="6776143"/>
            <a:ext cx="2936875" cy="159018"/>
          </a:xfrm>
          <a:prstGeom prst="rect">
            <a:avLst/>
          </a:prstGeom>
        </p:spPr>
        <p:txBody>
          <a:bodyPr vert="horz" wrap="square" lIns="0" tIns="12700" rIns="0" bIns="0" rtlCol="0">
            <a:spAutoFit/>
          </a:bodyPr>
          <a:lstStyle/>
          <a:p>
            <a:pPr marL="12700">
              <a:lnSpc>
                <a:spcPct val="100000"/>
              </a:lnSpc>
              <a:spcBef>
                <a:spcPts val="100"/>
              </a:spcBef>
              <a:buSzPct val="221052"/>
              <a:tabLst>
                <a:tab pos="295910" algn="l"/>
              </a:tabLst>
            </a:pPr>
            <a:r>
              <a:rPr lang="fi-FI" sz="950">
                <a:solidFill>
                  <a:srgbClr val="FBFBFD"/>
                </a:solidFill>
                <a:latin typeface="Arial"/>
                <a:cs typeface="Arial"/>
              </a:rPr>
              <a:t>	</a:t>
            </a:r>
            <a:r>
              <a:rPr sz="950" err="1">
                <a:solidFill>
                  <a:srgbClr val="FBFBFD"/>
                </a:solidFill>
                <a:latin typeface="Arial"/>
                <a:cs typeface="Arial"/>
              </a:rPr>
              <a:t>Millaiseen</a:t>
            </a:r>
            <a:r>
              <a:rPr sz="950" spc="120">
                <a:solidFill>
                  <a:srgbClr val="FBFBFD"/>
                </a:solidFill>
                <a:latin typeface="Arial"/>
                <a:cs typeface="Arial"/>
              </a:rPr>
              <a:t> </a:t>
            </a:r>
            <a:r>
              <a:rPr sz="950">
                <a:solidFill>
                  <a:srgbClr val="FBFBFD"/>
                </a:solidFill>
                <a:latin typeface="Arial"/>
                <a:cs typeface="Arial"/>
              </a:rPr>
              <a:t>tehtävään</a:t>
            </a:r>
            <a:r>
              <a:rPr sz="950" spc="95">
                <a:solidFill>
                  <a:srgbClr val="FBFBFD"/>
                </a:solidFill>
                <a:latin typeface="Arial"/>
                <a:cs typeface="Arial"/>
              </a:rPr>
              <a:t> </a:t>
            </a:r>
            <a:r>
              <a:rPr sz="950">
                <a:solidFill>
                  <a:srgbClr val="FBFBFD"/>
                </a:solidFill>
                <a:latin typeface="Arial"/>
                <a:cs typeface="Arial"/>
              </a:rPr>
              <a:t>kokemusosaajaa</a:t>
            </a:r>
            <a:r>
              <a:rPr sz="950" spc="55">
                <a:solidFill>
                  <a:srgbClr val="FBFBFD"/>
                </a:solidFill>
                <a:latin typeface="Arial"/>
                <a:cs typeface="Arial"/>
              </a:rPr>
              <a:t> </a:t>
            </a:r>
            <a:r>
              <a:rPr sz="950" spc="-10">
                <a:solidFill>
                  <a:srgbClr val="FBFBFD"/>
                </a:solidFill>
                <a:latin typeface="Arial"/>
                <a:cs typeface="Arial"/>
              </a:rPr>
              <a:t>tarvitaan.</a:t>
            </a:r>
            <a:endParaRPr sz="950">
              <a:latin typeface="Arial"/>
              <a:cs typeface="Arial"/>
            </a:endParaRPr>
          </a:p>
        </p:txBody>
      </p:sp>
      <p:sp>
        <p:nvSpPr>
          <p:cNvPr id="15" name="object 15"/>
          <p:cNvSpPr txBox="1"/>
          <p:nvPr/>
        </p:nvSpPr>
        <p:spPr>
          <a:xfrm>
            <a:off x="1515207" y="7032537"/>
            <a:ext cx="2701290" cy="165100"/>
          </a:xfrm>
          <a:prstGeom prst="rect">
            <a:avLst/>
          </a:prstGeom>
          <a:solidFill>
            <a:srgbClr val="384B85"/>
          </a:solidFill>
        </p:spPr>
        <p:txBody>
          <a:bodyPr vert="horz" wrap="square" lIns="0" tIns="4445" rIns="0" bIns="0" rtlCol="0">
            <a:spAutoFit/>
          </a:bodyPr>
          <a:lstStyle/>
          <a:p>
            <a:pPr>
              <a:lnSpc>
                <a:spcPct val="100000"/>
              </a:lnSpc>
              <a:spcBef>
                <a:spcPts val="35"/>
              </a:spcBef>
            </a:pPr>
            <a:r>
              <a:rPr sz="950">
                <a:solidFill>
                  <a:srgbClr val="FBFBFD"/>
                </a:solidFill>
                <a:latin typeface="Arial"/>
                <a:cs typeface="Arial"/>
              </a:rPr>
              <a:t>Kuinka</a:t>
            </a:r>
            <a:r>
              <a:rPr sz="950" spc="95">
                <a:solidFill>
                  <a:srgbClr val="FBFBFD"/>
                </a:solidFill>
                <a:latin typeface="Arial"/>
                <a:cs typeface="Arial"/>
              </a:rPr>
              <a:t> </a:t>
            </a:r>
            <a:r>
              <a:rPr sz="950">
                <a:solidFill>
                  <a:srgbClr val="FBFBFD"/>
                </a:solidFill>
                <a:latin typeface="Arial"/>
                <a:cs typeface="Arial"/>
              </a:rPr>
              <a:t>paljon</a:t>
            </a:r>
            <a:r>
              <a:rPr sz="950" spc="30">
                <a:solidFill>
                  <a:srgbClr val="FBFBFD"/>
                </a:solidFill>
                <a:latin typeface="Arial"/>
                <a:cs typeface="Arial"/>
              </a:rPr>
              <a:t> </a:t>
            </a:r>
            <a:r>
              <a:rPr sz="950">
                <a:solidFill>
                  <a:srgbClr val="FBFBFD"/>
                </a:solidFill>
                <a:latin typeface="Arial"/>
                <a:cs typeface="Arial"/>
              </a:rPr>
              <a:t>aikaa</a:t>
            </a:r>
            <a:r>
              <a:rPr sz="950" spc="80">
                <a:solidFill>
                  <a:srgbClr val="FBFBFD"/>
                </a:solidFill>
                <a:latin typeface="Arial"/>
                <a:cs typeface="Arial"/>
              </a:rPr>
              <a:t> </a:t>
            </a:r>
            <a:r>
              <a:rPr sz="950">
                <a:solidFill>
                  <a:srgbClr val="FBFBFD"/>
                </a:solidFill>
                <a:latin typeface="Arial"/>
                <a:cs typeface="Arial"/>
              </a:rPr>
              <a:t>kokemusosaajalta</a:t>
            </a:r>
            <a:r>
              <a:rPr sz="950" spc="320">
                <a:solidFill>
                  <a:srgbClr val="FBFBFD"/>
                </a:solidFill>
                <a:latin typeface="Arial"/>
                <a:cs typeface="Arial"/>
              </a:rPr>
              <a:t> </a:t>
            </a:r>
            <a:r>
              <a:rPr sz="950" spc="-10">
                <a:solidFill>
                  <a:srgbClr val="FBFBFD"/>
                </a:solidFill>
                <a:latin typeface="Arial"/>
                <a:cs typeface="Arial"/>
              </a:rPr>
              <a:t>hankitaan</a:t>
            </a:r>
            <a:endParaRPr sz="950">
              <a:latin typeface="Arial"/>
              <a:cs typeface="Arial"/>
            </a:endParaRPr>
          </a:p>
        </p:txBody>
      </p:sp>
      <p:sp>
        <p:nvSpPr>
          <p:cNvPr id="18" name="object 18"/>
          <p:cNvSpPr txBox="1"/>
          <p:nvPr/>
        </p:nvSpPr>
        <p:spPr>
          <a:xfrm>
            <a:off x="1516063" y="7284039"/>
            <a:ext cx="1888489" cy="165100"/>
          </a:xfrm>
          <a:prstGeom prst="rect">
            <a:avLst/>
          </a:prstGeom>
          <a:solidFill>
            <a:srgbClr val="384B85"/>
          </a:solidFill>
        </p:spPr>
        <p:txBody>
          <a:bodyPr vert="horz" wrap="square" lIns="0" tIns="4445" rIns="0" bIns="0" rtlCol="0">
            <a:spAutoFit/>
          </a:bodyPr>
          <a:lstStyle/>
          <a:p>
            <a:pPr>
              <a:lnSpc>
                <a:spcPct val="100000"/>
              </a:lnSpc>
              <a:spcBef>
                <a:spcPts val="35"/>
              </a:spcBef>
            </a:pPr>
            <a:r>
              <a:rPr sz="950">
                <a:solidFill>
                  <a:srgbClr val="FBFBFD"/>
                </a:solidFill>
                <a:latin typeface="Arial"/>
                <a:cs typeface="Arial"/>
              </a:rPr>
              <a:t>Työn</a:t>
            </a:r>
            <a:r>
              <a:rPr sz="950" spc="20">
                <a:solidFill>
                  <a:srgbClr val="FBFBFD"/>
                </a:solidFill>
                <a:latin typeface="Arial"/>
                <a:cs typeface="Arial"/>
              </a:rPr>
              <a:t> </a:t>
            </a:r>
            <a:r>
              <a:rPr sz="950">
                <a:solidFill>
                  <a:srgbClr val="FBFBFD"/>
                </a:solidFill>
                <a:latin typeface="Arial"/>
                <a:cs typeface="Arial"/>
              </a:rPr>
              <a:t>itsenäisyyden</a:t>
            </a:r>
            <a:r>
              <a:rPr sz="950" spc="120">
                <a:solidFill>
                  <a:srgbClr val="FBFBFD"/>
                </a:solidFill>
                <a:latin typeface="Arial"/>
                <a:cs typeface="Arial"/>
              </a:rPr>
              <a:t> </a:t>
            </a:r>
            <a:r>
              <a:rPr sz="950">
                <a:solidFill>
                  <a:srgbClr val="FBFBFD"/>
                </a:solidFill>
                <a:latin typeface="Arial"/>
                <a:cs typeface="Arial"/>
              </a:rPr>
              <a:t>taso</a:t>
            </a:r>
            <a:r>
              <a:rPr sz="950" spc="10">
                <a:solidFill>
                  <a:srgbClr val="FBFBFD"/>
                </a:solidFill>
                <a:latin typeface="Arial"/>
                <a:cs typeface="Arial"/>
              </a:rPr>
              <a:t> </a:t>
            </a:r>
            <a:r>
              <a:rPr sz="950">
                <a:solidFill>
                  <a:srgbClr val="FBFBFD"/>
                </a:solidFill>
                <a:latin typeface="Arial"/>
                <a:cs typeface="Arial"/>
              </a:rPr>
              <a:t>ja</a:t>
            </a:r>
            <a:r>
              <a:rPr sz="950" spc="30">
                <a:solidFill>
                  <a:srgbClr val="FBFBFD"/>
                </a:solidFill>
                <a:latin typeface="Arial"/>
                <a:cs typeface="Arial"/>
              </a:rPr>
              <a:t> </a:t>
            </a:r>
            <a:r>
              <a:rPr sz="950" spc="-10">
                <a:solidFill>
                  <a:srgbClr val="FBFBFD"/>
                </a:solidFill>
                <a:latin typeface="Arial"/>
                <a:cs typeface="Arial"/>
              </a:rPr>
              <a:t>vastuut</a:t>
            </a:r>
            <a:endParaRPr sz="950">
              <a:latin typeface="Arial"/>
              <a:cs typeface="Arial"/>
            </a:endParaRPr>
          </a:p>
        </p:txBody>
      </p:sp>
      <p:sp>
        <p:nvSpPr>
          <p:cNvPr id="21" name="object 21"/>
          <p:cNvSpPr txBox="1"/>
          <p:nvPr/>
        </p:nvSpPr>
        <p:spPr>
          <a:xfrm>
            <a:off x="1516063" y="7532512"/>
            <a:ext cx="399415" cy="165100"/>
          </a:xfrm>
          <a:prstGeom prst="rect">
            <a:avLst/>
          </a:prstGeom>
          <a:solidFill>
            <a:srgbClr val="384B85"/>
          </a:solidFill>
        </p:spPr>
        <p:txBody>
          <a:bodyPr vert="horz" wrap="square" lIns="0" tIns="4445" rIns="0" bIns="0" rtlCol="0">
            <a:spAutoFit/>
          </a:bodyPr>
          <a:lstStyle/>
          <a:p>
            <a:pPr>
              <a:lnSpc>
                <a:spcPct val="100000"/>
              </a:lnSpc>
              <a:spcBef>
                <a:spcPts val="35"/>
              </a:spcBef>
            </a:pPr>
            <a:r>
              <a:rPr sz="950" spc="-10">
                <a:solidFill>
                  <a:srgbClr val="FBFBFD"/>
                </a:solidFill>
                <a:latin typeface="Arial"/>
                <a:cs typeface="Arial"/>
              </a:rPr>
              <a:t>Palkkio</a:t>
            </a:r>
            <a:endParaRPr sz="950">
              <a:latin typeface="Arial"/>
              <a:cs typeface="Arial"/>
            </a:endParaRPr>
          </a:p>
        </p:txBody>
      </p:sp>
      <p:sp>
        <p:nvSpPr>
          <p:cNvPr id="24" name="object 24"/>
          <p:cNvSpPr txBox="1"/>
          <p:nvPr/>
        </p:nvSpPr>
        <p:spPr>
          <a:xfrm>
            <a:off x="1516063" y="7780984"/>
            <a:ext cx="1294765" cy="165100"/>
          </a:xfrm>
          <a:prstGeom prst="rect">
            <a:avLst/>
          </a:prstGeom>
          <a:solidFill>
            <a:srgbClr val="384B85"/>
          </a:solidFill>
        </p:spPr>
        <p:txBody>
          <a:bodyPr vert="horz" wrap="square" lIns="0" tIns="4445" rIns="0" bIns="0" rtlCol="0">
            <a:spAutoFit/>
          </a:bodyPr>
          <a:lstStyle/>
          <a:p>
            <a:pPr>
              <a:lnSpc>
                <a:spcPct val="100000"/>
              </a:lnSpc>
              <a:spcBef>
                <a:spcPts val="35"/>
              </a:spcBef>
            </a:pPr>
            <a:r>
              <a:rPr sz="950">
                <a:solidFill>
                  <a:srgbClr val="FBFBFD"/>
                </a:solidFill>
                <a:latin typeface="Arial"/>
                <a:cs typeface="Arial"/>
              </a:rPr>
              <a:t>Sopimuksen</a:t>
            </a:r>
            <a:r>
              <a:rPr sz="950" spc="114">
                <a:solidFill>
                  <a:srgbClr val="FBFBFD"/>
                </a:solidFill>
                <a:latin typeface="Arial"/>
                <a:cs typeface="Arial"/>
              </a:rPr>
              <a:t> </a:t>
            </a:r>
            <a:r>
              <a:rPr sz="950" spc="-10">
                <a:solidFill>
                  <a:srgbClr val="FBFBFD"/>
                </a:solidFill>
                <a:latin typeface="Arial"/>
                <a:cs typeface="Arial"/>
              </a:rPr>
              <a:t>tekeminen</a:t>
            </a:r>
            <a:endParaRPr sz="950">
              <a:latin typeface="Arial"/>
              <a:cs typeface="Arial"/>
            </a:endParaRPr>
          </a:p>
        </p:txBody>
      </p:sp>
      <p:sp>
        <p:nvSpPr>
          <p:cNvPr id="27" name="object 27"/>
          <p:cNvSpPr txBox="1"/>
          <p:nvPr/>
        </p:nvSpPr>
        <p:spPr>
          <a:xfrm>
            <a:off x="1516063" y="8026425"/>
            <a:ext cx="629920" cy="165100"/>
          </a:xfrm>
          <a:prstGeom prst="rect">
            <a:avLst/>
          </a:prstGeom>
          <a:solidFill>
            <a:srgbClr val="384B85"/>
          </a:solidFill>
        </p:spPr>
        <p:txBody>
          <a:bodyPr vert="horz" wrap="square" lIns="0" tIns="4445" rIns="0" bIns="0" rtlCol="0">
            <a:spAutoFit/>
          </a:bodyPr>
          <a:lstStyle/>
          <a:p>
            <a:pPr>
              <a:lnSpc>
                <a:spcPct val="100000"/>
              </a:lnSpc>
              <a:spcBef>
                <a:spcPts val="35"/>
              </a:spcBef>
            </a:pPr>
            <a:r>
              <a:rPr sz="950" spc="-10">
                <a:solidFill>
                  <a:srgbClr val="FBFBFD"/>
                </a:solidFill>
                <a:latin typeface="Arial"/>
                <a:cs typeface="Arial"/>
              </a:rPr>
              <a:t>Salassapito</a:t>
            </a:r>
            <a:endParaRPr sz="950">
              <a:latin typeface="Arial"/>
              <a:cs typeface="Arial"/>
            </a:endParaRPr>
          </a:p>
        </p:txBody>
      </p:sp>
      <p:sp>
        <p:nvSpPr>
          <p:cNvPr id="30" name="object 30"/>
          <p:cNvSpPr txBox="1"/>
          <p:nvPr/>
        </p:nvSpPr>
        <p:spPr>
          <a:xfrm>
            <a:off x="1516063" y="8274898"/>
            <a:ext cx="532765" cy="165100"/>
          </a:xfrm>
          <a:prstGeom prst="rect">
            <a:avLst/>
          </a:prstGeom>
          <a:solidFill>
            <a:srgbClr val="384B85"/>
          </a:solidFill>
        </p:spPr>
        <p:txBody>
          <a:bodyPr vert="horz" wrap="square" lIns="0" tIns="4445" rIns="0" bIns="0" rtlCol="0">
            <a:spAutoFit/>
          </a:bodyPr>
          <a:lstStyle/>
          <a:p>
            <a:pPr marL="1270">
              <a:lnSpc>
                <a:spcPct val="100000"/>
              </a:lnSpc>
              <a:spcBef>
                <a:spcPts val="35"/>
              </a:spcBef>
            </a:pPr>
            <a:r>
              <a:rPr sz="950" spc="-10">
                <a:solidFill>
                  <a:srgbClr val="FBFBFD"/>
                </a:solidFill>
                <a:latin typeface="Arial"/>
                <a:cs typeface="Arial"/>
              </a:rPr>
              <a:t>Verokortti</a:t>
            </a:r>
            <a:endParaRPr sz="950">
              <a:latin typeface="Arial"/>
              <a:cs typeface="Arial"/>
            </a:endParaRPr>
          </a:p>
        </p:txBody>
      </p:sp>
      <p:sp>
        <p:nvSpPr>
          <p:cNvPr id="33" name="object 33"/>
          <p:cNvSpPr txBox="1"/>
          <p:nvPr/>
        </p:nvSpPr>
        <p:spPr>
          <a:xfrm>
            <a:off x="1516063" y="8520340"/>
            <a:ext cx="3390265" cy="165100"/>
          </a:xfrm>
          <a:prstGeom prst="rect">
            <a:avLst/>
          </a:prstGeom>
          <a:solidFill>
            <a:srgbClr val="384B85"/>
          </a:solidFill>
        </p:spPr>
        <p:txBody>
          <a:bodyPr vert="horz" wrap="square" lIns="0" tIns="4445" rIns="0" bIns="0" rtlCol="0">
            <a:spAutoFit/>
          </a:bodyPr>
          <a:lstStyle/>
          <a:p>
            <a:pPr>
              <a:lnSpc>
                <a:spcPct val="100000"/>
              </a:lnSpc>
              <a:spcBef>
                <a:spcPts val="35"/>
              </a:spcBef>
            </a:pPr>
            <a:r>
              <a:rPr sz="950">
                <a:solidFill>
                  <a:srgbClr val="FBFBFD"/>
                </a:solidFill>
                <a:latin typeface="Arial"/>
                <a:cs typeface="Arial"/>
              </a:rPr>
              <a:t>Mahdollinen</a:t>
            </a:r>
            <a:r>
              <a:rPr sz="950" spc="85">
                <a:solidFill>
                  <a:srgbClr val="FBFBFD"/>
                </a:solidFill>
                <a:latin typeface="Arial"/>
                <a:cs typeface="Arial"/>
              </a:rPr>
              <a:t> </a:t>
            </a:r>
            <a:r>
              <a:rPr sz="950">
                <a:solidFill>
                  <a:srgbClr val="FBFBFD"/>
                </a:solidFill>
                <a:latin typeface="Arial"/>
                <a:cs typeface="Arial"/>
              </a:rPr>
              <a:t>perehdytys</a:t>
            </a:r>
            <a:r>
              <a:rPr sz="950" spc="105">
                <a:solidFill>
                  <a:srgbClr val="FBFBFD"/>
                </a:solidFill>
                <a:latin typeface="Arial"/>
                <a:cs typeface="Arial"/>
              </a:rPr>
              <a:t> </a:t>
            </a:r>
            <a:r>
              <a:rPr sz="950">
                <a:solidFill>
                  <a:srgbClr val="FBFBFD"/>
                </a:solidFill>
                <a:latin typeface="Arial"/>
                <a:cs typeface="Arial"/>
              </a:rPr>
              <a:t>tehtävään</a:t>
            </a:r>
            <a:r>
              <a:rPr sz="950" spc="50">
                <a:solidFill>
                  <a:srgbClr val="FBFBFD"/>
                </a:solidFill>
                <a:latin typeface="Arial"/>
                <a:cs typeface="Arial"/>
              </a:rPr>
              <a:t> </a:t>
            </a:r>
            <a:r>
              <a:rPr sz="950">
                <a:solidFill>
                  <a:srgbClr val="FBFBFD"/>
                </a:solidFill>
                <a:latin typeface="Arial"/>
                <a:cs typeface="Arial"/>
              </a:rPr>
              <a:t>ja</a:t>
            </a:r>
            <a:r>
              <a:rPr sz="950" spc="25">
                <a:solidFill>
                  <a:srgbClr val="FBFBFD"/>
                </a:solidFill>
                <a:latin typeface="Arial"/>
                <a:cs typeface="Arial"/>
              </a:rPr>
              <a:t> </a:t>
            </a:r>
            <a:r>
              <a:rPr sz="950">
                <a:solidFill>
                  <a:srgbClr val="FBFBFD"/>
                </a:solidFill>
                <a:latin typeface="Arial"/>
                <a:cs typeface="Arial"/>
              </a:rPr>
              <a:t>/</a:t>
            </a:r>
            <a:r>
              <a:rPr sz="950" spc="40">
                <a:solidFill>
                  <a:srgbClr val="FBFBFD"/>
                </a:solidFill>
                <a:latin typeface="Arial"/>
                <a:cs typeface="Arial"/>
              </a:rPr>
              <a:t> </a:t>
            </a:r>
            <a:r>
              <a:rPr sz="950">
                <a:solidFill>
                  <a:srgbClr val="FBFBFD"/>
                </a:solidFill>
                <a:latin typeface="Arial"/>
                <a:cs typeface="Arial"/>
              </a:rPr>
              <a:t>tai</a:t>
            </a:r>
            <a:r>
              <a:rPr sz="950" spc="10">
                <a:solidFill>
                  <a:srgbClr val="FBFBFD"/>
                </a:solidFill>
                <a:latin typeface="Arial"/>
                <a:cs typeface="Arial"/>
              </a:rPr>
              <a:t> </a:t>
            </a:r>
            <a:r>
              <a:rPr sz="950">
                <a:solidFill>
                  <a:srgbClr val="FBFBFD"/>
                </a:solidFill>
                <a:latin typeface="Arial"/>
                <a:cs typeface="Arial"/>
              </a:rPr>
              <a:t>yksikön</a:t>
            </a:r>
            <a:r>
              <a:rPr sz="950" spc="40">
                <a:solidFill>
                  <a:srgbClr val="FBFBFD"/>
                </a:solidFill>
                <a:latin typeface="Arial"/>
                <a:cs typeface="Arial"/>
              </a:rPr>
              <a:t> </a:t>
            </a:r>
            <a:r>
              <a:rPr sz="950" spc="-10">
                <a:solidFill>
                  <a:srgbClr val="FBFBFD"/>
                </a:solidFill>
                <a:latin typeface="Arial"/>
                <a:cs typeface="Arial"/>
              </a:rPr>
              <a:t>käytäntöihin</a:t>
            </a:r>
            <a:endParaRPr sz="950">
              <a:latin typeface="Arial"/>
              <a:cs typeface="Arial"/>
            </a:endParaRPr>
          </a:p>
        </p:txBody>
      </p:sp>
      <p:sp>
        <p:nvSpPr>
          <p:cNvPr id="36" name="object 36"/>
          <p:cNvSpPr txBox="1"/>
          <p:nvPr/>
        </p:nvSpPr>
        <p:spPr>
          <a:xfrm>
            <a:off x="1516063" y="8768812"/>
            <a:ext cx="3377565" cy="142875"/>
          </a:xfrm>
          <a:prstGeom prst="rect">
            <a:avLst/>
          </a:prstGeom>
          <a:solidFill>
            <a:srgbClr val="384B85"/>
          </a:solidFill>
        </p:spPr>
        <p:txBody>
          <a:bodyPr vert="horz" wrap="square" lIns="0" tIns="4445" rIns="0" bIns="0" rtlCol="0">
            <a:spAutoFit/>
          </a:bodyPr>
          <a:lstStyle/>
          <a:p>
            <a:pPr>
              <a:lnSpc>
                <a:spcPts val="1085"/>
              </a:lnSpc>
              <a:spcBef>
                <a:spcPts val="35"/>
              </a:spcBef>
            </a:pPr>
            <a:r>
              <a:rPr sz="950">
                <a:solidFill>
                  <a:srgbClr val="FBFBFD"/>
                </a:solidFill>
                <a:latin typeface="Arial"/>
                <a:cs typeface="Arial"/>
              </a:rPr>
              <a:t>Ota</a:t>
            </a:r>
            <a:r>
              <a:rPr sz="950" spc="40">
                <a:solidFill>
                  <a:srgbClr val="FBFBFD"/>
                </a:solidFill>
                <a:latin typeface="Arial"/>
                <a:cs typeface="Arial"/>
              </a:rPr>
              <a:t> </a:t>
            </a:r>
            <a:r>
              <a:rPr sz="950">
                <a:solidFill>
                  <a:srgbClr val="FBFBFD"/>
                </a:solidFill>
                <a:latin typeface="Arial"/>
                <a:cs typeface="Arial"/>
              </a:rPr>
              <a:t>raha</a:t>
            </a:r>
            <a:r>
              <a:rPr sz="950" spc="55">
                <a:solidFill>
                  <a:srgbClr val="FBFBFD"/>
                </a:solidFill>
                <a:latin typeface="Arial"/>
                <a:cs typeface="Arial"/>
              </a:rPr>
              <a:t> </a:t>
            </a:r>
            <a:r>
              <a:rPr sz="950">
                <a:solidFill>
                  <a:srgbClr val="FBFBFD"/>
                </a:solidFill>
                <a:latin typeface="Arial"/>
                <a:cs typeface="Arial"/>
              </a:rPr>
              <a:t>puheeksi.</a:t>
            </a:r>
            <a:r>
              <a:rPr sz="950" spc="95">
                <a:solidFill>
                  <a:srgbClr val="FBFBFD"/>
                </a:solidFill>
                <a:latin typeface="Arial"/>
                <a:cs typeface="Arial"/>
              </a:rPr>
              <a:t> </a:t>
            </a:r>
            <a:r>
              <a:rPr sz="950">
                <a:solidFill>
                  <a:srgbClr val="FBFBFD"/>
                </a:solidFill>
                <a:latin typeface="Arial"/>
                <a:cs typeface="Arial"/>
              </a:rPr>
              <a:t>Kaikki</a:t>
            </a:r>
            <a:r>
              <a:rPr sz="950" spc="40">
                <a:solidFill>
                  <a:srgbClr val="FBFBFD"/>
                </a:solidFill>
                <a:latin typeface="Arial"/>
                <a:cs typeface="Arial"/>
              </a:rPr>
              <a:t> </a:t>
            </a:r>
            <a:r>
              <a:rPr sz="950">
                <a:solidFill>
                  <a:srgbClr val="FBFBFD"/>
                </a:solidFill>
                <a:latin typeface="Arial"/>
                <a:cs typeface="Arial"/>
              </a:rPr>
              <a:t>kokemusosaajat</a:t>
            </a:r>
            <a:r>
              <a:rPr sz="950" spc="20">
                <a:solidFill>
                  <a:srgbClr val="FBFBFD"/>
                </a:solidFill>
                <a:latin typeface="Arial"/>
                <a:cs typeface="Arial"/>
              </a:rPr>
              <a:t> </a:t>
            </a:r>
            <a:r>
              <a:rPr sz="950">
                <a:solidFill>
                  <a:srgbClr val="FBFBFD"/>
                </a:solidFill>
                <a:latin typeface="Arial"/>
                <a:cs typeface="Arial"/>
              </a:rPr>
              <a:t>eivät</a:t>
            </a:r>
            <a:r>
              <a:rPr sz="950" spc="60">
                <a:solidFill>
                  <a:srgbClr val="FBFBFD"/>
                </a:solidFill>
                <a:latin typeface="Arial"/>
                <a:cs typeface="Arial"/>
              </a:rPr>
              <a:t> </a:t>
            </a:r>
            <a:r>
              <a:rPr sz="950" spc="-10">
                <a:solidFill>
                  <a:srgbClr val="FBFBFD"/>
                </a:solidFill>
                <a:latin typeface="Arial"/>
                <a:cs typeface="Arial"/>
              </a:rPr>
              <a:t>sosiaalisesta</a:t>
            </a:r>
            <a:endParaRPr sz="950">
              <a:latin typeface="Arial"/>
              <a:cs typeface="Arial"/>
            </a:endParaRPr>
          </a:p>
        </p:txBody>
      </p:sp>
      <p:sp>
        <p:nvSpPr>
          <p:cNvPr id="37" name="object 37"/>
          <p:cNvSpPr txBox="1"/>
          <p:nvPr/>
        </p:nvSpPr>
        <p:spPr>
          <a:xfrm>
            <a:off x="1516063" y="8911228"/>
            <a:ext cx="4138295" cy="165100"/>
          </a:xfrm>
          <a:prstGeom prst="rect">
            <a:avLst/>
          </a:prstGeom>
          <a:solidFill>
            <a:srgbClr val="384B85"/>
          </a:solidFill>
        </p:spPr>
        <p:txBody>
          <a:bodyPr vert="horz" wrap="square" lIns="0" tIns="4445" rIns="0" bIns="0" rtlCol="0">
            <a:spAutoFit/>
          </a:bodyPr>
          <a:lstStyle/>
          <a:p>
            <a:pPr>
              <a:lnSpc>
                <a:spcPct val="100000"/>
              </a:lnSpc>
              <a:spcBef>
                <a:spcPts val="35"/>
              </a:spcBef>
            </a:pPr>
            <a:r>
              <a:rPr sz="950">
                <a:solidFill>
                  <a:srgbClr val="FBFBFD"/>
                </a:solidFill>
                <a:latin typeface="Arial"/>
                <a:cs typeface="Arial"/>
              </a:rPr>
              <a:t>tilanteestaan</a:t>
            </a:r>
            <a:r>
              <a:rPr sz="950" spc="70">
                <a:solidFill>
                  <a:srgbClr val="FBFBFD"/>
                </a:solidFill>
                <a:latin typeface="Arial"/>
                <a:cs typeface="Arial"/>
              </a:rPr>
              <a:t> </a:t>
            </a:r>
            <a:r>
              <a:rPr sz="950">
                <a:solidFill>
                  <a:srgbClr val="FBFBFD"/>
                </a:solidFill>
                <a:latin typeface="Arial"/>
                <a:cs typeface="Arial"/>
              </a:rPr>
              <a:t>johtuen</a:t>
            </a:r>
            <a:r>
              <a:rPr sz="950" spc="45">
                <a:solidFill>
                  <a:srgbClr val="FBFBFD"/>
                </a:solidFill>
                <a:latin typeface="Arial"/>
                <a:cs typeface="Arial"/>
              </a:rPr>
              <a:t> </a:t>
            </a:r>
            <a:r>
              <a:rPr sz="950">
                <a:solidFill>
                  <a:srgbClr val="FBFBFD"/>
                </a:solidFill>
                <a:latin typeface="Arial"/>
                <a:cs typeface="Arial"/>
              </a:rPr>
              <a:t>voi</a:t>
            </a:r>
            <a:r>
              <a:rPr sz="950" spc="-10">
                <a:solidFill>
                  <a:srgbClr val="FBFBFD"/>
                </a:solidFill>
                <a:latin typeface="Arial"/>
                <a:cs typeface="Arial"/>
              </a:rPr>
              <a:t> </a:t>
            </a:r>
            <a:r>
              <a:rPr sz="950">
                <a:solidFill>
                  <a:srgbClr val="FBFBFD"/>
                </a:solidFill>
                <a:latin typeface="Arial"/>
                <a:cs typeface="Arial"/>
              </a:rPr>
              <a:t>/ halua</a:t>
            </a:r>
            <a:r>
              <a:rPr sz="950" spc="30">
                <a:solidFill>
                  <a:srgbClr val="FBFBFD"/>
                </a:solidFill>
                <a:latin typeface="Arial"/>
                <a:cs typeface="Arial"/>
              </a:rPr>
              <a:t> </a:t>
            </a:r>
            <a:r>
              <a:rPr sz="950">
                <a:solidFill>
                  <a:srgbClr val="FBFBFD"/>
                </a:solidFill>
                <a:latin typeface="Arial"/>
                <a:cs typeface="Arial"/>
              </a:rPr>
              <a:t>ottaa</a:t>
            </a:r>
            <a:r>
              <a:rPr sz="950" spc="50">
                <a:solidFill>
                  <a:srgbClr val="FBFBFD"/>
                </a:solidFill>
                <a:latin typeface="Arial"/>
                <a:cs typeface="Arial"/>
              </a:rPr>
              <a:t> </a:t>
            </a:r>
            <a:r>
              <a:rPr sz="950">
                <a:solidFill>
                  <a:srgbClr val="FBFBFD"/>
                </a:solidFill>
                <a:latin typeface="Arial"/>
                <a:cs typeface="Arial"/>
              </a:rPr>
              <a:t>vastaan</a:t>
            </a:r>
            <a:r>
              <a:rPr sz="950" spc="30">
                <a:solidFill>
                  <a:srgbClr val="FBFBFD"/>
                </a:solidFill>
                <a:latin typeface="Arial"/>
                <a:cs typeface="Arial"/>
              </a:rPr>
              <a:t> </a:t>
            </a:r>
            <a:r>
              <a:rPr sz="950">
                <a:solidFill>
                  <a:srgbClr val="FBFBFD"/>
                </a:solidFill>
                <a:latin typeface="Arial"/>
                <a:cs typeface="Arial"/>
              </a:rPr>
              <a:t>palkkiota,</a:t>
            </a:r>
            <a:r>
              <a:rPr sz="950" spc="95">
                <a:solidFill>
                  <a:srgbClr val="FBFBFD"/>
                </a:solidFill>
                <a:latin typeface="Arial"/>
                <a:cs typeface="Arial"/>
              </a:rPr>
              <a:t> </a:t>
            </a:r>
            <a:r>
              <a:rPr sz="950">
                <a:solidFill>
                  <a:srgbClr val="FBFBFD"/>
                </a:solidFill>
                <a:latin typeface="Arial"/>
                <a:cs typeface="Arial"/>
              </a:rPr>
              <a:t>mutta</a:t>
            </a:r>
            <a:r>
              <a:rPr sz="950" spc="50">
                <a:solidFill>
                  <a:srgbClr val="FBFBFD"/>
                </a:solidFill>
                <a:latin typeface="Arial"/>
                <a:cs typeface="Arial"/>
              </a:rPr>
              <a:t> </a:t>
            </a:r>
            <a:r>
              <a:rPr sz="950">
                <a:solidFill>
                  <a:srgbClr val="FBFBFD"/>
                </a:solidFill>
                <a:latin typeface="Arial"/>
                <a:cs typeface="Arial"/>
              </a:rPr>
              <a:t>haluavat</a:t>
            </a:r>
            <a:r>
              <a:rPr sz="950" spc="65">
                <a:solidFill>
                  <a:srgbClr val="FBFBFD"/>
                </a:solidFill>
                <a:latin typeface="Arial"/>
                <a:cs typeface="Arial"/>
              </a:rPr>
              <a:t> </a:t>
            </a:r>
            <a:r>
              <a:rPr sz="950" spc="-10">
                <a:solidFill>
                  <a:srgbClr val="FBFBFD"/>
                </a:solidFill>
                <a:latin typeface="Arial"/>
                <a:cs typeface="Arial"/>
              </a:rPr>
              <a:t>silti</a:t>
            </a:r>
            <a:endParaRPr sz="950">
              <a:latin typeface="Arial"/>
              <a:cs typeface="Arial"/>
            </a:endParaRPr>
          </a:p>
        </p:txBody>
      </p:sp>
      <p:sp>
        <p:nvSpPr>
          <p:cNvPr id="38" name="object 38"/>
          <p:cNvSpPr txBox="1"/>
          <p:nvPr/>
        </p:nvSpPr>
        <p:spPr>
          <a:xfrm>
            <a:off x="1516063" y="9075952"/>
            <a:ext cx="2555240" cy="151765"/>
          </a:xfrm>
          <a:prstGeom prst="rect">
            <a:avLst/>
          </a:prstGeom>
          <a:solidFill>
            <a:srgbClr val="384B85"/>
          </a:solidFill>
        </p:spPr>
        <p:txBody>
          <a:bodyPr vert="horz" wrap="square" lIns="0" tIns="0" rIns="0" bIns="0" rtlCol="0">
            <a:spAutoFit/>
          </a:bodyPr>
          <a:lstStyle/>
          <a:p>
            <a:pPr>
              <a:lnSpc>
                <a:spcPts val="1075"/>
              </a:lnSpc>
            </a:pPr>
            <a:r>
              <a:rPr sz="950">
                <a:solidFill>
                  <a:srgbClr val="FBFBFD"/>
                </a:solidFill>
                <a:latin typeface="Arial"/>
                <a:cs typeface="Arial"/>
              </a:rPr>
              <a:t>mahdollisuuden osallistua,</a:t>
            </a:r>
            <a:r>
              <a:rPr sz="950" spc="95">
                <a:solidFill>
                  <a:srgbClr val="FBFBFD"/>
                </a:solidFill>
                <a:latin typeface="Arial"/>
                <a:cs typeface="Arial"/>
              </a:rPr>
              <a:t> </a:t>
            </a:r>
            <a:r>
              <a:rPr sz="950">
                <a:solidFill>
                  <a:srgbClr val="FBFBFD"/>
                </a:solidFill>
                <a:latin typeface="Arial"/>
                <a:cs typeface="Arial"/>
              </a:rPr>
              <a:t>auttaa</a:t>
            </a:r>
            <a:r>
              <a:rPr sz="950" spc="85">
                <a:solidFill>
                  <a:srgbClr val="FBFBFD"/>
                </a:solidFill>
                <a:latin typeface="Arial"/>
                <a:cs typeface="Arial"/>
              </a:rPr>
              <a:t> </a:t>
            </a:r>
            <a:r>
              <a:rPr sz="950">
                <a:solidFill>
                  <a:srgbClr val="FBFBFD"/>
                </a:solidFill>
                <a:latin typeface="Arial"/>
                <a:cs typeface="Arial"/>
              </a:rPr>
              <a:t>tai</a:t>
            </a:r>
            <a:r>
              <a:rPr sz="950" spc="15">
                <a:solidFill>
                  <a:srgbClr val="FBFBFD"/>
                </a:solidFill>
                <a:latin typeface="Arial"/>
                <a:cs typeface="Arial"/>
              </a:rPr>
              <a:t> </a:t>
            </a:r>
            <a:r>
              <a:rPr sz="950" spc="-10">
                <a:solidFill>
                  <a:srgbClr val="FBFBFD"/>
                </a:solidFill>
                <a:latin typeface="Arial"/>
                <a:cs typeface="Arial"/>
              </a:rPr>
              <a:t>vaikuttaa.</a:t>
            </a:r>
            <a:endParaRPr sz="950">
              <a:latin typeface="Arial"/>
              <a:cs typeface="Arial"/>
            </a:endParaRPr>
          </a:p>
        </p:txBody>
      </p:sp>
      <p:sp>
        <p:nvSpPr>
          <p:cNvPr id="39" name="object 39"/>
          <p:cNvSpPr txBox="1"/>
          <p:nvPr/>
        </p:nvSpPr>
        <p:spPr>
          <a:xfrm>
            <a:off x="3158728" y="9799808"/>
            <a:ext cx="1979295" cy="620395"/>
          </a:xfrm>
          <a:prstGeom prst="rect">
            <a:avLst/>
          </a:prstGeom>
        </p:spPr>
        <p:txBody>
          <a:bodyPr vert="horz" wrap="square" lIns="0" tIns="47625" rIns="0" bIns="0" rtlCol="0">
            <a:spAutoFit/>
          </a:bodyPr>
          <a:lstStyle/>
          <a:p>
            <a:pPr marL="13335" marR="5080" indent="-1270">
              <a:lnSpc>
                <a:spcPts val="2220"/>
              </a:lnSpc>
              <a:spcBef>
                <a:spcPts val="375"/>
              </a:spcBef>
            </a:pPr>
            <a:r>
              <a:rPr sz="2050" b="1" spc="55">
                <a:solidFill>
                  <a:srgbClr val="384B83"/>
                </a:solidFill>
                <a:latin typeface="Arial"/>
                <a:cs typeface="Arial"/>
              </a:rPr>
              <a:t>Päijät-</a:t>
            </a:r>
            <a:r>
              <a:rPr sz="2050" b="1" spc="75">
                <a:solidFill>
                  <a:srgbClr val="384B83"/>
                </a:solidFill>
                <a:latin typeface="Arial"/>
                <a:cs typeface="Arial"/>
              </a:rPr>
              <a:t>Hämeen </a:t>
            </a:r>
            <a:r>
              <a:rPr sz="2050" b="1" spc="-10">
                <a:solidFill>
                  <a:srgbClr val="384B83"/>
                </a:solidFill>
                <a:latin typeface="Arial"/>
                <a:cs typeface="Arial"/>
              </a:rPr>
              <a:t>hyvinvointialue</a:t>
            </a:r>
            <a:endParaRPr sz="2050">
              <a:latin typeface="Arial"/>
              <a:cs typeface="Arial"/>
            </a:endParaRPr>
          </a:p>
        </p:txBody>
      </p:sp>
      <p:sp>
        <p:nvSpPr>
          <p:cNvPr id="42" name="Suorakulmio 41">
            <a:extLst>
              <a:ext uri="{FF2B5EF4-FFF2-40B4-BE49-F238E27FC236}">
                <a16:creationId xmlns:a16="http://schemas.microsoft.com/office/drawing/2014/main" id="{C0D7D96D-BF27-40F2-E43E-48985A5B15E1}"/>
              </a:ext>
            </a:extLst>
          </p:cNvPr>
          <p:cNvSpPr/>
          <p:nvPr/>
        </p:nvSpPr>
        <p:spPr>
          <a:xfrm>
            <a:off x="1281481" y="6775146"/>
            <a:ext cx="152400" cy="152400"/>
          </a:xfrm>
          <a:prstGeom prst="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43" name="Suorakulmio 42">
            <a:extLst>
              <a:ext uri="{FF2B5EF4-FFF2-40B4-BE49-F238E27FC236}">
                <a16:creationId xmlns:a16="http://schemas.microsoft.com/office/drawing/2014/main" id="{399110B4-D6F7-55C1-E868-2647E2B191DC}"/>
              </a:ext>
            </a:extLst>
          </p:cNvPr>
          <p:cNvSpPr/>
          <p:nvPr/>
        </p:nvSpPr>
        <p:spPr>
          <a:xfrm>
            <a:off x="1281481" y="7032437"/>
            <a:ext cx="152400" cy="152400"/>
          </a:xfrm>
          <a:prstGeom prst="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44" name="Suorakulmio 43">
            <a:extLst>
              <a:ext uri="{FF2B5EF4-FFF2-40B4-BE49-F238E27FC236}">
                <a16:creationId xmlns:a16="http://schemas.microsoft.com/office/drawing/2014/main" id="{4FDAE4FC-8831-48E2-36E3-F156A12E3C3C}"/>
              </a:ext>
            </a:extLst>
          </p:cNvPr>
          <p:cNvSpPr/>
          <p:nvPr/>
        </p:nvSpPr>
        <p:spPr>
          <a:xfrm>
            <a:off x="1281481" y="7277248"/>
            <a:ext cx="152400" cy="152400"/>
          </a:xfrm>
          <a:prstGeom prst="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45" name="Suorakulmio 44">
            <a:extLst>
              <a:ext uri="{FF2B5EF4-FFF2-40B4-BE49-F238E27FC236}">
                <a16:creationId xmlns:a16="http://schemas.microsoft.com/office/drawing/2014/main" id="{E710CDA0-F104-FD87-0BC1-EC14CA9E2308}"/>
              </a:ext>
            </a:extLst>
          </p:cNvPr>
          <p:cNvSpPr/>
          <p:nvPr/>
        </p:nvSpPr>
        <p:spPr>
          <a:xfrm>
            <a:off x="1281481" y="7535576"/>
            <a:ext cx="152400" cy="152400"/>
          </a:xfrm>
          <a:prstGeom prst="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46" name="Suorakulmio 45">
            <a:extLst>
              <a:ext uri="{FF2B5EF4-FFF2-40B4-BE49-F238E27FC236}">
                <a16:creationId xmlns:a16="http://schemas.microsoft.com/office/drawing/2014/main" id="{38FC7380-A201-6E2E-E782-5888B1961E30}"/>
              </a:ext>
            </a:extLst>
          </p:cNvPr>
          <p:cNvSpPr/>
          <p:nvPr/>
        </p:nvSpPr>
        <p:spPr>
          <a:xfrm>
            <a:off x="1281481" y="7794332"/>
            <a:ext cx="152400" cy="152400"/>
          </a:xfrm>
          <a:prstGeom prst="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47" name="Suorakulmio 46">
            <a:extLst>
              <a:ext uri="{FF2B5EF4-FFF2-40B4-BE49-F238E27FC236}">
                <a16:creationId xmlns:a16="http://schemas.microsoft.com/office/drawing/2014/main" id="{FF583444-C149-689C-3BDA-56B77BA10235}"/>
              </a:ext>
            </a:extLst>
          </p:cNvPr>
          <p:cNvSpPr/>
          <p:nvPr/>
        </p:nvSpPr>
        <p:spPr>
          <a:xfrm>
            <a:off x="1281401" y="8038715"/>
            <a:ext cx="152400" cy="152400"/>
          </a:xfrm>
          <a:prstGeom prst="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48" name="Suorakulmio 47">
            <a:extLst>
              <a:ext uri="{FF2B5EF4-FFF2-40B4-BE49-F238E27FC236}">
                <a16:creationId xmlns:a16="http://schemas.microsoft.com/office/drawing/2014/main" id="{3185C5D6-DED6-2E89-8027-112E33ECDD26}"/>
              </a:ext>
            </a:extLst>
          </p:cNvPr>
          <p:cNvSpPr/>
          <p:nvPr/>
        </p:nvSpPr>
        <p:spPr>
          <a:xfrm>
            <a:off x="1281401" y="8277072"/>
            <a:ext cx="152400" cy="152400"/>
          </a:xfrm>
          <a:prstGeom prst="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49" name="Suorakulmio 48">
            <a:extLst>
              <a:ext uri="{FF2B5EF4-FFF2-40B4-BE49-F238E27FC236}">
                <a16:creationId xmlns:a16="http://schemas.microsoft.com/office/drawing/2014/main" id="{B551DA47-5818-BBB2-F9D1-2E683B787CA2}"/>
              </a:ext>
            </a:extLst>
          </p:cNvPr>
          <p:cNvSpPr/>
          <p:nvPr/>
        </p:nvSpPr>
        <p:spPr>
          <a:xfrm>
            <a:off x="1281401" y="8513168"/>
            <a:ext cx="152400" cy="152400"/>
          </a:xfrm>
          <a:prstGeom prst="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50" name="Suorakulmio 49">
            <a:extLst>
              <a:ext uri="{FF2B5EF4-FFF2-40B4-BE49-F238E27FC236}">
                <a16:creationId xmlns:a16="http://schemas.microsoft.com/office/drawing/2014/main" id="{9D87E4E2-B509-7E3B-E25A-47F7DD890689}"/>
              </a:ext>
            </a:extLst>
          </p:cNvPr>
          <p:cNvSpPr/>
          <p:nvPr/>
        </p:nvSpPr>
        <p:spPr>
          <a:xfrm>
            <a:off x="1281401" y="8749264"/>
            <a:ext cx="152400" cy="152400"/>
          </a:xfrm>
          <a:prstGeom prst="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Kuva 4">
            <a:extLst>
              <a:ext uri="{FF2B5EF4-FFF2-40B4-BE49-F238E27FC236}">
                <a16:creationId xmlns:a16="http://schemas.microsoft.com/office/drawing/2014/main" id="{78449E62-B040-01B9-6FB1-343C29ECE19F}"/>
              </a:ext>
            </a:extLst>
          </p:cNvPr>
          <p:cNvPicPr>
            <a:picLocks noChangeAspect="1"/>
          </p:cNvPicPr>
          <p:nvPr/>
        </p:nvPicPr>
        <p:blipFill>
          <a:blip r:embed="rId2"/>
          <a:stretch>
            <a:fillRect/>
          </a:stretch>
        </p:blipFill>
        <p:spPr>
          <a:xfrm>
            <a:off x="1" y="-59749"/>
            <a:ext cx="7569200" cy="10819251"/>
          </a:xfrm>
          <a:prstGeom prst="rect">
            <a:avLst/>
          </a:prstGeom>
        </p:spPr>
      </p:pic>
    </p:spTree>
    <p:extLst>
      <p:ext uri="{BB962C8B-B14F-4D97-AF65-F5344CB8AC3E}">
        <p14:creationId xmlns:p14="http://schemas.microsoft.com/office/powerpoint/2010/main" val="19081215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object 5"/>
          <p:cNvSpPr/>
          <p:nvPr/>
        </p:nvSpPr>
        <p:spPr>
          <a:xfrm>
            <a:off x="0" y="830737"/>
            <a:ext cx="7569200" cy="2233138"/>
          </a:xfrm>
          <a:custGeom>
            <a:avLst/>
            <a:gdLst/>
            <a:ahLst/>
            <a:cxnLst/>
            <a:rect l="l" t="t" r="r" b="b"/>
            <a:pathLst>
              <a:path w="5005070" h="501014">
                <a:moveTo>
                  <a:pt x="5004752" y="500556"/>
                </a:moveTo>
                <a:lnTo>
                  <a:pt x="0" y="500556"/>
                </a:lnTo>
                <a:lnTo>
                  <a:pt x="0" y="0"/>
                </a:lnTo>
                <a:lnTo>
                  <a:pt x="5004752" y="0"/>
                </a:lnTo>
                <a:lnTo>
                  <a:pt x="5004752" y="500556"/>
                </a:lnTo>
                <a:close/>
              </a:path>
            </a:pathLst>
          </a:custGeom>
          <a:solidFill>
            <a:srgbClr val="384B85"/>
          </a:solidFill>
        </p:spPr>
        <p:txBody>
          <a:bodyPr wrap="square" lIns="0" tIns="0" rIns="0" bIns="0" rtlCol="0"/>
          <a:lstStyle/>
          <a:p>
            <a:endParaRPr/>
          </a:p>
        </p:txBody>
      </p:sp>
      <p:pic>
        <p:nvPicPr>
          <p:cNvPr id="2" name="object 2"/>
          <p:cNvPicPr/>
          <p:nvPr/>
        </p:nvPicPr>
        <p:blipFill>
          <a:blip r:embed="rId2" cstate="print"/>
          <a:stretch>
            <a:fillRect/>
          </a:stretch>
        </p:blipFill>
        <p:spPr>
          <a:xfrm>
            <a:off x="3954161" y="3372063"/>
            <a:ext cx="3133641" cy="2188778"/>
          </a:xfrm>
          <a:prstGeom prst="rect">
            <a:avLst/>
          </a:prstGeom>
        </p:spPr>
      </p:pic>
      <p:pic>
        <p:nvPicPr>
          <p:cNvPr id="3" name="object 3"/>
          <p:cNvPicPr/>
          <p:nvPr/>
        </p:nvPicPr>
        <p:blipFill>
          <a:blip r:embed="rId3" cstate="print"/>
          <a:stretch>
            <a:fillRect/>
          </a:stretch>
        </p:blipFill>
        <p:spPr>
          <a:xfrm>
            <a:off x="2454190" y="9879129"/>
            <a:ext cx="542345" cy="542396"/>
          </a:xfrm>
          <a:prstGeom prst="rect">
            <a:avLst/>
          </a:prstGeom>
        </p:spPr>
      </p:pic>
      <p:sp>
        <p:nvSpPr>
          <p:cNvPr id="4" name="object 4"/>
          <p:cNvSpPr txBox="1">
            <a:spLocks noGrp="1"/>
          </p:cNvSpPr>
          <p:nvPr>
            <p:ph type="title"/>
          </p:nvPr>
        </p:nvSpPr>
        <p:spPr>
          <a:xfrm>
            <a:off x="423044" y="170823"/>
            <a:ext cx="7569200" cy="600353"/>
          </a:xfrm>
          <a:prstGeom prst="rect">
            <a:avLst/>
          </a:prstGeom>
        </p:spPr>
        <p:txBody>
          <a:bodyPr vert="horz" wrap="square" lIns="0" tIns="167827" rIns="0" bIns="0" rtlCol="0">
            <a:spAutoFit/>
          </a:bodyPr>
          <a:lstStyle/>
          <a:p>
            <a:pPr marL="1971039" algn="l">
              <a:lnSpc>
                <a:spcPct val="100000"/>
              </a:lnSpc>
              <a:spcBef>
                <a:spcPts val="100"/>
              </a:spcBef>
            </a:pPr>
            <a:r>
              <a:rPr sz="2800" b="0" spc="-80">
                <a:solidFill>
                  <a:srgbClr val="384B85"/>
                </a:solidFill>
              </a:rPr>
              <a:t>ASIAKASRA</a:t>
            </a:r>
            <a:r>
              <a:rPr lang="fi-FI" sz="2800" b="0" spc="-80">
                <a:solidFill>
                  <a:srgbClr val="384B85"/>
                </a:solidFill>
              </a:rPr>
              <a:t>A</a:t>
            </a:r>
            <a:r>
              <a:rPr sz="2800" b="0" spc="-25">
                <a:solidFill>
                  <a:srgbClr val="384B85"/>
                </a:solidFill>
              </a:rPr>
              <a:t>TI</a:t>
            </a:r>
            <a:endParaRPr sz="2800" b="0"/>
          </a:p>
        </p:txBody>
      </p:sp>
      <p:sp>
        <p:nvSpPr>
          <p:cNvPr id="6" name="object 6"/>
          <p:cNvSpPr txBox="1"/>
          <p:nvPr/>
        </p:nvSpPr>
        <p:spPr>
          <a:xfrm>
            <a:off x="1155559" y="1417266"/>
            <a:ext cx="5058410" cy="859210"/>
          </a:xfrm>
          <a:prstGeom prst="rect">
            <a:avLst/>
          </a:prstGeom>
        </p:spPr>
        <p:txBody>
          <a:bodyPr vert="horz" wrap="square" lIns="0" tIns="12700" rIns="0" bIns="0" rtlCol="0">
            <a:spAutoFit/>
          </a:bodyPr>
          <a:lstStyle/>
          <a:p>
            <a:pPr marL="12700" algn="ctr">
              <a:lnSpc>
                <a:spcPct val="100000"/>
              </a:lnSpc>
              <a:spcBef>
                <a:spcPts val="100"/>
              </a:spcBef>
            </a:pPr>
            <a:r>
              <a:rPr sz="2750" b="1" spc="-55" err="1">
                <a:solidFill>
                  <a:srgbClr val="FDFDFD"/>
                </a:solidFill>
                <a:latin typeface="Arial"/>
                <a:cs typeface="Arial"/>
              </a:rPr>
              <a:t>Ohjeita</a:t>
            </a:r>
            <a:r>
              <a:rPr sz="2750" b="1" spc="-40">
                <a:solidFill>
                  <a:srgbClr val="FDFDFD"/>
                </a:solidFill>
                <a:latin typeface="Arial"/>
                <a:cs typeface="Arial"/>
              </a:rPr>
              <a:t> </a:t>
            </a:r>
            <a:r>
              <a:rPr sz="2750" b="1">
                <a:solidFill>
                  <a:srgbClr val="FDFDFD"/>
                </a:solidFill>
                <a:latin typeface="Arial"/>
                <a:cs typeface="Arial"/>
              </a:rPr>
              <a:t>ja</a:t>
            </a:r>
            <a:r>
              <a:rPr sz="2750" b="1" spc="-160">
                <a:solidFill>
                  <a:srgbClr val="FDFDFD"/>
                </a:solidFill>
                <a:latin typeface="Arial"/>
                <a:cs typeface="Arial"/>
              </a:rPr>
              <a:t> </a:t>
            </a:r>
            <a:r>
              <a:rPr sz="2750" b="1" spc="-80" err="1">
                <a:solidFill>
                  <a:srgbClr val="FDFDFD"/>
                </a:solidFill>
                <a:latin typeface="Arial"/>
                <a:cs typeface="Arial"/>
              </a:rPr>
              <a:t>ideoita</a:t>
            </a:r>
            <a:r>
              <a:rPr lang="fi-FI" sz="2750" b="1" spc="-70">
                <a:solidFill>
                  <a:srgbClr val="FDFDFD"/>
                </a:solidFill>
                <a:latin typeface="Arial"/>
                <a:cs typeface="Arial"/>
              </a:rPr>
              <a:t> </a:t>
            </a:r>
            <a:r>
              <a:rPr lang="fi-FI" sz="2750" b="1" spc="-60">
                <a:solidFill>
                  <a:srgbClr val="FDFDFD"/>
                </a:solidFill>
                <a:latin typeface="Arial"/>
                <a:cs typeface="Arial"/>
              </a:rPr>
              <a:t>asiakasraatien perustajille ja vetäjille</a:t>
            </a:r>
            <a:endParaRPr sz="2750">
              <a:latin typeface="Arial"/>
              <a:cs typeface="Arial"/>
            </a:endParaRPr>
          </a:p>
        </p:txBody>
      </p:sp>
      <p:sp>
        <p:nvSpPr>
          <p:cNvPr id="9" name="object 9"/>
          <p:cNvSpPr txBox="1"/>
          <p:nvPr/>
        </p:nvSpPr>
        <p:spPr>
          <a:xfrm>
            <a:off x="1179856" y="6078277"/>
            <a:ext cx="6003146" cy="2219197"/>
          </a:xfrm>
          <a:prstGeom prst="rect">
            <a:avLst/>
          </a:prstGeom>
        </p:spPr>
        <p:txBody>
          <a:bodyPr vert="horz" wrap="square" lIns="0" tIns="13335" rIns="0" bIns="0" rtlCol="0">
            <a:spAutoFit/>
          </a:bodyPr>
          <a:lstStyle/>
          <a:p>
            <a:pPr marL="12700" marR="5080" algn="l"/>
            <a:endParaRPr lang="fi-FI" sz="1400">
              <a:solidFill>
                <a:srgbClr val="384B85"/>
              </a:solidFill>
              <a:latin typeface="Arial"/>
              <a:cs typeface="Arial"/>
            </a:endParaRPr>
          </a:p>
          <a:p>
            <a:pPr marL="12700" marR="5080" algn="l">
              <a:spcBef>
                <a:spcPts val="140"/>
              </a:spcBef>
              <a:spcAft>
                <a:spcPts val="140"/>
              </a:spcAft>
            </a:pPr>
            <a:r>
              <a:rPr sz="1400" err="1">
                <a:solidFill>
                  <a:srgbClr val="384B85"/>
                </a:solidFill>
                <a:latin typeface="Arial"/>
                <a:cs typeface="Arial"/>
              </a:rPr>
              <a:t>Asiakasraadit</a:t>
            </a:r>
            <a:r>
              <a:rPr sz="1400" spc="215">
                <a:solidFill>
                  <a:srgbClr val="384B85"/>
                </a:solidFill>
                <a:latin typeface="Arial"/>
                <a:cs typeface="Arial"/>
              </a:rPr>
              <a:t> </a:t>
            </a:r>
            <a:r>
              <a:rPr sz="1400" err="1">
                <a:solidFill>
                  <a:srgbClr val="384B85"/>
                </a:solidFill>
                <a:latin typeface="Arial"/>
                <a:cs typeface="Arial"/>
              </a:rPr>
              <a:t>voidaan</a:t>
            </a:r>
            <a:r>
              <a:rPr sz="1400" spc="155">
                <a:solidFill>
                  <a:srgbClr val="384B85"/>
                </a:solidFill>
                <a:latin typeface="Arial"/>
                <a:cs typeface="Arial"/>
              </a:rPr>
              <a:t> </a:t>
            </a:r>
            <a:r>
              <a:rPr sz="1400" err="1">
                <a:solidFill>
                  <a:srgbClr val="384B85"/>
                </a:solidFill>
                <a:latin typeface="Arial"/>
                <a:cs typeface="Arial"/>
              </a:rPr>
              <a:t>perustaa</a:t>
            </a:r>
            <a:r>
              <a:rPr sz="1400" spc="180">
                <a:solidFill>
                  <a:srgbClr val="384B85"/>
                </a:solidFill>
                <a:latin typeface="Arial"/>
                <a:cs typeface="Arial"/>
              </a:rPr>
              <a:t> </a:t>
            </a:r>
            <a:r>
              <a:rPr sz="1400">
                <a:solidFill>
                  <a:srgbClr val="384B85"/>
                </a:solidFill>
                <a:latin typeface="Arial"/>
                <a:cs typeface="Arial"/>
              </a:rPr>
              <a:t>ja</a:t>
            </a:r>
            <a:r>
              <a:rPr sz="1400" spc="70">
                <a:solidFill>
                  <a:srgbClr val="384B85"/>
                </a:solidFill>
                <a:latin typeface="Arial"/>
                <a:cs typeface="Arial"/>
              </a:rPr>
              <a:t> </a:t>
            </a:r>
            <a:r>
              <a:rPr sz="1400" err="1">
                <a:solidFill>
                  <a:srgbClr val="384B85"/>
                </a:solidFill>
                <a:latin typeface="Arial"/>
                <a:cs typeface="Arial"/>
              </a:rPr>
              <a:t>koota</a:t>
            </a:r>
            <a:r>
              <a:rPr sz="1400" spc="125">
                <a:solidFill>
                  <a:srgbClr val="384B85"/>
                </a:solidFill>
                <a:latin typeface="Arial"/>
                <a:cs typeface="Arial"/>
              </a:rPr>
              <a:t> </a:t>
            </a:r>
            <a:r>
              <a:rPr sz="1400" err="1">
                <a:solidFill>
                  <a:srgbClr val="384B85"/>
                </a:solidFill>
                <a:latin typeface="Arial"/>
                <a:cs typeface="Arial"/>
              </a:rPr>
              <a:t>tarpeen</a:t>
            </a:r>
            <a:r>
              <a:rPr sz="1400" spc="145">
                <a:solidFill>
                  <a:srgbClr val="384B85"/>
                </a:solidFill>
                <a:latin typeface="Arial"/>
                <a:cs typeface="Arial"/>
              </a:rPr>
              <a:t> </a:t>
            </a:r>
            <a:r>
              <a:rPr sz="1400" err="1">
                <a:solidFill>
                  <a:srgbClr val="384B85"/>
                </a:solidFill>
                <a:latin typeface="Arial"/>
                <a:cs typeface="Arial"/>
              </a:rPr>
              <a:t>mukaan</a:t>
            </a:r>
            <a:r>
              <a:rPr sz="1400" spc="160">
                <a:solidFill>
                  <a:srgbClr val="384B85"/>
                </a:solidFill>
                <a:latin typeface="Arial"/>
                <a:cs typeface="Arial"/>
              </a:rPr>
              <a:t> </a:t>
            </a:r>
            <a:r>
              <a:rPr sz="1400" spc="-20" err="1">
                <a:solidFill>
                  <a:srgbClr val="384B85"/>
                </a:solidFill>
                <a:latin typeface="Arial"/>
                <a:cs typeface="Arial"/>
              </a:rPr>
              <a:t>joko</a:t>
            </a:r>
            <a:r>
              <a:rPr sz="1400" spc="-20">
                <a:solidFill>
                  <a:srgbClr val="384B85"/>
                </a:solidFill>
                <a:latin typeface="Arial"/>
                <a:cs typeface="Arial"/>
              </a:rPr>
              <a:t> </a:t>
            </a:r>
            <a:r>
              <a:rPr sz="1400" err="1">
                <a:solidFill>
                  <a:srgbClr val="384B85"/>
                </a:solidFill>
                <a:latin typeface="Arial"/>
                <a:cs typeface="Arial"/>
              </a:rPr>
              <a:t>teemapohjaiseksi</a:t>
            </a:r>
            <a:r>
              <a:rPr sz="1400" spc="70">
                <a:solidFill>
                  <a:srgbClr val="384B85"/>
                </a:solidFill>
                <a:latin typeface="Arial"/>
                <a:cs typeface="Arial"/>
              </a:rPr>
              <a:t> </a:t>
            </a:r>
            <a:r>
              <a:rPr sz="1400" err="1">
                <a:solidFill>
                  <a:srgbClr val="384B85"/>
                </a:solidFill>
                <a:latin typeface="Arial"/>
                <a:cs typeface="Arial"/>
              </a:rPr>
              <a:t>jonkin</a:t>
            </a:r>
            <a:r>
              <a:rPr sz="1400" spc="200">
                <a:solidFill>
                  <a:srgbClr val="384B85"/>
                </a:solidFill>
                <a:latin typeface="Arial"/>
                <a:cs typeface="Arial"/>
              </a:rPr>
              <a:t> </a:t>
            </a:r>
            <a:r>
              <a:rPr sz="1400" err="1">
                <a:solidFill>
                  <a:srgbClr val="384B85"/>
                </a:solidFill>
                <a:latin typeface="Arial"/>
                <a:cs typeface="Arial"/>
              </a:rPr>
              <a:t>tietyn</a:t>
            </a:r>
            <a:r>
              <a:rPr sz="1400" spc="170">
                <a:solidFill>
                  <a:srgbClr val="384B85"/>
                </a:solidFill>
                <a:latin typeface="Arial"/>
                <a:cs typeface="Arial"/>
              </a:rPr>
              <a:t> </a:t>
            </a:r>
            <a:r>
              <a:rPr sz="1400" err="1">
                <a:solidFill>
                  <a:srgbClr val="384B85"/>
                </a:solidFill>
                <a:latin typeface="Arial"/>
                <a:cs typeface="Arial"/>
              </a:rPr>
              <a:t>kohteen</a:t>
            </a:r>
            <a:r>
              <a:rPr sz="1400" spc="229">
                <a:solidFill>
                  <a:srgbClr val="384B85"/>
                </a:solidFill>
                <a:latin typeface="Arial"/>
                <a:cs typeface="Arial"/>
              </a:rPr>
              <a:t> </a:t>
            </a:r>
            <a:r>
              <a:rPr sz="1400" err="1">
                <a:solidFill>
                  <a:srgbClr val="384B85"/>
                </a:solidFill>
                <a:latin typeface="Arial"/>
                <a:cs typeface="Arial"/>
              </a:rPr>
              <a:t>kehittämiseksi</a:t>
            </a:r>
            <a:r>
              <a:rPr sz="1400">
                <a:solidFill>
                  <a:srgbClr val="384B85"/>
                </a:solidFill>
                <a:latin typeface="Arial"/>
                <a:cs typeface="Arial"/>
              </a:rPr>
              <a:t>,</a:t>
            </a:r>
            <a:r>
              <a:rPr sz="1400" spc="105">
                <a:solidFill>
                  <a:srgbClr val="384B85"/>
                </a:solidFill>
                <a:latin typeface="Arial"/>
                <a:cs typeface="Arial"/>
              </a:rPr>
              <a:t>  </a:t>
            </a:r>
            <a:r>
              <a:rPr sz="1400">
                <a:solidFill>
                  <a:srgbClr val="384B85"/>
                </a:solidFill>
                <a:latin typeface="Arial"/>
                <a:cs typeface="Arial"/>
              </a:rPr>
              <a:t>tai</a:t>
            </a:r>
            <a:r>
              <a:rPr sz="1400" spc="145">
                <a:solidFill>
                  <a:srgbClr val="384B85"/>
                </a:solidFill>
                <a:latin typeface="Arial"/>
                <a:cs typeface="Arial"/>
              </a:rPr>
              <a:t> </a:t>
            </a:r>
            <a:r>
              <a:rPr sz="1400" spc="-10" err="1">
                <a:solidFill>
                  <a:srgbClr val="384B85"/>
                </a:solidFill>
                <a:latin typeface="Arial"/>
                <a:cs typeface="Arial"/>
              </a:rPr>
              <a:t>palvelun</a:t>
            </a:r>
            <a:r>
              <a:rPr sz="1400" spc="-10">
                <a:solidFill>
                  <a:srgbClr val="384B85"/>
                </a:solidFill>
                <a:latin typeface="Arial"/>
                <a:cs typeface="Arial"/>
              </a:rPr>
              <a:t> </a:t>
            </a:r>
            <a:r>
              <a:rPr sz="1400" err="1">
                <a:solidFill>
                  <a:srgbClr val="384B85"/>
                </a:solidFill>
                <a:latin typeface="Arial"/>
                <a:cs typeface="Arial"/>
              </a:rPr>
              <a:t>asiakkaiden</a:t>
            </a:r>
            <a:r>
              <a:rPr sz="1400" spc="220">
                <a:solidFill>
                  <a:srgbClr val="384B85"/>
                </a:solidFill>
                <a:latin typeface="Arial"/>
                <a:cs typeface="Arial"/>
              </a:rPr>
              <a:t> </a:t>
            </a:r>
            <a:r>
              <a:rPr sz="1400" err="1">
                <a:solidFill>
                  <a:srgbClr val="384B85"/>
                </a:solidFill>
                <a:latin typeface="Arial"/>
                <a:cs typeface="Arial"/>
              </a:rPr>
              <a:t>osallisuuden</a:t>
            </a:r>
            <a:r>
              <a:rPr sz="1400" spc="210">
                <a:solidFill>
                  <a:srgbClr val="384B85"/>
                </a:solidFill>
                <a:latin typeface="Arial"/>
                <a:cs typeface="Arial"/>
              </a:rPr>
              <a:t> </a:t>
            </a:r>
            <a:r>
              <a:rPr sz="1400" err="1">
                <a:solidFill>
                  <a:srgbClr val="384B85"/>
                </a:solidFill>
                <a:latin typeface="Arial"/>
                <a:cs typeface="Arial"/>
              </a:rPr>
              <a:t>tueksi</a:t>
            </a:r>
            <a:r>
              <a:rPr sz="1400">
                <a:solidFill>
                  <a:srgbClr val="384B85"/>
                </a:solidFill>
                <a:latin typeface="Arial"/>
                <a:cs typeface="Arial"/>
              </a:rPr>
              <a:t>.</a:t>
            </a:r>
            <a:r>
              <a:rPr sz="1400" spc="125">
                <a:solidFill>
                  <a:srgbClr val="384B85"/>
                </a:solidFill>
                <a:latin typeface="Arial"/>
                <a:cs typeface="Arial"/>
              </a:rPr>
              <a:t> </a:t>
            </a:r>
            <a:r>
              <a:rPr sz="1400" err="1">
                <a:solidFill>
                  <a:srgbClr val="384B85"/>
                </a:solidFill>
                <a:latin typeface="Arial"/>
                <a:cs typeface="Arial"/>
              </a:rPr>
              <a:t>Asiakasraati</a:t>
            </a:r>
            <a:r>
              <a:rPr sz="1400" spc="225">
                <a:solidFill>
                  <a:srgbClr val="384B85"/>
                </a:solidFill>
                <a:latin typeface="Arial"/>
                <a:cs typeface="Arial"/>
              </a:rPr>
              <a:t> </a:t>
            </a:r>
            <a:r>
              <a:rPr sz="1400">
                <a:solidFill>
                  <a:srgbClr val="384B85"/>
                </a:solidFill>
                <a:latin typeface="Arial"/>
                <a:cs typeface="Arial"/>
              </a:rPr>
              <a:t>on</a:t>
            </a:r>
            <a:r>
              <a:rPr sz="1400" spc="75">
                <a:solidFill>
                  <a:srgbClr val="384B85"/>
                </a:solidFill>
                <a:latin typeface="Arial"/>
                <a:cs typeface="Arial"/>
              </a:rPr>
              <a:t> </a:t>
            </a:r>
            <a:r>
              <a:rPr sz="1400" err="1">
                <a:solidFill>
                  <a:srgbClr val="384B85"/>
                </a:solidFill>
                <a:latin typeface="Arial"/>
                <a:cs typeface="Arial"/>
              </a:rPr>
              <a:t>myös</a:t>
            </a:r>
            <a:r>
              <a:rPr sz="1400" spc="130">
                <a:solidFill>
                  <a:srgbClr val="384B85"/>
                </a:solidFill>
                <a:latin typeface="Arial"/>
                <a:cs typeface="Arial"/>
              </a:rPr>
              <a:t> </a:t>
            </a:r>
            <a:r>
              <a:rPr sz="1400" spc="-20" err="1">
                <a:solidFill>
                  <a:srgbClr val="384B85"/>
                </a:solidFill>
                <a:latin typeface="Arial"/>
                <a:cs typeface="Arial"/>
              </a:rPr>
              <a:t>yksi</a:t>
            </a:r>
            <a:r>
              <a:rPr sz="1400" spc="-20">
                <a:solidFill>
                  <a:srgbClr val="384B85"/>
                </a:solidFill>
                <a:latin typeface="Arial"/>
                <a:cs typeface="Arial"/>
              </a:rPr>
              <a:t> </a:t>
            </a:r>
            <a:r>
              <a:rPr sz="1400" spc="10" err="1">
                <a:solidFill>
                  <a:srgbClr val="384B85"/>
                </a:solidFill>
                <a:latin typeface="Arial"/>
                <a:cs typeface="Arial"/>
              </a:rPr>
              <a:t>hyvinvointipalveluidemme</a:t>
            </a:r>
            <a:r>
              <a:rPr sz="1400" spc="-20">
                <a:solidFill>
                  <a:srgbClr val="384B85"/>
                </a:solidFill>
                <a:latin typeface="Arial"/>
                <a:cs typeface="Arial"/>
              </a:rPr>
              <a:t> </a:t>
            </a:r>
            <a:r>
              <a:rPr sz="1400" spc="10" err="1">
                <a:solidFill>
                  <a:srgbClr val="384B85"/>
                </a:solidFill>
                <a:latin typeface="Arial"/>
                <a:cs typeface="Arial"/>
              </a:rPr>
              <a:t>tukimuoto</a:t>
            </a:r>
            <a:r>
              <a:rPr sz="1400" spc="10">
                <a:solidFill>
                  <a:srgbClr val="384B85"/>
                </a:solidFill>
                <a:latin typeface="Arial"/>
                <a:cs typeface="Arial"/>
              </a:rPr>
              <a:t>,</a:t>
            </a:r>
            <a:r>
              <a:rPr sz="1400" spc="160">
                <a:solidFill>
                  <a:srgbClr val="384B85"/>
                </a:solidFill>
                <a:latin typeface="Arial"/>
                <a:cs typeface="Arial"/>
              </a:rPr>
              <a:t> </a:t>
            </a:r>
            <a:r>
              <a:rPr sz="1400" spc="10" err="1">
                <a:solidFill>
                  <a:srgbClr val="384B85"/>
                </a:solidFill>
                <a:latin typeface="Arial"/>
                <a:cs typeface="Arial"/>
              </a:rPr>
              <a:t>sillä</a:t>
            </a:r>
            <a:r>
              <a:rPr sz="1400" spc="75">
                <a:solidFill>
                  <a:srgbClr val="384B85"/>
                </a:solidFill>
                <a:latin typeface="Arial"/>
                <a:cs typeface="Arial"/>
              </a:rPr>
              <a:t> </a:t>
            </a:r>
            <a:r>
              <a:rPr sz="1400" spc="10" err="1">
                <a:solidFill>
                  <a:srgbClr val="384B85"/>
                </a:solidFill>
                <a:latin typeface="Arial"/>
                <a:cs typeface="Arial"/>
              </a:rPr>
              <a:t>osallisuus</a:t>
            </a:r>
            <a:r>
              <a:rPr sz="1400" spc="160">
                <a:solidFill>
                  <a:srgbClr val="384B85"/>
                </a:solidFill>
                <a:latin typeface="Arial"/>
                <a:cs typeface="Arial"/>
              </a:rPr>
              <a:t> </a:t>
            </a:r>
            <a:r>
              <a:rPr sz="1400" spc="10">
                <a:solidFill>
                  <a:srgbClr val="384B85"/>
                </a:solidFill>
                <a:latin typeface="Arial"/>
                <a:cs typeface="Arial"/>
              </a:rPr>
              <a:t>ja</a:t>
            </a:r>
            <a:r>
              <a:rPr sz="1400" spc="55">
                <a:solidFill>
                  <a:srgbClr val="384B85"/>
                </a:solidFill>
                <a:latin typeface="Arial"/>
                <a:cs typeface="Arial"/>
              </a:rPr>
              <a:t> </a:t>
            </a:r>
            <a:r>
              <a:rPr sz="1400" spc="10" err="1">
                <a:solidFill>
                  <a:srgbClr val="384B85"/>
                </a:solidFill>
                <a:latin typeface="Arial"/>
                <a:cs typeface="Arial"/>
              </a:rPr>
              <a:t>vaikuttaminen</a:t>
            </a:r>
            <a:r>
              <a:rPr sz="1400" spc="175">
                <a:solidFill>
                  <a:srgbClr val="384B85"/>
                </a:solidFill>
                <a:latin typeface="Arial"/>
                <a:cs typeface="Arial"/>
              </a:rPr>
              <a:t> </a:t>
            </a:r>
            <a:r>
              <a:rPr sz="1400" spc="-10" err="1">
                <a:solidFill>
                  <a:srgbClr val="384B85"/>
                </a:solidFill>
                <a:latin typeface="Arial"/>
                <a:cs typeface="Arial"/>
              </a:rPr>
              <a:t>omiin</a:t>
            </a:r>
            <a:r>
              <a:rPr sz="1400" spc="-10">
                <a:solidFill>
                  <a:srgbClr val="384B85"/>
                </a:solidFill>
                <a:latin typeface="Arial"/>
                <a:cs typeface="Arial"/>
              </a:rPr>
              <a:t> </a:t>
            </a:r>
            <a:r>
              <a:rPr sz="1400" err="1">
                <a:solidFill>
                  <a:srgbClr val="384B85"/>
                </a:solidFill>
                <a:latin typeface="Arial"/>
                <a:cs typeface="Arial"/>
              </a:rPr>
              <a:t>asioihin</a:t>
            </a:r>
            <a:r>
              <a:rPr sz="1400" spc="140">
                <a:solidFill>
                  <a:srgbClr val="384B85"/>
                </a:solidFill>
                <a:latin typeface="Arial"/>
                <a:cs typeface="Arial"/>
              </a:rPr>
              <a:t> </a:t>
            </a:r>
            <a:r>
              <a:rPr sz="1400" err="1">
                <a:solidFill>
                  <a:srgbClr val="384B85"/>
                </a:solidFill>
                <a:latin typeface="Arial"/>
                <a:cs typeface="Arial"/>
              </a:rPr>
              <a:t>lisää</a:t>
            </a:r>
            <a:r>
              <a:rPr sz="1400" spc="95">
                <a:solidFill>
                  <a:srgbClr val="384B85"/>
                </a:solidFill>
                <a:latin typeface="Arial"/>
                <a:cs typeface="Arial"/>
              </a:rPr>
              <a:t> </a:t>
            </a:r>
            <a:r>
              <a:rPr sz="1400" err="1">
                <a:solidFill>
                  <a:srgbClr val="384B85"/>
                </a:solidFill>
                <a:latin typeface="Arial"/>
                <a:cs typeface="Arial"/>
              </a:rPr>
              <a:t>tutkitusti</a:t>
            </a:r>
            <a:r>
              <a:rPr sz="1400" spc="135">
                <a:solidFill>
                  <a:srgbClr val="384B85"/>
                </a:solidFill>
                <a:latin typeface="Arial"/>
                <a:cs typeface="Arial"/>
              </a:rPr>
              <a:t> </a:t>
            </a:r>
            <a:r>
              <a:rPr sz="1400" spc="-10" err="1">
                <a:solidFill>
                  <a:srgbClr val="384B85"/>
                </a:solidFill>
                <a:latin typeface="Arial"/>
                <a:cs typeface="Arial"/>
              </a:rPr>
              <a:t>hyvinvointia</a:t>
            </a:r>
            <a:r>
              <a:rPr sz="1400" spc="-10">
                <a:solidFill>
                  <a:srgbClr val="384B85"/>
                </a:solidFill>
                <a:latin typeface="Arial"/>
                <a:cs typeface="Arial"/>
              </a:rPr>
              <a:t>.</a:t>
            </a:r>
            <a:endParaRPr sz="1400">
              <a:latin typeface="Arial"/>
              <a:cs typeface="Arial"/>
            </a:endParaRPr>
          </a:p>
          <a:p>
            <a:pPr algn="l">
              <a:spcBef>
                <a:spcPts val="140"/>
              </a:spcBef>
              <a:spcAft>
                <a:spcPts val="140"/>
              </a:spcAft>
            </a:pPr>
            <a:endParaRPr sz="1400">
              <a:latin typeface="Arial"/>
              <a:cs typeface="Arial"/>
            </a:endParaRPr>
          </a:p>
          <a:p>
            <a:pPr marL="12700" marR="646430" indent="635" algn="l">
              <a:spcBef>
                <a:spcPts val="140"/>
              </a:spcBef>
              <a:spcAft>
                <a:spcPts val="140"/>
              </a:spcAft>
            </a:pPr>
            <a:r>
              <a:rPr sz="1400" err="1">
                <a:solidFill>
                  <a:srgbClr val="384B85"/>
                </a:solidFill>
                <a:latin typeface="Arial"/>
                <a:cs typeface="Arial"/>
              </a:rPr>
              <a:t>Hienoa</a:t>
            </a:r>
            <a:r>
              <a:rPr sz="1400">
                <a:solidFill>
                  <a:srgbClr val="384B85"/>
                </a:solidFill>
                <a:latin typeface="Arial"/>
                <a:cs typeface="Arial"/>
              </a:rPr>
              <a:t>,</a:t>
            </a:r>
            <a:r>
              <a:rPr sz="1400" spc="170">
                <a:solidFill>
                  <a:srgbClr val="384B85"/>
                </a:solidFill>
                <a:latin typeface="Arial"/>
                <a:cs typeface="Arial"/>
              </a:rPr>
              <a:t> </a:t>
            </a:r>
            <a:r>
              <a:rPr sz="1400" err="1">
                <a:solidFill>
                  <a:srgbClr val="384B85"/>
                </a:solidFill>
                <a:latin typeface="Arial"/>
                <a:cs typeface="Arial"/>
              </a:rPr>
              <a:t>että</a:t>
            </a:r>
            <a:r>
              <a:rPr sz="1400" spc="120">
                <a:solidFill>
                  <a:srgbClr val="384B85"/>
                </a:solidFill>
                <a:latin typeface="Arial"/>
                <a:cs typeface="Arial"/>
              </a:rPr>
              <a:t> </a:t>
            </a:r>
            <a:r>
              <a:rPr sz="1400" err="1">
                <a:solidFill>
                  <a:srgbClr val="384B85"/>
                </a:solidFill>
                <a:latin typeface="Arial"/>
                <a:cs typeface="Arial"/>
              </a:rPr>
              <a:t>olet</a:t>
            </a:r>
            <a:r>
              <a:rPr sz="1400" spc="95">
                <a:solidFill>
                  <a:srgbClr val="384B85"/>
                </a:solidFill>
                <a:latin typeface="Arial"/>
                <a:cs typeface="Arial"/>
              </a:rPr>
              <a:t> </a:t>
            </a:r>
            <a:r>
              <a:rPr sz="1400" err="1">
                <a:solidFill>
                  <a:srgbClr val="384B85"/>
                </a:solidFill>
                <a:latin typeface="Arial"/>
                <a:cs typeface="Arial"/>
              </a:rPr>
              <a:t>tutustumassa</a:t>
            </a:r>
            <a:r>
              <a:rPr sz="1400" spc="285">
                <a:solidFill>
                  <a:srgbClr val="384B85"/>
                </a:solidFill>
                <a:latin typeface="Arial"/>
                <a:cs typeface="Arial"/>
              </a:rPr>
              <a:t> </a:t>
            </a:r>
            <a:r>
              <a:rPr sz="1400" err="1">
                <a:solidFill>
                  <a:srgbClr val="384B85"/>
                </a:solidFill>
                <a:latin typeface="Arial"/>
                <a:cs typeface="Arial"/>
              </a:rPr>
              <a:t>asiakasraadin</a:t>
            </a:r>
            <a:r>
              <a:rPr sz="1400" spc="265">
                <a:solidFill>
                  <a:srgbClr val="384B85"/>
                </a:solidFill>
                <a:latin typeface="Arial"/>
                <a:cs typeface="Arial"/>
              </a:rPr>
              <a:t> </a:t>
            </a:r>
            <a:r>
              <a:rPr sz="1400" err="1">
                <a:solidFill>
                  <a:srgbClr val="384B85"/>
                </a:solidFill>
                <a:latin typeface="Arial"/>
                <a:cs typeface="Arial"/>
              </a:rPr>
              <a:t>tietokorttiin</a:t>
            </a:r>
            <a:r>
              <a:rPr sz="1400">
                <a:solidFill>
                  <a:srgbClr val="384B85"/>
                </a:solidFill>
                <a:latin typeface="Arial"/>
                <a:cs typeface="Arial"/>
              </a:rPr>
              <a:t>!</a:t>
            </a:r>
            <a:r>
              <a:rPr sz="1400" spc="70">
                <a:solidFill>
                  <a:srgbClr val="384B85"/>
                </a:solidFill>
                <a:latin typeface="Arial"/>
                <a:cs typeface="Arial"/>
              </a:rPr>
              <a:t> </a:t>
            </a:r>
            <a:r>
              <a:rPr sz="1400" spc="-10" err="1">
                <a:solidFill>
                  <a:srgbClr val="384B85"/>
                </a:solidFill>
                <a:latin typeface="Arial"/>
                <a:cs typeface="Arial"/>
              </a:rPr>
              <a:t>Tehdään</a:t>
            </a:r>
            <a:r>
              <a:rPr sz="1400" spc="-10">
                <a:solidFill>
                  <a:srgbClr val="384B85"/>
                </a:solidFill>
                <a:latin typeface="Arial"/>
                <a:cs typeface="Arial"/>
              </a:rPr>
              <a:t> </a:t>
            </a:r>
            <a:r>
              <a:rPr sz="1400" spc="10" err="1">
                <a:solidFill>
                  <a:srgbClr val="384B85"/>
                </a:solidFill>
                <a:latin typeface="Arial"/>
                <a:cs typeface="Arial"/>
              </a:rPr>
              <a:t>yhdessä</a:t>
            </a:r>
            <a:r>
              <a:rPr sz="1400" spc="145">
                <a:solidFill>
                  <a:srgbClr val="384B85"/>
                </a:solidFill>
                <a:latin typeface="Arial"/>
                <a:cs typeface="Arial"/>
              </a:rPr>
              <a:t> </a:t>
            </a:r>
            <a:r>
              <a:rPr sz="1400" spc="10" err="1">
                <a:solidFill>
                  <a:srgbClr val="384B85"/>
                </a:solidFill>
                <a:latin typeface="Arial"/>
                <a:cs typeface="Arial"/>
              </a:rPr>
              <a:t>työtä</a:t>
            </a:r>
            <a:r>
              <a:rPr sz="1400" spc="85">
                <a:solidFill>
                  <a:srgbClr val="384B85"/>
                </a:solidFill>
                <a:latin typeface="Arial"/>
                <a:cs typeface="Arial"/>
              </a:rPr>
              <a:t> </a:t>
            </a:r>
            <a:r>
              <a:rPr sz="1400" spc="10" err="1">
                <a:solidFill>
                  <a:srgbClr val="384B85"/>
                </a:solidFill>
                <a:latin typeface="Arial"/>
                <a:cs typeface="Arial"/>
              </a:rPr>
              <a:t>arvokkaan</a:t>
            </a:r>
            <a:r>
              <a:rPr sz="1400" spc="165">
                <a:solidFill>
                  <a:srgbClr val="384B85"/>
                </a:solidFill>
                <a:latin typeface="Arial"/>
                <a:cs typeface="Arial"/>
              </a:rPr>
              <a:t> </a:t>
            </a:r>
            <a:r>
              <a:rPr sz="1400" spc="10" err="1">
                <a:solidFill>
                  <a:srgbClr val="384B85"/>
                </a:solidFill>
                <a:latin typeface="Arial"/>
                <a:cs typeface="Arial"/>
              </a:rPr>
              <a:t>asiakaskokemuksen</a:t>
            </a:r>
            <a:r>
              <a:rPr sz="1400" spc="35">
                <a:solidFill>
                  <a:srgbClr val="384B85"/>
                </a:solidFill>
                <a:latin typeface="Arial"/>
                <a:cs typeface="Arial"/>
              </a:rPr>
              <a:t> </a:t>
            </a:r>
            <a:r>
              <a:rPr sz="1400" spc="10">
                <a:solidFill>
                  <a:srgbClr val="384B85"/>
                </a:solidFill>
                <a:latin typeface="Arial"/>
                <a:cs typeface="Arial"/>
              </a:rPr>
              <a:t>ja</a:t>
            </a:r>
            <a:r>
              <a:rPr sz="1400" spc="60">
                <a:solidFill>
                  <a:srgbClr val="384B85"/>
                </a:solidFill>
                <a:latin typeface="Arial"/>
                <a:cs typeface="Arial"/>
              </a:rPr>
              <a:t> </a:t>
            </a:r>
            <a:r>
              <a:rPr sz="1400" spc="-10" err="1">
                <a:solidFill>
                  <a:srgbClr val="384B85"/>
                </a:solidFill>
                <a:latin typeface="Arial"/>
                <a:cs typeface="Arial"/>
              </a:rPr>
              <a:t>palveluiden</a:t>
            </a:r>
            <a:r>
              <a:rPr sz="1400" spc="-10">
                <a:solidFill>
                  <a:srgbClr val="384B85"/>
                </a:solidFill>
                <a:latin typeface="Arial"/>
                <a:cs typeface="Arial"/>
              </a:rPr>
              <a:t> </a:t>
            </a:r>
            <a:r>
              <a:rPr sz="1400" err="1">
                <a:solidFill>
                  <a:srgbClr val="384B85"/>
                </a:solidFill>
                <a:latin typeface="Arial"/>
                <a:cs typeface="Arial"/>
              </a:rPr>
              <a:t>parantamiseksi</a:t>
            </a:r>
            <a:r>
              <a:rPr sz="1400" spc="270">
                <a:solidFill>
                  <a:srgbClr val="384B85"/>
                </a:solidFill>
                <a:latin typeface="Arial"/>
                <a:cs typeface="Arial"/>
              </a:rPr>
              <a:t> </a:t>
            </a:r>
            <a:r>
              <a:rPr sz="1400" spc="-10" err="1">
                <a:solidFill>
                  <a:srgbClr val="384B85"/>
                </a:solidFill>
                <a:latin typeface="Arial"/>
                <a:cs typeface="Arial"/>
              </a:rPr>
              <a:t>asiakasraadeissa</a:t>
            </a:r>
            <a:r>
              <a:rPr sz="1400" spc="-10">
                <a:solidFill>
                  <a:srgbClr val="384B85"/>
                </a:solidFill>
                <a:latin typeface="Arial"/>
                <a:cs typeface="Arial"/>
              </a:rPr>
              <a:t>.</a:t>
            </a:r>
            <a:endParaRPr sz="1400">
              <a:latin typeface="Arial"/>
              <a:cs typeface="Arial"/>
            </a:endParaRPr>
          </a:p>
        </p:txBody>
      </p:sp>
      <p:sp>
        <p:nvSpPr>
          <p:cNvPr id="10" name="object 10"/>
          <p:cNvSpPr txBox="1"/>
          <p:nvPr/>
        </p:nvSpPr>
        <p:spPr>
          <a:xfrm>
            <a:off x="3158728" y="9799808"/>
            <a:ext cx="1979295" cy="620395"/>
          </a:xfrm>
          <a:prstGeom prst="rect">
            <a:avLst/>
          </a:prstGeom>
        </p:spPr>
        <p:txBody>
          <a:bodyPr vert="horz" wrap="square" lIns="0" tIns="47625" rIns="0" bIns="0" rtlCol="0">
            <a:spAutoFit/>
          </a:bodyPr>
          <a:lstStyle/>
          <a:p>
            <a:pPr marL="13335" marR="5080" indent="-1270">
              <a:lnSpc>
                <a:spcPts val="2220"/>
              </a:lnSpc>
              <a:spcBef>
                <a:spcPts val="375"/>
              </a:spcBef>
            </a:pPr>
            <a:r>
              <a:rPr sz="2050" b="1" spc="55">
                <a:solidFill>
                  <a:srgbClr val="384B85"/>
                </a:solidFill>
                <a:latin typeface="Arial"/>
                <a:cs typeface="Arial"/>
              </a:rPr>
              <a:t>Päijät-</a:t>
            </a:r>
            <a:r>
              <a:rPr sz="2050" b="1" spc="75">
                <a:solidFill>
                  <a:srgbClr val="384B85"/>
                </a:solidFill>
                <a:latin typeface="Arial"/>
                <a:cs typeface="Arial"/>
              </a:rPr>
              <a:t>Hämeen </a:t>
            </a:r>
            <a:r>
              <a:rPr sz="2050" b="1" spc="-10">
                <a:solidFill>
                  <a:srgbClr val="384B85"/>
                </a:solidFill>
                <a:latin typeface="Arial"/>
                <a:cs typeface="Arial"/>
              </a:rPr>
              <a:t>hyvinvointialue</a:t>
            </a:r>
            <a:endParaRPr sz="2050">
              <a:latin typeface="Arial"/>
              <a:cs typeface="Arial"/>
            </a:endParaRPr>
          </a:p>
        </p:txBody>
      </p:sp>
      <p:sp>
        <p:nvSpPr>
          <p:cNvPr id="8" name="Tekstiruutu 7">
            <a:extLst>
              <a:ext uri="{FF2B5EF4-FFF2-40B4-BE49-F238E27FC236}">
                <a16:creationId xmlns:a16="http://schemas.microsoft.com/office/drawing/2014/main" id="{E209D2E1-AECE-22E6-48C4-3BEC4CFC8FAB}"/>
              </a:ext>
            </a:extLst>
          </p:cNvPr>
          <p:cNvSpPr txBox="1"/>
          <p:nvPr/>
        </p:nvSpPr>
        <p:spPr>
          <a:xfrm>
            <a:off x="1060109" y="4486888"/>
            <a:ext cx="3133641" cy="1600438"/>
          </a:xfrm>
          <a:prstGeom prst="rect">
            <a:avLst/>
          </a:prstGeom>
          <a:noFill/>
        </p:spPr>
        <p:txBody>
          <a:bodyPr wrap="square">
            <a:spAutoFit/>
          </a:bodyPr>
          <a:lstStyle/>
          <a:p>
            <a:pPr marL="12700" marR="5080" algn="l">
              <a:spcBef>
                <a:spcPts val="140"/>
              </a:spcBef>
              <a:spcAft>
                <a:spcPts val="140"/>
              </a:spcAft>
            </a:pPr>
            <a:r>
              <a:rPr lang="fi-FI" sz="1400" spc="10">
                <a:solidFill>
                  <a:srgbClr val="384B85"/>
                </a:solidFill>
                <a:latin typeface="Arial"/>
                <a:cs typeface="Arial"/>
              </a:rPr>
              <a:t>Asiakasraatien tavoitteena on kehittää palveluita asiakkaiden tarpeita vastaavaksi, ja toimia tasavertaisena vuorovaikutus- ja tiedonvaihtokanavana palvelunjärjestäjän ja asiakkaiden välillä.</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 name="Kuva 32">
            <a:extLst>
              <a:ext uri="{FF2B5EF4-FFF2-40B4-BE49-F238E27FC236}">
                <a16:creationId xmlns:a16="http://schemas.microsoft.com/office/drawing/2014/main" id="{949A9DB3-5C84-38A7-E775-06D2B4ABBD68}"/>
              </a:ext>
            </a:extLst>
          </p:cNvPr>
          <p:cNvPicPr>
            <a:picLocks noChangeAspect="1"/>
          </p:cNvPicPr>
          <p:nvPr/>
        </p:nvPicPr>
        <p:blipFill>
          <a:blip r:embed="rId2"/>
          <a:stretch>
            <a:fillRect/>
          </a:stretch>
        </p:blipFill>
        <p:spPr>
          <a:xfrm>
            <a:off x="23178" y="0"/>
            <a:ext cx="7522844" cy="10699750"/>
          </a:xfrm>
          <a:prstGeom prst="rect">
            <a:avLst/>
          </a:prstGeom>
        </p:spPr>
      </p:pic>
      <p:pic>
        <p:nvPicPr>
          <p:cNvPr id="3" name="object 3"/>
          <p:cNvPicPr/>
          <p:nvPr/>
        </p:nvPicPr>
        <p:blipFill>
          <a:blip r:embed="rId3" cstate="print"/>
          <a:stretch>
            <a:fillRect/>
          </a:stretch>
        </p:blipFill>
        <p:spPr>
          <a:xfrm>
            <a:off x="799884" y="2634050"/>
            <a:ext cx="702928" cy="1266601"/>
          </a:xfrm>
          <a:prstGeom prst="rect">
            <a:avLst/>
          </a:prstGeom>
        </p:spPr>
      </p:pic>
      <p:pic>
        <p:nvPicPr>
          <p:cNvPr id="4" name="object 4"/>
          <p:cNvPicPr/>
          <p:nvPr/>
        </p:nvPicPr>
        <p:blipFill>
          <a:blip r:embed="rId4" cstate="print"/>
          <a:stretch>
            <a:fillRect/>
          </a:stretch>
        </p:blipFill>
        <p:spPr>
          <a:xfrm>
            <a:off x="3590388" y="2643139"/>
            <a:ext cx="1075601" cy="1112063"/>
          </a:xfrm>
          <a:prstGeom prst="rect">
            <a:avLst/>
          </a:prstGeom>
        </p:spPr>
      </p:pic>
      <p:pic>
        <p:nvPicPr>
          <p:cNvPr id="5" name="object 5"/>
          <p:cNvPicPr/>
          <p:nvPr/>
        </p:nvPicPr>
        <p:blipFill>
          <a:blip r:embed="rId5" cstate="print"/>
          <a:stretch>
            <a:fillRect/>
          </a:stretch>
        </p:blipFill>
        <p:spPr>
          <a:xfrm>
            <a:off x="633241" y="4612735"/>
            <a:ext cx="990765" cy="863591"/>
          </a:xfrm>
          <a:prstGeom prst="rect">
            <a:avLst/>
          </a:prstGeom>
        </p:spPr>
      </p:pic>
      <p:pic>
        <p:nvPicPr>
          <p:cNvPr id="6" name="object 6"/>
          <p:cNvPicPr/>
          <p:nvPr/>
        </p:nvPicPr>
        <p:blipFill>
          <a:blip r:embed="rId6" cstate="print"/>
          <a:stretch>
            <a:fillRect/>
          </a:stretch>
        </p:blipFill>
        <p:spPr>
          <a:xfrm>
            <a:off x="3738852" y="4682428"/>
            <a:ext cx="999855" cy="845410"/>
          </a:xfrm>
          <a:prstGeom prst="rect">
            <a:avLst/>
          </a:prstGeom>
        </p:spPr>
      </p:pic>
      <p:pic>
        <p:nvPicPr>
          <p:cNvPr id="7" name="object 7"/>
          <p:cNvPicPr/>
          <p:nvPr/>
        </p:nvPicPr>
        <p:blipFill>
          <a:blip r:embed="rId7" cstate="print"/>
          <a:stretch>
            <a:fillRect/>
          </a:stretch>
        </p:blipFill>
        <p:spPr>
          <a:xfrm>
            <a:off x="445389" y="6455063"/>
            <a:ext cx="1214975" cy="790868"/>
          </a:xfrm>
          <a:prstGeom prst="rect">
            <a:avLst/>
          </a:prstGeom>
        </p:spPr>
      </p:pic>
      <p:pic>
        <p:nvPicPr>
          <p:cNvPr id="8" name="object 8"/>
          <p:cNvPicPr/>
          <p:nvPr/>
        </p:nvPicPr>
        <p:blipFill>
          <a:blip r:embed="rId8" cstate="print"/>
          <a:stretch>
            <a:fillRect/>
          </a:stretch>
        </p:blipFill>
        <p:spPr>
          <a:xfrm>
            <a:off x="3750971" y="6461123"/>
            <a:ext cx="960466" cy="712084"/>
          </a:xfrm>
          <a:prstGeom prst="rect">
            <a:avLst/>
          </a:prstGeom>
        </p:spPr>
      </p:pic>
      <p:pic>
        <p:nvPicPr>
          <p:cNvPr id="9" name="object 9"/>
          <p:cNvPicPr/>
          <p:nvPr/>
        </p:nvPicPr>
        <p:blipFill>
          <a:blip r:embed="rId9" cstate="print"/>
          <a:stretch>
            <a:fillRect/>
          </a:stretch>
        </p:blipFill>
        <p:spPr>
          <a:xfrm>
            <a:off x="642331" y="8203458"/>
            <a:ext cx="993795" cy="763596"/>
          </a:xfrm>
          <a:prstGeom prst="rect">
            <a:avLst/>
          </a:prstGeom>
        </p:spPr>
      </p:pic>
      <p:sp>
        <p:nvSpPr>
          <p:cNvPr id="20" name="object 20"/>
          <p:cNvSpPr txBox="1"/>
          <p:nvPr/>
        </p:nvSpPr>
        <p:spPr>
          <a:xfrm>
            <a:off x="1765273" y="2481246"/>
            <a:ext cx="1699260" cy="1367790"/>
          </a:xfrm>
          <a:prstGeom prst="rect">
            <a:avLst/>
          </a:prstGeom>
        </p:spPr>
        <p:txBody>
          <a:bodyPr vert="horz" wrap="square" lIns="0" tIns="6350" rIns="0" bIns="0" rtlCol="0">
            <a:spAutoFit/>
          </a:bodyPr>
          <a:lstStyle/>
          <a:p>
            <a:pPr marL="23495" marR="41910">
              <a:lnSpc>
                <a:spcPct val="103699"/>
              </a:lnSpc>
              <a:spcBef>
                <a:spcPts val="50"/>
              </a:spcBef>
            </a:pPr>
            <a:r>
              <a:rPr sz="1150" b="1">
                <a:solidFill>
                  <a:srgbClr val="384B85"/>
                </a:solidFill>
                <a:latin typeface="Arial"/>
                <a:cs typeface="Arial"/>
              </a:rPr>
              <a:t>KENELLE</a:t>
            </a:r>
            <a:r>
              <a:rPr sz="1150" b="1" spc="204">
                <a:solidFill>
                  <a:srgbClr val="384B85"/>
                </a:solidFill>
                <a:latin typeface="Arial"/>
                <a:cs typeface="Arial"/>
              </a:rPr>
              <a:t> </a:t>
            </a:r>
            <a:r>
              <a:rPr sz="1150" b="1">
                <a:solidFill>
                  <a:srgbClr val="384B85"/>
                </a:solidFill>
                <a:latin typeface="Arial"/>
                <a:cs typeface="Arial"/>
              </a:rPr>
              <a:t>RAATI</a:t>
            </a:r>
            <a:r>
              <a:rPr sz="1150" b="1" spc="160">
                <a:solidFill>
                  <a:srgbClr val="384B85"/>
                </a:solidFill>
                <a:latin typeface="Arial"/>
                <a:cs typeface="Arial"/>
              </a:rPr>
              <a:t> </a:t>
            </a:r>
            <a:r>
              <a:rPr sz="1150" b="1" spc="-25">
                <a:solidFill>
                  <a:srgbClr val="384B85"/>
                </a:solidFill>
                <a:latin typeface="Arial"/>
                <a:cs typeface="Arial"/>
              </a:rPr>
              <a:t>ON? </a:t>
            </a:r>
            <a:r>
              <a:rPr sz="1150" b="1">
                <a:solidFill>
                  <a:srgbClr val="384B85"/>
                </a:solidFill>
                <a:latin typeface="Arial"/>
                <a:cs typeface="Arial"/>
              </a:rPr>
              <a:t>KUKA</a:t>
            </a:r>
            <a:r>
              <a:rPr sz="1150" b="1" spc="135">
                <a:solidFill>
                  <a:srgbClr val="384B85"/>
                </a:solidFill>
                <a:latin typeface="Arial"/>
                <a:cs typeface="Arial"/>
              </a:rPr>
              <a:t> </a:t>
            </a:r>
            <a:r>
              <a:rPr sz="1150" b="1">
                <a:solidFill>
                  <a:srgbClr val="384B85"/>
                </a:solidFill>
                <a:latin typeface="Arial"/>
                <a:cs typeface="Arial"/>
              </a:rPr>
              <a:t>SIITÄ</a:t>
            </a:r>
            <a:r>
              <a:rPr sz="1150" b="1" spc="125">
                <a:solidFill>
                  <a:srgbClr val="384B85"/>
                </a:solidFill>
                <a:latin typeface="Arial"/>
                <a:cs typeface="Arial"/>
              </a:rPr>
              <a:t> </a:t>
            </a:r>
            <a:r>
              <a:rPr sz="1150" b="1" spc="-10">
                <a:solidFill>
                  <a:srgbClr val="384B85"/>
                </a:solidFill>
                <a:latin typeface="Arial"/>
                <a:cs typeface="Arial"/>
              </a:rPr>
              <a:t>HYÖTYY?</a:t>
            </a:r>
            <a:endParaRPr sz="1150">
              <a:latin typeface="Arial"/>
              <a:cs typeface="Arial"/>
            </a:endParaRPr>
          </a:p>
          <a:p>
            <a:pPr marL="12700" marR="5080" indent="635">
              <a:lnSpc>
                <a:spcPct val="97700"/>
              </a:lnSpc>
              <a:spcBef>
                <a:spcPts val="1010"/>
              </a:spcBef>
            </a:pPr>
            <a:r>
              <a:rPr sz="1150" spc="-10" err="1">
                <a:latin typeface="Arial"/>
                <a:cs typeface="Arial"/>
              </a:rPr>
              <a:t>Asiakasraadin</a:t>
            </a:r>
            <a:r>
              <a:rPr sz="1150" spc="-10">
                <a:latin typeface="Arial"/>
                <a:cs typeface="Arial"/>
              </a:rPr>
              <a:t> </a:t>
            </a:r>
            <a:r>
              <a:rPr sz="1150" err="1">
                <a:latin typeface="Arial"/>
                <a:cs typeface="Arial"/>
              </a:rPr>
              <a:t>perustamiseen</a:t>
            </a:r>
            <a:r>
              <a:rPr sz="1150" spc="285">
                <a:latin typeface="Arial"/>
                <a:cs typeface="Arial"/>
              </a:rPr>
              <a:t> </a:t>
            </a:r>
            <a:r>
              <a:rPr sz="1150" spc="-10" err="1">
                <a:latin typeface="Arial"/>
                <a:cs typeface="Arial"/>
              </a:rPr>
              <a:t>tarvitaan</a:t>
            </a:r>
            <a:r>
              <a:rPr sz="1150" spc="-10">
                <a:latin typeface="Arial"/>
                <a:cs typeface="Arial"/>
              </a:rPr>
              <a:t> </a:t>
            </a:r>
            <a:r>
              <a:rPr sz="1150" err="1">
                <a:latin typeface="Arial"/>
                <a:cs typeface="Arial"/>
              </a:rPr>
              <a:t>suunnitelma</a:t>
            </a:r>
            <a:r>
              <a:rPr sz="1150">
                <a:latin typeface="Arial"/>
                <a:cs typeface="Arial"/>
              </a:rPr>
              <a:t>.</a:t>
            </a:r>
            <a:r>
              <a:rPr sz="1150" spc="190">
                <a:latin typeface="Arial"/>
                <a:cs typeface="Arial"/>
              </a:rPr>
              <a:t> </a:t>
            </a:r>
            <a:r>
              <a:rPr sz="1150">
                <a:latin typeface="Arial"/>
                <a:cs typeface="Arial"/>
              </a:rPr>
              <a:t>Kuka</a:t>
            </a:r>
            <a:r>
              <a:rPr sz="1150" spc="150">
                <a:latin typeface="Arial"/>
                <a:cs typeface="Arial"/>
              </a:rPr>
              <a:t> </a:t>
            </a:r>
            <a:r>
              <a:rPr sz="1150" spc="-10" err="1">
                <a:latin typeface="Arial"/>
                <a:cs typeface="Arial"/>
              </a:rPr>
              <a:t>raatia</a:t>
            </a:r>
            <a:r>
              <a:rPr sz="1150" spc="-10">
                <a:latin typeface="Arial"/>
                <a:cs typeface="Arial"/>
              </a:rPr>
              <a:t> </a:t>
            </a:r>
            <a:r>
              <a:rPr sz="1150" err="1">
                <a:latin typeface="Arial"/>
                <a:cs typeface="Arial"/>
              </a:rPr>
              <a:t>ohjaa</a:t>
            </a:r>
            <a:r>
              <a:rPr sz="1150">
                <a:latin typeface="Arial"/>
                <a:cs typeface="Arial"/>
              </a:rPr>
              <a:t>?</a:t>
            </a:r>
            <a:r>
              <a:rPr sz="1150" spc="125">
                <a:latin typeface="Arial"/>
                <a:cs typeface="Arial"/>
              </a:rPr>
              <a:t> </a:t>
            </a:r>
            <a:r>
              <a:rPr sz="1150" err="1">
                <a:latin typeface="Arial"/>
                <a:cs typeface="Arial"/>
              </a:rPr>
              <a:t>Mitä</a:t>
            </a:r>
            <a:r>
              <a:rPr sz="1150">
                <a:latin typeface="Arial"/>
                <a:cs typeface="Arial"/>
              </a:rPr>
              <a:t>,</a:t>
            </a:r>
            <a:r>
              <a:rPr sz="1150" spc="70">
                <a:latin typeface="Arial"/>
                <a:cs typeface="Arial"/>
              </a:rPr>
              <a:t> </a:t>
            </a:r>
            <a:r>
              <a:rPr sz="1150" spc="-10" err="1">
                <a:latin typeface="Arial"/>
                <a:cs typeface="Arial"/>
              </a:rPr>
              <a:t>missä</a:t>
            </a:r>
            <a:r>
              <a:rPr sz="1150" spc="-10">
                <a:latin typeface="Arial"/>
                <a:cs typeface="Arial"/>
              </a:rPr>
              <a:t>, </a:t>
            </a:r>
            <a:r>
              <a:rPr sz="1150" err="1">
                <a:latin typeface="Arial"/>
                <a:cs typeface="Arial"/>
              </a:rPr>
              <a:t>milloin</a:t>
            </a:r>
            <a:r>
              <a:rPr sz="1150" spc="100">
                <a:latin typeface="Arial"/>
                <a:cs typeface="Arial"/>
              </a:rPr>
              <a:t> </a:t>
            </a:r>
            <a:r>
              <a:rPr sz="1150">
                <a:latin typeface="Arial"/>
                <a:cs typeface="Arial"/>
              </a:rPr>
              <a:t>ja</a:t>
            </a:r>
            <a:r>
              <a:rPr sz="1150" spc="70">
                <a:latin typeface="Arial"/>
                <a:cs typeface="Arial"/>
              </a:rPr>
              <a:t> </a:t>
            </a:r>
            <a:r>
              <a:rPr sz="1150" spc="-10" err="1">
                <a:latin typeface="Arial"/>
                <a:cs typeface="Arial"/>
              </a:rPr>
              <a:t>kenelle</a:t>
            </a:r>
            <a:r>
              <a:rPr sz="1150" spc="-10">
                <a:latin typeface="Arial"/>
                <a:cs typeface="Arial"/>
              </a:rPr>
              <a:t>?</a:t>
            </a:r>
            <a:endParaRPr sz="1150">
              <a:latin typeface="Arial"/>
              <a:cs typeface="Arial"/>
            </a:endParaRPr>
          </a:p>
        </p:txBody>
      </p:sp>
      <p:sp>
        <p:nvSpPr>
          <p:cNvPr id="21" name="object 21"/>
          <p:cNvSpPr txBox="1"/>
          <p:nvPr/>
        </p:nvSpPr>
        <p:spPr>
          <a:xfrm>
            <a:off x="4781887" y="2386958"/>
            <a:ext cx="1954530" cy="1595120"/>
          </a:xfrm>
          <a:prstGeom prst="rect">
            <a:avLst/>
          </a:prstGeom>
        </p:spPr>
        <p:txBody>
          <a:bodyPr vert="horz" wrap="square" lIns="0" tIns="106680" rIns="0" bIns="0" rtlCol="0">
            <a:spAutoFit/>
          </a:bodyPr>
          <a:lstStyle/>
          <a:p>
            <a:pPr marL="68580">
              <a:lnSpc>
                <a:spcPct val="100000"/>
              </a:lnSpc>
              <a:spcBef>
                <a:spcPts val="840"/>
              </a:spcBef>
            </a:pPr>
            <a:r>
              <a:rPr sz="1150" b="1">
                <a:solidFill>
                  <a:srgbClr val="384B85"/>
                </a:solidFill>
                <a:latin typeface="Arial"/>
                <a:cs typeface="Arial"/>
              </a:rPr>
              <a:t>TUTUSTU</a:t>
            </a:r>
            <a:r>
              <a:rPr sz="1150" b="1" spc="220">
                <a:solidFill>
                  <a:srgbClr val="384B85"/>
                </a:solidFill>
                <a:latin typeface="Arial"/>
                <a:cs typeface="Arial"/>
              </a:rPr>
              <a:t> </a:t>
            </a:r>
            <a:r>
              <a:rPr sz="1150" b="1" spc="-10">
                <a:solidFill>
                  <a:srgbClr val="384B85"/>
                </a:solidFill>
                <a:latin typeface="Arial"/>
                <a:cs typeface="Arial"/>
              </a:rPr>
              <a:t>OHJEISIIN</a:t>
            </a:r>
            <a:endParaRPr sz="1150">
              <a:latin typeface="Arial"/>
              <a:cs typeface="Arial"/>
            </a:endParaRPr>
          </a:p>
          <a:p>
            <a:pPr marL="156210" marR="5080" indent="-144145">
              <a:lnSpc>
                <a:spcPts val="1360"/>
              </a:lnSpc>
              <a:spcBef>
                <a:spcPts val="805"/>
              </a:spcBef>
              <a:buChar char="•"/>
              <a:tabLst>
                <a:tab pos="156210" algn="l"/>
                <a:tab pos="157480" algn="l"/>
              </a:tabLst>
            </a:pPr>
            <a:r>
              <a:rPr sz="1150">
                <a:latin typeface="Arial"/>
                <a:cs typeface="Arial"/>
              </a:rPr>
              <a:t>	</a:t>
            </a:r>
            <a:r>
              <a:rPr sz="1150" err="1">
                <a:latin typeface="Arial"/>
                <a:cs typeface="Arial"/>
              </a:rPr>
              <a:t>Päijät-</a:t>
            </a:r>
            <a:r>
              <a:rPr sz="1150" spc="-10" err="1">
                <a:latin typeface="Arial"/>
                <a:cs typeface="Arial"/>
              </a:rPr>
              <a:t>Hämeen</a:t>
            </a:r>
            <a:r>
              <a:rPr sz="1150" spc="-10">
                <a:latin typeface="Arial"/>
                <a:cs typeface="Arial"/>
              </a:rPr>
              <a:t> </a:t>
            </a:r>
            <a:r>
              <a:rPr sz="1150" spc="10" err="1">
                <a:latin typeface="Arial"/>
                <a:cs typeface="Arial"/>
              </a:rPr>
              <a:t>hyvinvointialueen</a:t>
            </a:r>
            <a:r>
              <a:rPr sz="1150" spc="155">
                <a:latin typeface="Arial"/>
                <a:cs typeface="Arial"/>
              </a:rPr>
              <a:t> </a:t>
            </a:r>
            <a:r>
              <a:rPr sz="1150" spc="-10" err="1">
                <a:latin typeface="Arial"/>
                <a:cs typeface="Arial"/>
              </a:rPr>
              <a:t>strategia</a:t>
            </a:r>
            <a:r>
              <a:rPr sz="1150" spc="-10">
                <a:latin typeface="Arial"/>
                <a:cs typeface="Arial"/>
              </a:rPr>
              <a:t> </a:t>
            </a:r>
            <a:r>
              <a:rPr sz="1150">
                <a:latin typeface="Arial"/>
                <a:cs typeface="Arial"/>
              </a:rPr>
              <a:t>ja</a:t>
            </a:r>
            <a:r>
              <a:rPr sz="1150" spc="45">
                <a:latin typeface="Arial"/>
                <a:cs typeface="Arial"/>
              </a:rPr>
              <a:t> </a:t>
            </a:r>
            <a:r>
              <a:rPr sz="1150" spc="-10" err="1">
                <a:latin typeface="Arial"/>
                <a:cs typeface="Arial"/>
              </a:rPr>
              <a:t>osallisuusohjelma</a:t>
            </a:r>
            <a:endParaRPr sz="1150">
              <a:latin typeface="Arial"/>
              <a:cs typeface="Arial"/>
            </a:endParaRPr>
          </a:p>
          <a:p>
            <a:pPr marL="157480" indent="-144780">
              <a:lnSpc>
                <a:spcPts val="1285"/>
              </a:lnSpc>
              <a:buChar char="•"/>
              <a:tabLst>
                <a:tab pos="157480" algn="l"/>
              </a:tabLst>
            </a:pPr>
            <a:r>
              <a:rPr sz="1150" spc="-10" err="1">
                <a:latin typeface="Arial"/>
                <a:cs typeface="Arial"/>
              </a:rPr>
              <a:t>Asiakasraadin</a:t>
            </a:r>
            <a:endParaRPr sz="1150">
              <a:latin typeface="Arial"/>
              <a:cs typeface="Arial"/>
            </a:endParaRPr>
          </a:p>
          <a:p>
            <a:pPr marL="156210">
              <a:lnSpc>
                <a:spcPts val="1350"/>
              </a:lnSpc>
            </a:pPr>
            <a:r>
              <a:rPr sz="1150" spc="-10" err="1">
                <a:latin typeface="Arial"/>
                <a:cs typeface="Arial"/>
              </a:rPr>
              <a:t>perustamisopas</a:t>
            </a:r>
            <a:endParaRPr sz="1150">
              <a:latin typeface="Arial"/>
              <a:cs typeface="Arial"/>
            </a:endParaRPr>
          </a:p>
          <a:p>
            <a:pPr marL="157480" marR="537845" indent="-144780">
              <a:lnSpc>
                <a:spcPts val="1360"/>
              </a:lnSpc>
              <a:spcBef>
                <a:spcPts val="40"/>
              </a:spcBef>
              <a:buChar char="•"/>
              <a:tabLst>
                <a:tab pos="157480" algn="l"/>
                <a:tab pos="158750" algn="l"/>
              </a:tabLst>
            </a:pPr>
            <a:r>
              <a:rPr sz="1150">
                <a:latin typeface="Arial"/>
                <a:cs typeface="Arial"/>
              </a:rPr>
              <a:t>	</a:t>
            </a:r>
            <a:r>
              <a:rPr sz="1150" spc="-10" err="1">
                <a:latin typeface="Arial"/>
                <a:cs typeface="Arial"/>
              </a:rPr>
              <a:t>Kokemusperäisen</a:t>
            </a:r>
            <a:r>
              <a:rPr sz="1150" spc="-10">
                <a:latin typeface="Arial"/>
                <a:cs typeface="Arial"/>
              </a:rPr>
              <a:t> </a:t>
            </a:r>
            <a:r>
              <a:rPr sz="1150" err="1">
                <a:latin typeface="Arial"/>
                <a:cs typeface="Arial"/>
              </a:rPr>
              <a:t>tiedonkeruun</a:t>
            </a:r>
            <a:r>
              <a:rPr sz="1150" spc="245">
                <a:latin typeface="Arial"/>
                <a:cs typeface="Arial"/>
              </a:rPr>
              <a:t> </a:t>
            </a:r>
            <a:r>
              <a:rPr sz="1150" spc="-20" err="1">
                <a:latin typeface="Arial"/>
                <a:cs typeface="Arial"/>
              </a:rPr>
              <a:t>opas</a:t>
            </a:r>
            <a:endParaRPr sz="1150">
              <a:latin typeface="Arial"/>
              <a:cs typeface="Arial"/>
            </a:endParaRPr>
          </a:p>
        </p:txBody>
      </p:sp>
      <p:sp>
        <p:nvSpPr>
          <p:cNvPr id="22" name="object 22"/>
          <p:cNvSpPr txBox="1"/>
          <p:nvPr/>
        </p:nvSpPr>
        <p:spPr>
          <a:xfrm>
            <a:off x="1765644" y="4256558"/>
            <a:ext cx="1917064" cy="1555750"/>
          </a:xfrm>
          <a:prstGeom prst="rect">
            <a:avLst/>
          </a:prstGeom>
        </p:spPr>
        <p:txBody>
          <a:bodyPr vert="horz" wrap="square" lIns="0" tIns="58419" rIns="0" bIns="0" rtlCol="0">
            <a:spAutoFit/>
          </a:bodyPr>
          <a:lstStyle/>
          <a:p>
            <a:pPr marL="12700">
              <a:lnSpc>
                <a:spcPct val="100000"/>
              </a:lnSpc>
              <a:spcBef>
                <a:spcPts val="459"/>
              </a:spcBef>
            </a:pPr>
            <a:r>
              <a:rPr sz="1150" b="1" spc="-10">
                <a:solidFill>
                  <a:srgbClr val="384B85"/>
                </a:solidFill>
                <a:latin typeface="Arial"/>
                <a:cs typeface="Arial"/>
              </a:rPr>
              <a:t>TAVOITTEET</a:t>
            </a:r>
            <a:endParaRPr sz="1150">
              <a:latin typeface="Arial"/>
              <a:cs typeface="Arial"/>
            </a:endParaRPr>
          </a:p>
          <a:p>
            <a:pPr marL="19050" marR="5080" indent="1270">
              <a:lnSpc>
                <a:spcPct val="103699"/>
              </a:lnSpc>
              <a:spcBef>
                <a:spcPts val="310"/>
              </a:spcBef>
            </a:pPr>
            <a:r>
              <a:rPr sz="1150">
                <a:latin typeface="Arial"/>
                <a:cs typeface="Arial"/>
              </a:rPr>
              <a:t>Valmistaudu</a:t>
            </a:r>
            <a:r>
              <a:rPr sz="1150" spc="225">
                <a:latin typeface="Arial"/>
                <a:cs typeface="Arial"/>
              </a:rPr>
              <a:t> </a:t>
            </a:r>
            <a:r>
              <a:rPr sz="1150" spc="-10">
                <a:latin typeface="Arial"/>
                <a:cs typeface="Arial"/>
              </a:rPr>
              <a:t>esittämään </a:t>
            </a:r>
            <a:r>
              <a:rPr sz="1150">
                <a:latin typeface="Arial"/>
                <a:cs typeface="Arial"/>
              </a:rPr>
              <a:t>asiakasraatinne</a:t>
            </a:r>
            <a:r>
              <a:rPr sz="1150" spc="140">
                <a:latin typeface="Arial"/>
                <a:cs typeface="Arial"/>
              </a:rPr>
              <a:t> </a:t>
            </a:r>
            <a:r>
              <a:rPr sz="1150">
                <a:latin typeface="Arial"/>
                <a:cs typeface="Arial"/>
              </a:rPr>
              <a:t>tavoitetta</a:t>
            </a:r>
            <a:r>
              <a:rPr sz="1150" spc="254">
                <a:latin typeface="Arial"/>
                <a:cs typeface="Arial"/>
              </a:rPr>
              <a:t> </a:t>
            </a:r>
            <a:r>
              <a:rPr sz="1150" spc="-25">
                <a:latin typeface="Arial"/>
                <a:cs typeface="Arial"/>
              </a:rPr>
              <a:t>ja </a:t>
            </a:r>
            <a:r>
              <a:rPr sz="1150" spc="-10">
                <a:latin typeface="Arial"/>
                <a:cs typeface="Arial"/>
              </a:rPr>
              <a:t>toimintaa.</a:t>
            </a:r>
            <a:endParaRPr sz="1150">
              <a:latin typeface="Arial"/>
              <a:cs typeface="Arial"/>
            </a:endParaRPr>
          </a:p>
          <a:p>
            <a:pPr marL="19050" marR="200025" indent="635">
              <a:lnSpc>
                <a:spcPct val="103200"/>
              </a:lnSpc>
              <a:spcBef>
                <a:spcPts val="10"/>
              </a:spcBef>
            </a:pPr>
            <a:r>
              <a:rPr sz="1150">
                <a:latin typeface="Arial"/>
                <a:cs typeface="Arial"/>
              </a:rPr>
              <a:t>Kenelle</a:t>
            </a:r>
            <a:r>
              <a:rPr sz="1150" spc="160">
                <a:latin typeface="Arial"/>
                <a:cs typeface="Arial"/>
              </a:rPr>
              <a:t> </a:t>
            </a:r>
            <a:r>
              <a:rPr sz="1150">
                <a:latin typeface="Arial"/>
                <a:cs typeface="Arial"/>
              </a:rPr>
              <a:t>asiakasraati</a:t>
            </a:r>
            <a:r>
              <a:rPr sz="1150" spc="195">
                <a:latin typeface="Arial"/>
                <a:cs typeface="Arial"/>
              </a:rPr>
              <a:t> </a:t>
            </a:r>
            <a:r>
              <a:rPr sz="1150" spc="-25">
                <a:latin typeface="Arial"/>
                <a:cs typeface="Arial"/>
              </a:rPr>
              <a:t>on </a:t>
            </a:r>
            <a:r>
              <a:rPr sz="1150">
                <a:latin typeface="Arial"/>
                <a:cs typeface="Arial"/>
              </a:rPr>
              <a:t>suunnattu?</a:t>
            </a:r>
            <a:r>
              <a:rPr sz="1150" spc="150">
                <a:latin typeface="Arial"/>
                <a:cs typeface="Arial"/>
              </a:rPr>
              <a:t> </a:t>
            </a:r>
            <a:r>
              <a:rPr sz="1150">
                <a:latin typeface="Arial"/>
                <a:cs typeface="Arial"/>
              </a:rPr>
              <a:t>Mitä</a:t>
            </a:r>
            <a:r>
              <a:rPr sz="1150" spc="114">
                <a:latin typeface="Arial"/>
                <a:cs typeface="Arial"/>
              </a:rPr>
              <a:t> </a:t>
            </a:r>
            <a:r>
              <a:rPr sz="1150" spc="-10">
                <a:latin typeface="Arial"/>
                <a:cs typeface="Arial"/>
              </a:rPr>
              <a:t>raadissa </a:t>
            </a:r>
            <a:r>
              <a:rPr sz="1150">
                <a:latin typeface="Arial"/>
                <a:cs typeface="Arial"/>
              </a:rPr>
              <a:t>tehdään</a:t>
            </a:r>
            <a:r>
              <a:rPr sz="1150" spc="125">
                <a:latin typeface="Arial"/>
                <a:cs typeface="Arial"/>
              </a:rPr>
              <a:t> </a:t>
            </a:r>
            <a:r>
              <a:rPr sz="1150">
                <a:latin typeface="Arial"/>
                <a:cs typeface="Arial"/>
              </a:rPr>
              <a:t>ja</a:t>
            </a:r>
            <a:r>
              <a:rPr sz="1150" spc="85">
                <a:latin typeface="Arial"/>
                <a:cs typeface="Arial"/>
              </a:rPr>
              <a:t> </a:t>
            </a:r>
            <a:r>
              <a:rPr sz="1150">
                <a:latin typeface="Arial"/>
                <a:cs typeface="Arial"/>
              </a:rPr>
              <a:t>miten</a:t>
            </a:r>
            <a:r>
              <a:rPr sz="1150" spc="80">
                <a:latin typeface="Arial"/>
                <a:cs typeface="Arial"/>
              </a:rPr>
              <a:t> </a:t>
            </a:r>
            <a:r>
              <a:rPr sz="1150" spc="-10">
                <a:latin typeface="Arial"/>
                <a:cs typeface="Arial"/>
              </a:rPr>
              <a:t>asioita edistetään?</a:t>
            </a:r>
            <a:endParaRPr sz="1150">
              <a:latin typeface="Arial"/>
              <a:cs typeface="Arial"/>
            </a:endParaRPr>
          </a:p>
        </p:txBody>
      </p:sp>
      <p:sp>
        <p:nvSpPr>
          <p:cNvPr id="23" name="object 23"/>
          <p:cNvSpPr txBox="1"/>
          <p:nvPr/>
        </p:nvSpPr>
        <p:spPr>
          <a:xfrm>
            <a:off x="4837555" y="4247468"/>
            <a:ext cx="2091055" cy="1437640"/>
          </a:xfrm>
          <a:prstGeom prst="rect">
            <a:avLst/>
          </a:prstGeom>
        </p:spPr>
        <p:txBody>
          <a:bodyPr vert="horz" wrap="square" lIns="0" tIns="67310" rIns="0" bIns="0" rtlCol="0">
            <a:spAutoFit/>
          </a:bodyPr>
          <a:lstStyle/>
          <a:p>
            <a:pPr marL="14604">
              <a:lnSpc>
                <a:spcPct val="100000"/>
              </a:lnSpc>
              <a:spcBef>
                <a:spcPts val="530"/>
              </a:spcBef>
            </a:pPr>
            <a:r>
              <a:rPr sz="1150" b="1" spc="-10">
                <a:solidFill>
                  <a:srgbClr val="384B85"/>
                </a:solidFill>
                <a:latin typeface="Arial"/>
                <a:cs typeface="Arial"/>
              </a:rPr>
              <a:t>POHDI</a:t>
            </a:r>
            <a:endParaRPr sz="1150">
              <a:latin typeface="Arial"/>
              <a:cs typeface="Arial"/>
            </a:endParaRPr>
          </a:p>
          <a:p>
            <a:pPr marL="12700" marR="5080" indent="1270">
              <a:lnSpc>
                <a:spcPct val="108600"/>
              </a:lnSpc>
              <a:spcBef>
                <a:spcPts val="315"/>
              </a:spcBef>
            </a:pPr>
            <a:r>
              <a:rPr sz="1150" err="1">
                <a:latin typeface="Arial"/>
                <a:cs typeface="Arial"/>
              </a:rPr>
              <a:t>Mitä</a:t>
            </a:r>
            <a:r>
              <a:rPr sz="1150" spc="100">
                <a:latin typeface="Arial"/>
                <a:cs typeface="Arial"/>
              </a:rPr>
              <a:t> </a:t>
            </a:r>
            <a:r>
              <a:rPr sz="1150" err="1">
                <a:latin typeface="Arial"/>
                <a:cs typeface="Arial"/>
              </a:rPr>
              <a:t>etuja</a:t>
            </a:r>
            <a:r>
              <a:rPr sz="1150" spc="110">
                <a:latin typeface="Arial"/>
                <a:cs typeface="Arial"/>
              </a:rPr>
              <a:t> </a:t>
            </a:r>
            <a:r>
              <a:rPr sz="1150" err="1">
                <a:latin typeface="Arial"/>
                <a:cs typeface="Arial"/>
              </a:rPr>
              <a:t>asiakasraati</a:t>
            </a:r>
            <a:r>
              <a:rPr sz="1150" spc="90">
                <a:latin typeface="Arial"/>
                <a:cs typeface="Arial"/>
              </a:rPr>
              <a:t>  </a:t>
            </a:r>
            <a:r>
              <a:rPr sz="1150" spc="-25" err="1">
                <a:latin typeface="Arial"/>
                <a:cs typeface="Arial"/>
              </a:rPr>
              <a:t>tuo</a:t>
            </a:r>
            <a:r>
              <a:rPr sz="1150" spc="-25">
                <a:latin typeface="Arial"/>
                <a:cs typeface="Arial"/>
              </a:rPr>
              <a:t> </a:t>
            </a:r>
            <a:r>
              <a:rPr sz="1150" spc="10" err="1">
                <a:latin typeface="Arial"/>
                <a:cs typeface="Arial"/>
              </a:rPr>
              <a:t>asiakasosallisuuteen</a:t>
            </a:r>
            <a:r>
              <a:rPr sz="1150" spc="165">
                <a:latin typeface="Arial"/>
                <a:cs typeface="Arial"/>
              </a:rPr>
              <a:t> </a:t>
            </a:r>
            <a:r>
              <a:rPr sz="1150" spc="-25">
                <a:latin typeface="Arial"/>
                <a:cs typeface="Arial"/>
              </a:rPr>
              <a:t>ja </a:t>
            </a:r>
            <a:r>
              <a:rPr sz="1150" spc="10" err="1">
                <a:latin typeface="Arial"/>
                <a:cs typeface="Arial"/>
              </a:rPr>
              <a:t>vaikuttamiseen</a:t>
            </a:r>
            <a:r>
              <a:rPr sz="1150" spc="10">
                <a:latin typeface="Arial"/>
                <a:cs typeface="Arial"/>
              </a:rPr>
              <a:t>?</a:t>
            </a:r>
            <a:r>
              <a:rPr sz="1150" spc="15">
                <a:latin typeface="Arial"/>
                <a:cs typeface="Arial"/>
              </a:rPr>
              <a:t> </a:t>
            </a:r>
            <a:r>
              <a:rPr sz="1150" spc="10" err="1">
                <a:latin typeface="Arial"/>
                <a:cs typeface="Arial"/>
              </a:rPr>
              <a:t>Miten</a:t>
            </a:r>
            <a:r>
              <a:rPr sz="1150" spc="150">
                <a:latin typeface="Arial"/>
                <a:cs typeface="Arial"/>
              </a:rPr>
              <a:t> </a:t>
            </a:r>
            <a:r>
              <a:rPr sz="1150" spc="-10" err="1">
                <a:latin typeface="Arial"/>
                <a:cs typeface="Arial"/>
              </a:rPr>
              <a:t>edistää</a:t>
            </a:r>
            <a:r>
              <a:rPr sz="1150" spc="-10">
                <a:latin typeface="Arial"/>
                <a:cs typeface="Arial"/>
              </a:rPr>
              <a:t> </a:t>
            </a:r>
            <a:r>
              <a:rPr sz="1150" err="1">
                <a:latin typeface="Arial"/>
                <a:cs typeface="Arial"/>
              </a:rPr>
              <a:t>helppoa</a:t>
            </a:r>
            <a:r>
              <a:rPr sz="1150" spc="265">
                <a:latin typeface="Arial"/>
                <a:cs typeface="Arial"/>
              </a:rPr>
              <a:t> </a:t>
            </a:r>
            <a:r>
              <a:rPr sz="1150" err="1">
                <a:latin typeface="Arial"/>
                <a:cs typeface="Arial"/>
              </a:rPr>
              <a:t>vaikuttamista</a:t>
            </a:r>
            <a:r>
              <a:rPr sz="1150">
                <a:latin typeface="Arial"/>
                <a:cs typeface="Arial"/>
              </a:rPr>
              <a:t>?</a:t>
            </a:r>
            <a:r>
              <a:rPr sz="1150" spc="95">
                <a:latin typeface="Arial"/>
                <a:cs typeface="Arial"/>
              </a:rPr>
              <a:t> </a:t>
            </a:r>
            <a:r>
              <a:rPr sz="1150" spc="-10">
                <a:latin typeface="Arial"/>
                <a:cs typeface="Arial"/>
              </a:rPr>
              <a:t>Voiko </a:t>
            </a:r>
            <a:r>
              <a:rPr sz="1150" err="1">
                <a:latin typeface="Arial"/>
                <a:cs typeface="Arial"/>
              </a:rPr>
              <a:t>asiakkaat</a:t>
            </a:r>
            <a:r>
              <a:rPr sz="1150" spc="175">
                <a:latin typeface="Arial"/>
                <a:cs typeface="Arial"/>
              </a:rPr>
              <a:t> </a:t>
            </a:r>
            <a:r>
              <a:rPr sz="1150" err="1">
                <a:latin typeface="Arial"/>
                <a:cs typeface="Arial"/>
              </a:rPr>
              <a:t>ottaa</a:t>
            </a:r>
            <a:r>
              <a:rPr sz="1150" spc="110">
                <a:latin typeface="Arial"/>
                <a:cs typeface="Arial"/>
              </a:rPr>
              <a:t> </a:t>
            </a:r>
            <a:r>
              <a:rPr sz="1150" err="1">
                <a:latin typeface="Arial"/>
                <a:cs typeface="Arial"/>
              </a:rPr>
              <a:t>mukaan</a:t>
            </a:r>
            <a:r>
              <a:rPr sz="1150" spc="130">
                <a:latin typeface="Arial"/>
                <a:cs typeface="Arial"/>
              </a:rPr>
              <a:t> </a:t>
            </a:r>
            <a:r>
              <a:rPr sz="1150" spc="-25">
                <a:latin typeface="Arial"/>
                <a:cs typeface="Arial"/>
              </a:rPr>
              <a:t>jo </a:t>
            </a:r>
            <a:r>
              <a:rPr sz="1150" err="1">
                <a:latin typeface="Arial"/>
                <a:cs typeface="Arial"/>
              </a:rPr>
              <a:t>raadin</a:t>
            </a:r>
            <a:r>
              <a:rPr sz="1150" spc="140">
                <a:latin typeface="Arial"/>
                <a:cs typeface="Arial"/>
              </a:rPr>
              <a:t> </a:t>
            </a:r>
            <a:r>
              <a:rPr sz="1150" spc="-10" err="1">
                <a:latin typeface="Arial"/>
                <a:cs typeface="Arial"/>
              </a:rPr>
              <a:t>suunnitteluvaiheeseen</a:t>
            </a:r>
            <a:r>
              <a:rPr sz="1150" spc="-10">
                <a:latin typeface="Arial"/>
                <a:cs typeface="Arial"/>
              </a:rPr>
              <a:t>?</a:t>
            </a:r>
            <a:endParaRPr sz="1150">
              <a:latin typeface="Arial"/>
              <a:cs typeface="Arial"/>
            </a:endParaRPr>
          </a:p>
        </p:txBody>
      </p:sp>
      <p:sp>
        <p:nvSpPr>
          <p:cNvPr id="24" name="object 24"/>
          <p:cNvSpPr txBox="1"/>
          <p:nvPr/>
        </p:nvSpPr>
        <p:spPr>
          <a:xfrm>
            <a:off x="1203619" y="6332563"/>
            <a:ext cx="78105" cy="201295"/>
          </a:xfrm>
          <a:prstGeom prst="rect">
            <a:avLst/>
          </a:prstGeom>
        </p:spPr>
        <p:txBody>
          <a:bodyPr vert="horz" wrap="square" lIns="0" tIns="12700" rIns="0" bIns="0" rtlCol="0">
            <a:spAutoFit/>
          </a:bodyPr>
          <a:lstStyle/>
          <a:p>
            <a:pPr marL="12700">
              <a:lnSpc>
                <a:spcPct val="100000"/>
              </a:lnSpc>
              <a:spcBef>
                <a:spcPts val="100"/>
              </a:spcBef>
            </a:pPr>
            <a:r>
              <a:rPr sz="1150" spc="-50">
                <a:solidFill>
                  <a:srgbClr val="EF4D4B"/>
                </a:solidFill>
                <a:latin typeface="Arial"/>
                <a:cs typeface="Arial"/>
              </a:rPr>
              <a:t>•</a:t>
            </a:r>
            <a:endParaRPr sz="1150">
              <a:latin typeface="Arial"/>
              <a:cs typeface="Arial"/>
            </a:endParaRPr>
          </a:p>
        </p:txBody>
      </p:sp>
      <p:sp>
        <p:nvSpPr>
          <p:cNvPr id="25" name="object 25"/>
          <p:cNvSpPr txBox="1"/>
          <p:nvPr/>
        </p:nvSpPr>
        <p:spPr>
          <a:xfrm>
            <a:off x="1440500" y="6700683"/>
            <a:ext cx="72390" cy="163195"/>
          </a:xfrm>
          <a:prstGeom prst="rect">
            <a:avLst/>
          </a:prstGeom>
        </p:spPr>
        <p:txBody>
          <a:bodyPr vert="horz" wrap="square" lIns="0" tIns="12700" rIns="0" bIns="0" rtlCol="0">
            <a:spAutoFit/>
          </a:bodyPr>
          <a:lstStyle/>
          <a:p>
            <a:pPr>
              <a:lnSpc>
                <a:spcPct val="100000"/>
              </a:lnSpc>
              <a:spcBef>
                <a:spcPts val="100"/>
              </a:spcBef>
            </a:pPr>
            <a:r>
              <a:rPr sz="900" b="1" spc="-25">
                <a:solidFill>
                  <a:srgbClr val="996B66"/>
                </a:solidFill>
                <a:latin typeface="Arial"/>
                <a:cs typeface="Arial"/>
              </a:rPr>
              <a:t>t,</a:t>
            </a:r>
            <a:endParaRPr sz="900">
              <a:latin typeface="Arial"/>
              <a:cs typeface="Arial"/>
            </a:endParaRPr>
          </a:p>
        </p:txBody>
      </p:sp>
      <p:sp>
        <p:nvSpPr>
          <p:cNvPr id="26" name="object 26"/>
          <p:cNvSpPr txBox="1"/>
          <p:nvPr/>
        </p:nvSpPr>
        <p:spPr>
          <a:xfrm>
            <a:off x="1396065" y="6114037"/>
            <a:ext cx="2423160" cy="1274445"/>
          </a:xfrm>
          <a:prstGeom prst="rect">
            <a:avLst/>
          </a:prstGeom>
        </p:spPr>
        <p:txBody>
          <a:bodyPr vert="horz" wrap="square" lIns="0" tIns="34290" rIns="0" bIns="0" rtlCol="0">
            <a:spAutoFit/>
          </a:bodyPr>
          <a:lstStyle/>
          <a:p>
            <a:pPr marL="382905">
              <a:lnSpc>
                <a:spcPct val="100000"/>
              </a:lnSpc>
              <a:spcBef>
                <a:spcPts val="270"/>
              </a:spcBef>
            </a:pPr>
            <a:r>
              <a:rPr sz="1150" b="1">
                <a:solidFill>
                  <a:srgbClr val="384B85"/>
                </a:solidFill>
                <a:latin typeface="Arial"/>
                <a:cs typeface="Arial"/>
              </a:rPr>
              <a:t>SELVITÄ</a:t>
            </a:r>
            <a:r>
              <a:rPr sz="1150" b="1" spc="150">
                <a:solidFill>
                  <a:srgbClr val="384B85"/>
                </a:solidFill>
                <a:latin typeface="Arial"/>
                <a:cs typeface="Arial"/>
              </a:rPr>
              <a:t> </a:t>
            </a:r>
            <a:r>
              <a:rPr sz="1150" b="1">
                <a:solidFill>
                  <a:srgbClr val="384B85"/>
                </a:solidFill>
                <a:latin typeface="Arial"/>
                <a:cs typeface="Arial"/>
              </a:rPr>
              <a:t>JA</a:t>
            </a:r>
            <a:r>
              <a:rPr sz="1150" b="1" spc="110">
                <a:solidFill>
                  <a:srgbClr val="384B85"/>
                </a:solidFill>
                <a:latin typeface="Arial"/>
                <a:cs typeface="Arial"/>
              </a:rPr>
              <a:t> </a:t>
            </a:r>
            <a:r>
              <a:rPr sz="1150" b="1" spc="-10">
                <a:solidFill>
                  <a:srgbClr val="384B85"/>
                </a:solidFill>
                <a:latin typeface="Arial"/>
                <a:cs typeface="Arial"/>
              </a:rPr>
              <a:t>VERKOSTOIDU</a:t>
            </a:r>
            <a:endParaRPr sz="1150">
              <a:latin typeface="Arial"/>
              <a:cs typeface="Arial"/>
            </a:endParaRPr>
          </a:p>
          <a:p>
            <a:pPr marL="387350">
              <a:lnSpc>
                <a:spcPct val="100000"/>
              </a:lnSpc>
              <a:spcBef>
                <a:spcPts val="170"/>
              </a:spcBef>
            </a:pPr>
            <a:r>
              <a:rPr sz="1150">
                <a:latin typeface="Arial"/>
                <a:cs typeface="Arial"/>
              </a:rPr>
              <a:t>Onko</a:t>
            </a:r>
            <a:r>
              <a:rPr sz="1150" spc="85">
                <a:latin typeface="Arial"/>
                <a:cs typeface="Arial"/>
              </a:rPr>
              <a:t> </a:t>
            </a:r>
            <a:r>
              <a:rPr sz="1150" spc="-10">
                <a:latin typeface="Arial"/>
                <a:cs typeface="Arial"/>
              </a:rPr>
              <a:t>palvelussanne</a:t>
            </a:r>
            <a:endParaRPr sz="1150">
              <a:latin typeface="Arial"/>
              <a:cs typeface="Arial"/>
            </a:endParaRPr>
          </a:p>
          <a:p>
            <a:pPr marL="388620" marR="194310" indent="-389255">
              <a:lnSpc>
                <a:spcPct val="96800"/>
              </a:lnSpc>
              <a:spcBef>
                <a:spcPts val="50"/>
              </a:spcBef>
              <a:buClr>
                <a:srgbClr val="EF4D4B"/>
              </a:buClr>
              <a:buChar char="•"/>
              <a:tabLst>
                <a:tab pos="388620" algn="l"/>
              </a:tabLst>
            </a:pPr>
            <a:r>
              <a:rPr sz="1150">
                <a:latin typeface="Arial"/>
                <a:cs typeface="Arial"/>
              </a:rPr>
              <a:t>olemassa</a:t>
            </a:r>
            <a:r>
              <a:rPr sz="1150" spc="190">
                <a:latin typeface="Arial"/>
                <a:cs typeface="Arial"/>
              </a:rPr>
              <a:t> </a:t>
            </a:r>
            <a:r>
              <a:rPr sz="1150" spc="-10">
                <a:latin typeface="Arial"/>
                <a:cs typeface="Arial"/>
              </a:rPr>
              <a:t>muita </a:t>
            </a:r>
            <a:r>
              <a:rPr sz="1150" spc="10">
                <a:latin typeface="Arial"/>
                <a:cs typeface="Arial"/>
              </a:rPr>
              <a:t>asiakasraateja?</a:t>
            </a:r>
            <a:r>
              <a:rPr sz="1150" spc="150">
                <a:latin typeface="Arial"/>
                <a:cs typeface="Arial"/>
              </a:rPr>
              <a:t> </a:t>
            </a:r>
            <a:r>
              <a:rPr sz="1150" spc="-10">
                <a:latin typeface="Arial"/>
                <a:cs typeface="Arial"/>
              </a:rPr>
              <a:t>Raadit </a:t>
            </a:r>
            <a:r>
              <a:rPr sz="1150">
                <a:latin typeface="Arial"/>
                <a:cs typeface="Arial"/>
              </a:rPr>
              <a:t>voivat</a:t>
            </a:r>
            <a:r>
              <a:rPr sz="1150" spc="114">
                <a:latin typeface="Arial"/>
                <a:cs typeface="Arial"/>
              </a:rPr>
              <a:t> </a:t>
            </a:r>
            <a:r>
              <a:rPr sz="1150">
                <a:latin typeface="Arial"/>
                <a:cs typeface="Arial"/>
              </a:rPr>
              <a:t>toimia</a:t>
            </a:r>
            <a:r>
              <a:rPr sz="1150" spc="120">
                <a:latin typeface="Arial"/>
                <a:cs typeface="Arial"/>
              </a:rPr>
              <a:t> </a:t>
            </a:r>
            <a:r>
              <a:rPr sz="1150" spc="-20">
                <a:latin typeface="Arial"/>
                <a:cs typeface="Arial"/>
              </a:rPr>
              <a:t>myös </a:t>
            </a:r>
            <a:r>
              <a:rPr sz="1150">
                <a:latin typeface="Arial"/>
                <a:cs typeface="Arial"/>
              </a:rPr>
              <a:t>yhteistyössä.</a:t>
            </a:r>
            <a:r>
              <a:rPr sz="1150" spc="190">
                <a:latin typeface="Arial"/>
                <a:cs typeface="Arial"/>
              </a:rPr>
              <a:t> </a:t>
            </a:r>
            <a:r>
              <a:rPr sz="1150" spc="-20">
                <a:latin typeface="Arial"/>
                <a:cs typeface="Arial"/>
              </a:rPr>
              <a:t>Ketä </a:t>
            </a:r>
            <a:r>
              <a:rPr sz="1150">
                <a:latin typeface="Arial"/>
                <a:cs typeface="Arial"/>
              </a:rPr>
              <a:t>verkostoonne</a:t>
            </a:r>
            <a:r>
              <a:rPr sz="1150" spc="220">
                <a:latin typeface="Arial"/>
                <a:cs typeface="Arial"/>
              </a:rPr>
              <a:t> </a:t>
            </a:r>
            <a:r>
              <a:rPr sz="1150">
                <a:latin typeface="Arial"/>
                <a:cs typeface="Arial"/>
              </a:rPr>
              <a:t>voisi</a:t>
            </a:r>
            <a:r>
              <a:rPr sz="1150" spc="114">
                <a:latin typeface="Arial"/>
                <a:cs typeface="Arial"/>
              </a:rPr>
              <a:t> </a:t>
            </a:r>
            <a:r>
              <a:rPr sz="1150" spc="-10">
                <a:latin typeface="Arial"/>
                <a:cs typeface="Arial"/>
              </a:rPr>
              <a:t>kuulua?</a:t>
            </a:r>
            <a:endParaRPr sz="1150">
              <a:latin typeface="Arial"/>
              <a:cs typeface="Arial"/>
            </a:endParaRPr>
          </a:p>
        </p:txBody>
      </p:sp>
      <p:sp>
        <p:nvSpPr>
          <p:cNvPr id="27" name="object 27"/>
          <p:cNvSpPr txBox="1"/>
          <p:nvPr/>
        </p:nvSpPr>
        <p:spPr>
          <a:xfrm>
            <a:off x="4837496" y="6092828"/>
            <a:ext cx="2015489" cy="1468120"/>
          </a:xfrm>
          <a:prstGeom prst="rect">
            <a:avLst/>
          </a:prstGeom>
        </p:spPr>
        <p:txBody>
          <a:bodyPr vert="horz" wrap="square" lIns="0" tIns="43180" rIns="0" bIns="0" rtlCol="0">
            <a:spAutoFit/>
          </a:bodyPr>
          <a:lstStyle/>
          <a:p>
            <a:pPr marL="12700">
              <a:lnSpc>
                <a:spcPct val="100000"/>
              </a:lnSpc>
              <a:spcBef>
                <a:spcPts val="340"/>
              </a:spcBef>
            </a:pPr>
            <a:r>
              <a:rPr sz="1150" b="1">
                <a:solidFill>
                  <a:srgbClr val="384B85"/>
                </a:solidFill>
                <a:latin typeface="Arial"/>
                <a:cs typeface="Arial"/>
              </a:rPr>
              <a:t>VARAA</a:t>
            </a:r>
            <a:r>
              <a:rPr sz="1150" b="1" spc="170">
                <a:solidFill>
                  <a:srgbClr val="384B85"/>
                </a:solidFill>
                <a:latin typeface="Arial"/>
                <a:cs typeface="Arial"/>
              </a:rPr>
              <a:t> </a:t>
            </a:r>
            <a:r>
              <a:rPr sz="1150" b="1" spc="-10">
                <a:solidFill>
                  <a:srgbClr val="384B85"/>
                </a:solidFill>
                <a:latin typeface="Arial"/>
                <a:cs typeface="Arial"/>
              </a:rPr>
              <a:t>AIKAA</a:t>
            </a:r>
            <a:endParaRPr sz="1150">
              <a:latin typeface="Arial"/>
              <a:cs typeface="Arial"/>
            </a:endParaRPr>
          </a:p>
          <a:p>
            <a:pPr marL="12700" marR="5080" indent="635">
              <a:lnSpc>
                <a:spcPct val="98000"/>
              </a:lnSpc>
              <a:spcBef>
                <a:spcPts val="270"/>
              </a:spcBef>
            </a:pPr>
            <a:r>
              <a:rPr sz="1150">
                <a:latin typeface="Arial"/>
                <a:cs typeface="Arial"/>
              </a:rPr>
              <a:t>Aiheiden</a:t>
            </a:r>
            <a:r>
              <a:rPr sz="1150" spc="180">
                <a:latin typeface="Arial"/>
                <a:cs typeface="Arial"/>
              </a:rPr>
              <a:t> </a:t>
            </a:r>
            <a:r>
              <a:rPr sz="1150" spc="-10">
                <a:latin typeface="Arial"/>
                <a:cs typeface="Arial"/>
              </a:rPr>
              <a:t>valmistelu, </a:t>
            </a:r>
            <a:r>
              <a:rPr sz="1150">
                <a:latin typeface="Arial"/>
                <a:cs typeface="Arial"/>
              </a:rPr>
              <a:t>tilaisuuksien</a:t>
            </a:r>
            <a:r>
              <a:rPr sz="1150" spc="220">
                <a:latin typeface="Arial"/>
                <a:cs typeface="Arial"/>
              </a:rPr>
              <a:t> </a:t>
            </a:r>
            <a:r>
              <a:rPr sz="1150" spc="-10">
                <a:latin typeface="Arial"/>
                <a:cs typeface="Arial"/>
              </a:rPr>
              <a:t>järjestäminen, </a:t>
            </a:r>
            <a:r>
              <a:rPr sz="1150">
                <a:latin typeface="Arial"/>
                <a:cs typeface="Arial"/>
              </a:rPr>
              <a:t>koolle</a:t>
            </a:r>
            <a:r>
              <a:rPr sz="1150" spc="110">
                <a:latin typeface="Arial"/>
                <a:cs typeface="Arial"/>
              </a:rPr>
              <a:t> </a:t>
            </a:r>
            <a:r>
              <a:rPr sz="1150">
                <a:latin typeface="Arial"/>
                <a:cs typeface="Arial"/>
              </a:rPr>
              <a:t>kutsuminen,</a:t>
            </a:r>
            <a:r>
              <a:rPr sz="1150" spc="185">
                <a:latin typeface="Arial"/>
                <a:cs typeface="Arial"/>
              </a:rPr>
              <a:t> </a:t>
            </a:r>
            <a:r>
              <a:rPr sz="1150" spc="-10">
                <a:latin typeface="Arial"/>
                <a:cs typeface="Arial"/>
              </a:rPr>
              <a:t>muistion </a:t>
            </a:r>
            <a:r>
              <a:rPr sz="1150" spc="10">
                <a:latin typeface="Arial"/>
                <a:cs typeface="Arial"/>
              </a:rPr>
              <a:t>täydentäminen,</a:t>
            </a:r>
            <a:r>
              <a:rPr sz="1150" spc="155">
                <a:latin typeface="Arial"/>
                <a:cs typeface="Arial"/>
              </a:rPr>
              <a:t> </a:t>
            </a:r>
            <a:r>
              <a:rPr sz="1150" spc="-10">
                <a:latin typeface="Arial"/>
                <a:cs typeface="Arial"/>
              </a:rPr>
              <a:t>tiedottaminen </a:t>
            </a:r>
            <a:r>
              <a:rPr sz="1150">
                <a:latin typeface="Arial"/>
                <a:cs typeface="Arial"/>
              </a:rPr>
              <a:t>ja</a:t>
            </a:r>
            <a:r>
              <a:rPr sz="1150" spc="200">
                <a:latin typeface="Arial"/>
                <a:cs typeface="Arial"/>
              </a:rPr>
              <a:t> </a:t>
            </a:r>
            <a:r>
              <a:rPr sz="1150">
                <a:latin typeface="Arial"/>
                <a:cs typeface="Arial"/>
              </a:rPr>
              <a:t>verkostoyhteistyö</a:t>
            </a:r>
            <a:r>
              <a:rPr sz="1150" spc="80">
                <a:latin typeface="Arial"/>
                <a:cs typeface="Arial"/>
              </a:rPr>
              <a:t> </a:t>
            </a:r>
            <a:r>
              <a:rPr sz="1150" spc="-10">
                <a:latin typeface="Arial"/>
                <a:cs typeface="Arial"/>
              </a:rPr>
              <a:t>vaatii </a:t>
            </a:r>
            <a:r>
              <a:rPr sz="1150">
                <a:latin typeface="Arial"/>
                <a:cs typeface="Arial"/>
              </a:rPr>
              <a:t>aikaa.</a:t>
            </a:r>
            <a:r>
              <a:rPr sz="1150" spc="110">
                <a:latin typeface="Arial"/>
                <a:cs typeface="Arial"/>
              </a:rPr>
              <a:t> </a:t>
            </a:r>
            <a:r>
              <a:rPr sz="1150">
                <a:latin typeface="Arial"/>
                <a:cs typeface="Arial"/>
              </a:rPr>
              <a:t>Sovi</a:t>
            </a:r>
            <a:r>
              <a:rPr sz="1150" spc="105">
                <a:latin typeface="Arial"/>
                <a:cs typeface="Arial"/>
              </a:rPr>
              <a:t> </a:t>
            </a:r>
            <a:r>
              <a:rPr sz="1150" spc="-10">
                <a:latin typeface="Arial"/>
                <a:cs typeface="Arial"/>
              </a:rPr>
              <a:t>ajankäytöstä </a:t>
            </a:r>
            <a:r>
              <a:rPr sz="1150">
                <a:latin typeface="Arial"/>
                <a:cs typeface="Arial"/>
              </a:rPr>
              <a:t>työyhteisösi</a:t>
            </a:r>
            <a:r>
              <a:rPr sz="1150" spc="210">
                <a:latin typeface="Arial"/>
                <a:cs typeface="Arial"/>
              </a:rPr>
              <a:t> </a:t>
            </a:r>
            <a:r>
              <a:rPr sz="1150" spc="-10">
                <a:latin typeface="Arial"/>
                <a:cs typeface="Arial"/>
              </a:rPr>
              <a:t>kanssa.</a:t>
            </a:r>
            <a:endParaRPr sz="1150">
              <a:latin typeface="Arial"/>
              <a:cs typeface="Arial"/>
            </a:endParaRPr>
          </a:p>
        </p:txBody>
      </p:sp>
      <p:sp>
        <p:nvSpPr>
          <p:cNvPr id="28" name="object 28"/>
          <p:cNvSpPr txBox="1"/>
          <p:nvPr/>
        </p:nvSpPr>
        <p:spPr>
          <a:xfrm>
            <a:off x="1774695" y="7965811"/>
            <a:ext cx="1709420" cy="201295"/>
          </a:xfrm>
          <a:prstGeom prst="rect">
            <a:avLst/>
          </a:prstGeom>
        </p:spPr>
        <p:txBody>
          <a:bodyPr vert="horz" wrap="square" lIns="0" tIns="12700" rIns="0" bIns="0" rtlCol="0">
            <a:spAutoFit/>
          </a:bodyPr>
          <a:lstStyle/>
          <a:p>
            <a:pPr marL="12700">
              <a:lnSpc>
                <a:spcPct val="100000"/>
              </a:lnSpc>
              <a:spcBef>
                <a:spcPts val="100"/>
              </a:spcBef>
            </a:pPr>
            <a:r>
              <a:rPr sz="1150" b="1">
                <a:solidFill>
                  <a:srgbClr val="384B85"/>
                </a:solidFill>
                <a:latin typeface="Arial"/>
                <a:cs typeface="Arial"/>
              </a:rPr>
              <a:t>OHJAAJAN</a:t>
            </a:r>
            <a:r>
              <a:rPr sz="1150" b="1" spc="250">
                <a:solidFill>
                  <a:srgbClr val="384B85"/>
                </a:solidFill>
                <a:latin typeface="Arial"/>
                <a:cs typeface="Arial"/>
              </a:rPr>
              <a:t> </a:t>
            </a:r>
            <a:r>
              <a:rPr sz="1150" b="1" spc="-10">
                <a:solidFill>
                  <a:srgbClr val="384B85"/>
                </a:solidFill>
                <a:latin typeface="Arial"/>
                <a:cs typeface="Arial"/>
              </a:rPr>
              <a:t>TEHTÄVÄT</a:t>
            </a:r>
            <a:endParaRPr sz="1150">
              <a:latin typeface="Arial"/>
              <a:cs typeface="Arial"/>
            </a:endParaRPr>
          </a:p>
        </p:txBody>
      </p:sp>
      <p:sp>
        <p:nvSpPr>
          <p:cNvPr id="29" name="object 29"/>
          <p:cNvSpPr txBox="1"/>
          <p:nvPr/>
        </p:nvSpPr>
        <p:spPr>
          <a:xfrm>
            <a:off x="1774304" y="7906302"/>
            <a:ext cx="3313424" cy="1591141"/>
          </a:xfrm>
          <a:prstGeom prst="rect">
            <a:avLst/>
          </a:prstGeom>
        </p:spPr>
        <p:txBody>
          <a:bodyPr vert="horz" wrap="square" lIns="0" tIns="161290" rIns="0" bIns="0" rtlCol="0">
            <a:spAutoFit/>
          </a:bodyPr>
          <a:lstStyle/>
          <a:p>
            <a:pPr>
              <a:lnSpc>
                <a:spcPct val="100000"/>
              </a:lnSpc>
              <a:spcBef>
                <a:spcPts val="1270"/>
              </a:spcBef>
            </a:pPr>
            <a:endParaRPr sz="1150">
              <a:latin typeface="Times New Roman"/>
              <a:cs typeface="Times New Roman"/>
            </a:endParaRPr>
          </a:p>
          <a:p>
            <a:pPr marL="13335" marR="5080" indent="1270">
              <a:lnSpc>
                <a:spcPct val="48700"/>
              </a:lnSpc>
              <a:tabLst>
                <a:tab pos="2045970" algn="l"/>
                <a:tab pos="2201545" algn="l"/>
              </a:tabLst>
            </a:pPr>
            <a:r>
              <a:rPr sz="1150" spc="5">
                <a:latin typeface="Arial"/>
                <a:cs typeface="Arial"/>
              </a:rPr>
              <a:t>Välitä</a:t>
            </a:r>
            <a:r>
              <a:rPr sz="1150" spc="70">
                <a:latin typeface="Arial"/>
                <a:cs typeface="Arial"/>
              </a:rPr>
              <a:t> </a:t>
            </a:r>
            <a:r>
              <a:rPr sz="1150" spc="5">
                <a:latin typeface="Arial"/>
                <a:cs typeface="Arial"/>
              </a:rPr>
              <a:t>tietoa</a:t>
            </a:r>
            <a:r>
              <a:rPr sz="1150" spc="75">
                <a:latin typeface="Arial"/>
                <a:cs typeface="Arial"/>
              </a:rPr>
              <a:t> </a:t>
            </a:r>
            <a:r>
              <a:rPr sz="1150" spc="5">
                <a:latin typeface="Arial"/>
                <a:cs typeface="Arial"/>
              </a:rPr>
              <a:t>tahoille,</a:t>
            </a:r>
            <a:r>
              <a:rPr sz="1150" spc="60">
                <a:latin typeface="Arial"/>
                <a:cs typeface="Arial"/>
              </a:rPr>
              <a:t> </a:t>
            </a:r>
            <a:r>
              <a:rPr sz="1150" spc="5" err="1">
                <a:latin typeface="Arial"/>
                <a:cs typeface="Arial"/>
              </a:rPr>
              <a:t>joita</a:t>
            </a:r>
            <a:r>
              <a:rPr lang="fi-FI" sz="4050" b="1" spc="95">
                <a:solidFill>
                  <a:srgbClr val="384B85"/>
                </a:solidFill>
                <a:latin typeface="Arial"/>
                <a:cs typeface="Arial"/>
              </a:rPr>
              <a:t> </a:t>
            </a:r>
          </a:p>
          <a:p>
            <a:pPr marL="13335" marR="5080" indent="1270">
              <a:lnSpc>
                <a:spcPct val="48700"/>
              </a:lnSpc>
              <a:tabLst>
                <a:tab pos="2045970" algn="l"/>
                <a:tab pos="2201545" algn="l"/>
              </a:tabLst>
            </a:pPr>
            <a:r>
              <a:rPr sz="1150" u="none" spc="10" err="1">
                <a:latin typeface="Arial"/>
                <a:cs typeface="Arial"/>
              </a:rPr>
              <a:t>esiin</a:t>
            </a:r>
            <a:r>
              <a:rPr sz="1150" u="none" spc="25">
                <a:latin typeface="Arial"/>
                <a:cs typeface="Arial"/>
              </a:rPr>
              <a:t> </a:t>
            </a:r>
            <a:r>
              <a:rPr sz="1150" u="none" spc="10">
                <a:latin typeface="Arial"/>
                <a:cs typeface="Arial"/>
              </a:rPr>
              <a:t>nousseet</a:t>
            </a:r>
            <a:r>
              <a:rPr sz="1150" u="none" spc="110">
                <a:latin typeface="Arial"/>
                <a:cs typeface="Arial"/>
              </a:rPr>
              <a:t> </a:t>
            </a:r>
            <a:r>
              <a:rPr sz="1150" u="none">
                <a:latin typeface="Arial"/>
                <a:cs typeface="Arial"/>
              </a:rPr>
              <a:t>asiat</a:t>
            </a:r>
            <a:endParaRPr sz="1150">
              <a:latin typeface="Arial"/>
              <a:cs typeface="Arial"/>
            </a:endParaRPr>
          </a:p>
          <a:p>
            <a:pPr marL="13970" marR="1275080" indent="-1905">
              <a:lnSpc>
                <a:spcPts val="1360"/>
              </a:lnSpc>
              <a:spcBef>
                <a:spcPts val="20"/>
              </a:spcBef>
            </a:pPr>
            <a:r>
              <a:rPr sz="1150">
                <a:latin typeface="Arial"/>
                <a:cs typeface="Arial"/>
              </a:rPr>
              <a:t>koskettavat.</a:t>
            </a:r>
            <a:r>
              <a:rPr sz="1150" spc="180">
                <a:latin typeface="Arial"/>
                <a:cs typeface="Arial"/>
              </a:rPr>
              <a:t> </a:t>
            </a:r>
            <a:r>
              <a:rPr sz="1150" spc="-10">
                <a:latin typeface="Arial"/>
                <a:cs typeface="Arial"/>
              </a:rPr>
              <a:t>Järjestä </a:t>
            </a:r>
            <a:r>
              <a:rPr sz="1150">
                <a:latin typeface="Arial"/>
                <a:cs typeface="Arial"/>
              </a:rPr>
              <a:t>vierailuja,</a:t>
            </a:r>
            <a:r>
              <a:rPr sz="1150" spc="180">
                <a:latin typeface="Arial"/>
                <a:cs typeface="Arial"/>
              </a:rPr>
              <a:t> </a:t>
            </a:r>
            <a:r>
              <a:rPr sz="1150">
                <a:latin typeface="Arial"/>
                <a:cs typeface="Arial"/>
              </a:rPr>
              <a:t>hanki</a:t>
            </a:r>
            <a:r>
              <a:rPr sz="1150" spc="95">
                <a:latin typeface="Arial"/>
                <a:cs typeface="Arial"/>
              </a:rPr>
              <a:t> </a:t>
            </a:r>
            <a:r>
              <a:rPr sz="1150" spc="-10">
                <a:latin typeface="Arial"/>
                <a:cs typeface="Arial"/>
              </a:rPr>
              <a:t>lisätietoa</a:t>
            </a:r>
            <a:endParaRPr sz="1150">
              <a:latin typeface="Arial"/>
              <a:cs typeface="Arial"/>
            </a:endParaRPr>
          </a:p>
          <a:p>
            <a:pPr marL="12700" marR="1021715" indent="1270">
              <a:lnSpc>
                <a:spcPts val="1340"/>
              </a:lnSpc>
              <a:spcBef>
                <a:spcPts val="15"/>
              </a:spcBef>
            </a:pPr>
            <a:r>
              <a:rPr sz="1150">
                <a:latin typeface="Arial"/>
                <a:cs typeface="Arial"/>
              </a:rPr>
              <a:t>tarvittaessa.</a:t>
            </a:r>
            <a:r>
              <a:rPr sz="1150" spc="155">
                <a:latin typeface="Arial"/>
                <a:cs typeface="Arial"/>
              </a:rPr>
              <a:t> </a:t>
            </a:r>
            <a:r>
              <a:rPr sz="1150">
                <a:latin typeface="Arial"/>
                <a:cs typeface="Arial"/>
              </a:rPr>
              <a:t>Auta</a:t>
            </a:r>
            <a:r>
              <a:rPr sz="1150" spc="120">
                <a:latin typeface="Arial"/>
                <a:cs typeface="Arial"/>
              </a:rPr>
              <a:t> </a:t>
            </a:r>
            <a:r>
              <a:rPr sz="1150" spc="-25">
                <a:latin typeface="Arial"/>
                <a:cs typeface="Arial"/>
              </a:rPr>
              <a:t>ja</a:t>
            </a:r>
            <a:r>
              <a:rPr sz="1150" spc="500">
                <a:latin typeface="Arial"/>
                <a:cs typeface="Arial"/>
              </a:rPr>
              <a:t> </a:t>
            </a:r>
            <a:r>
              <a:rPr sz="1150">
                <a:latin typeface="Arial"/>
                <a:cs typeface="Arial"/>
              </a:rPr>
              <a:t>kannusta</a:t>
            </a:r>
            <a:r>
              <a:rPr sz="1150" spc="195">
                <a:latin typeface="Arial"/>
                <a:cs typeface="Arial"/>
              </a:rPr>
              <a:t> </a:t>
            </a:r>
            <a:r>
              <a:rPr sz="1150">
                <a:latin typeface="Arial"/>
                <a:cs typeface="Arial"/>
              </a:rPr>
              <a:t>raatilaisia</a:t>
            </a:r>
            <a:r>
              <a:rPr sz="1150" spc="170">
                <a:latin typeface="Arial"/>
                <a:cs typeface="Arial"/>
              </a:rPr>
              <a:t> </a:t>
            </a:r>
            <a:r>
              <a:rPr sz="1150" spc="-10">
                <a:latin typeface="Arial"/>
                <a:cs typeface="Arial"/>
              </a:rPr>
              <a:t>tuomaan</a:t>
            </a:r>
            <a:endParaRPr sz="1150">
              <a:latin typeface="Arial"/>
              <a:cs typeface="Arial"/>
            </a:endParaRPr>
          </a:p>
          <a:p>
            <a:pPr marL="13970">
              <a:lnSpc>
                <a:spcPts val="1320"/>
              </a:lnSpc>
            </a:pPr>
            <a:r>
              <a:rPr sz="1150">
                <a:latin typeface="Arial"/>
                <a:cs typeface="Arial"/>
              </a:rPr>
              <a:t>asioita</a:t>
            </a:r>
            <a:r>
              <a:rPr sz="1150" spc="114">
                <a:latin typeface="Arial"/>
                <a:cs typeface="Arial"/>
              </a:rPr>
              <a:t> </a:t>
            </a:r>
            <a:r>
              <a:rPr sz="1150" spc="-10">
                <a:latin typeface="Arial"/>
                <a:cs typeface="Arial"/>
              </a:rPr>
              <a:t>esiin.</a:t>
            </a:r>
            <a:endParaRPr sz="1150">
              <a:latin typeface="Arial"/>
              <a:cs typeface="Arial"/>
            </a:endParaRPr>
          </a:p>
        </p:txBody>
      </p:sp>
      <p:sp>
        <p:nvSpPr>
          <p:cNvPr id="30" name="object 30"/>
          <p:cNvSpPr txBox="1"/>
          <p:nvPr/>
        </p:nvSpPr>
        <p:spPr>
          <a:xfrm>
            <a:off x="4836825" y="7859404"/>
            <a:ext cx="1667510" cy="1422400"/>
          </a:xfrm>
          <a:prstGeom prst="rect">
            <a:avLst/>
          </a:prstGeom>
        </p:spPr>
        <p:txBody>
          <a:bodyPr vert="horz" wrap="square" lIns="0" tIns="106680" rIns="0" bIns="0" rtlCol="0">
            <a:spAutoFit/>
          </a:bodyPr>
          <a:lstStyle/>
          <a:p>
            <a:pPr marL="12700">
              <a:lnSpc>
                <a:spcPct val="100000"/>
              </a:lnSpc>
              <a:spcBef>
                <a:spcPts val="840"/>
              </a:spcBef>
            </a:pPr>
            <a:r>
              <a:rPr sz="1150" b="1" spc="-10">
                <a:solidFill>
                  <a:srgbClr val="384B85"/>
                </a:solidFill>
                <a:latin typeface="Arial"/>
                <a:cs typeface="Arial"/>
              </a:rPr>
              <a:t>MAHDOLLISTA</a:t>
            </a:r>
            <a:endParaRPr sz="1150">
              <a:latin typeface="Arial"/>
              <a:cs typeface="Arial"/>
            </a:endParaRPr>
          </a:p>
          <a:p>
            <a:pPr marL="13335" marR="5080" indent="635">
              <a:lnSpc>
                <a:spcPct val="97900"/>
              </a:lnSpc>
              <a:spcBef>
                <a:spcPts val="775"/>
              </a:spcBef>
            </a:pPr>
            <a:r>
              <a:rPr sz="1150">
                <a:latin typeface="Arial"/>
                <a:cs typeface="Arial"/>
              </a:rPr>
              <a:t>Huomioi</a:t>
            </a:r>
            <a:r>
              <a:rPr sz="1150" spc="125">
                <a:latin typeface="Arial"/>
                <a:cs typeface="Arial"/>
              </a:rPr>
              <a:t> </a:t>
            </a:r>
            <a:r>
              <a:rPr sz="1150">
                <a:latin typeface="Arial"/>
                <a:cs typeface="Arial"/>
              </a:rPr>
              <a:t>erityistä</a:t>
            </a:r>
            <a:r>
              <a:rPr sz="1150" spc="145">
                <a:latin typeface="Arial"/>
                <a:cs typeface="Arial"/>
              </a:rPr>
              <a:t> </a:t>
            </a:r>
            <a:r>
              <a:rPr sz="1150" spc="-10">
                <a:latin typeface="Arial"/>
                <a:cs typeface="Arial"/>
              </a:rPr>
              <a:t>tukea </a:t>
            </a:r>
            <a:r>
              <a:rPr sz="1150">
                <a:latin typeface="Arial"/>
                <a:cs typeface="Arial"/>
              </a:rPr>
              <a:t>tarvitsevat,</a:t>
            </a:r>
            <a:r>
              <a:rPr sz="1150" spc="150">
                <a:latin typeface="Arial"/>
                <a:cs typeface="Arial"/>
              </a:rPr>
              <a:t> </a:t>
            </a:r>
            <a:r>
              <a:rPr sz="1150" spc="-20">
                <a:latin typeface="Arial"/>
                <a:cs typeface="Arial"/>
              </a:rPr>
              <a:t>sekä </a:t>
            </a:r>
            <a:r>
              <a:rPr sz="1150">
                <a:latin typeface="Arial"/>
                <a:cs typeface="Arial"/>
              </a:rPr>
              <a:t>mahdollista</a:t>
            </a:r>
            <a:r>
              <a:rPr sz="1150" spc="235">
                <a:latin typeface="Arial"/>
                <a:cs typeface="Arial"/>
              </a:rPr>
              <a:t> </a:t>
            </a:r>
            <a:r>
              <a:rPr sz="1150" spc="-10">
                <a:latin typeface="Arial"/>
                <a:cs typeface="Arial"/>
              </a:rPr>
              <a:t>asiakkaille </a:t>
            </a:r>
            <a:r>
              <a:rPr sz="1150">
                <a:latin typeface="Arial"/>
                <a:cs typeface="Arial"/>
              </a:rPr>
              <a:t>erilaisia</a:t>
            </a:r>
            <a:r>
              <a:rPr sz="1150" spc="130">
                <a:latin typeface="Arial"/>
                <a:cs typeface="Arial"/>
              </a:rPr>
              <a:t> </a:t>
            </a:r>
            <a:r>
              <a:rPr sz="1150">
                <a:latin typeface="Arial"/>
                <a:cs typeface="Arial"/>
              </a:rPr>
              <a:t>tapoja</a:t>
            </a:r>
            <a:r>
              <a:rPr sz="1150" spc="145">
                <a:latin typeface="Arial"/>
                <a:cs typeface="Arial"/>
              </a:rPr>
              <a:t> </a:t>
            </a:r>
            <a:r>
              <a:rPr sz="1150" spc="-10">
                <a:latin typeface="Arial"/>
                <a:cs typeface="Arial"/>
              </a:rPr>
              <a:t>osallistua </a:t>
            </a:r>
            <a:r>
              <a:rPr sz="1150">
                <a:latin typeface="Arial"/>
                <a:cs typeface="Arial"/>
              </a:rPr>
              <a:t>omalla</a:t>
            </a:r>
            <a:r>
              <a:rPr sz="1150" spc="145">
                <a:latin typeface="Arial"/>
                <a:cs typeface="Arial"/>
              </a:rPr>
              <a:t> </a:t>
            </a:r>
            <a:r>
              <a:rPr sz="1150">
                <a:latin typeface="Arial"/>
                <a:cs typeface="Arial"/>
              </a:rPr>
              <a:t>tavallaan</a:t>
            </a:r>
            <a:r>
              <a:rPr sz="1150" spc="165">
                <a:latin typeface="Arial"/>
                <a:cs typeface="Arial"/>
              </a:rPr>
              <a:t> </a:t>
            </a:r>
            <a:r>
              <a:rPr sz="1150" spc="-25">
                <a:latin typeface="Arial"/>
                <a:cs typeface="Arial"/>
              </a:rPr>
              <a:t>ja </a:t>
            </a:r>
            <a:r>
              <a:rPr sz="1150" spc="-10">
                <a:latin typeface="Arial"/>
                <a:cs typeface="Arial"/>
              </a:rPr>
              <a:t>panoksellaan.</a:t>
            </a:r>
            <a:endParaRPr sz="1150">
              <a:latin typeface="Arial"/>
              <a:cs typeface="Arial"/>
            </a:endParaRPr>
          </a:p>
        </p:txBody>
      </p:sp>
      <p:sp>
        <p:nvSpPr>
          <p:cNvPr id="31" name="object 31"/>
          <p:cNvSpPr txBox="1"/>
          <p:nvPr/>
        </p:nvSpPr>
        <p:spPr>
          <a:xfrm>
            <a:off x="2448706" y="10002070"/>
            <a:ext cx="2859893" cy="197490"/>
          </a:xfrm>
          <a:prstGeom prst="rect">
            <a:avLst/>
          </a:prstGeom>
        </p:spPr>
        <p:txBody>
          <a:bodyPr vert="horz" wrap="square" lIns="0" tIns="12700" rIns="0" bIns="0" rtlCol="0">
            <a:spAutoFit/>
          </a:bodyPr>
          <a:lstStyle/>
          <a:p>
            <a:pPr marL="12700">
              <a:lnSpc>
                <a:spcPct val="100000"/>
              </a:lnSpc>
              <a:spcBef>
                <a:spcPts val="100"/>
              </a:spcBef>
            </a:pPr>
            <a:r>
              <a:rPr sz="1200" b="1">
                <a:latin typeface="Arial"/>
                <a:cs typeface="Arial"/>
              </a:rPr>
              <a:t>KIITOS</a:t>
            </a:r>
            <a:r>
              <a:rPr sz="1200" b="1" spc="190">
                <a:latin typeface="Arial"/>
                <a:cs typeface="Arial"/>
              </a:rPr>
              <a:t> </a:t>
            </a:r>
            <a:r>
              <a:rPr sz="1200" b="1">
                <a:latin typeface="Arial"/>
                <a:cs typeface="Arial"/>
              </a:rPr>
              <a:t>ARVOKKAASTA</a:t>
            </a:r>
            <a:r>
              <a:rPr sz="1200" b="1" spc="260">
                <a:latin typeface="Arial"/>
                <a:cs typeface="Arial"/>
              </a:rPr>
              <a:t> </a:t>
            </a:r>
            <a:r>
              <a:rPr sz="1200" b="1" spc="-10">
                <a:latin typeface="Arial"/>
                <a:cs typeface="Arial"/>
              </a:rPr>
              <a:t>TYÖSTÄSI!</a:t>
            </a:r>
            <a:endParaRPr sz="1200">
              <a:latin typeface="Arial"/>
              <a:cs typeface="Arial"/>
            </a:endParaRPr>
          </a:p>
        </p:txBody>
      </p:sp>
      <p:pic>
        <p:nvPicPr>
          <p:cNvPr id="11" name="Kuva 10">
            <a:extLst>
              <a:ext uri="{FF2B5EF4-FFF2-40B4-BE49-F238E27FC236}">
                <a16:creationId xmlns:a16="http://schemas.microsoft.com/office/drawing/2014/main" id="{3370A35D-6280-638D-F51F-7D56409E4CEC}"/>
              </a:ext>
            </a:extLst>
          </p:cNvPr>
          <p:cNvPicPr>
            <a:picLocks noChangeAspect="1"/>
          </p:cNvPicPr>
          <p:nvPr/>
        </p:nvPicPr>
        <p:blipFill>
          <a:blip r:embed="rId10"/>
          <a:stretch>
            <a:fillRect/>
          </a:stretch>
        </p:blipFill>
        <p:spPr>
          <a:xfrm>
            <a:off x="0" y="-14439"/>
            <a:ext cx="7569200" cy="1737028"/>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2992105" y="133263"/>
            <a:ext cx="1674263" cy="5369555"/>
            <a:chOff x="0" y="0"/>
            <a:chExt cx="1154724" cy="3703332"/>
          </a:xfrm>
        </p:grpSpPr>
        <p:sp>
          <p:nvSpPr>
            <p:cNvPr id="3" name="Freeform 3"/>
            <p:cNvSpPr/>
            <p:nvPr/>
          </p:nvSpPr>
          <p:spPr>
            <a:xfrm>
              <a:off x="0" y="0"/>
              <a:ext cx="1154724" cy="3703332"/>
            </a:xfrm>
            <a:custGeom>
              <a:avLst/>
              <a:gdLst/>
              <a:ahLst/>
              <a:cxnLst/>
              <a:rect l="l" t="t" r="r" b="b"/>
              <a:pathLst>
                <a:path w="1154724" h="3703332">
                  <a:moveTo>
                    <a:pt x="1030263" y="3703332"/>
                  </a:moveTo>
                  <a:lnTo>
                    <a:pt x="124460" y="3703332"/>
                  </a:lnTo>
                  <a:cubicBezTo>
                    <a:pt x="55880" y="3703332"/>
                    <a:pt x="0" y="3647452"/>
                    <a:pt x="0" y="3578872"/>
                  </a:cubicBezTo>
                  <a:lnTo>
                    <a:pt x="0" y="124460"/>
                  </a:lnTo>
                  <a:cubicBezTo>
                    <a:pt x="0" y="55880"/>
                    <a:pt x="55880" y="0"/>
                    <a:pt x="124460" y="0"/>
                  </a:cubicBezTo>
                  <a:lnTo>
                    <a:pt x="1030264" y="0"/>
                  </a:lnTo>
                  <a:cubicBezTo>
                    <a:pt x="1098844" y="0"/>
                    <a:pt x="1154724" y="55880"/>
                    <a:pt x="1154724" y="124460"/>
                  </a:cubicBezTo>
                  <a:lnTo>
                    <a:pt x="1154724" y="3578872"/>
                  </a:lnTo>
                  <a:cubicBezTo>
                    <a:pt x="1154724" y="3647452"/>
                    <a:pt x="1098844" y="3703332"/>
                    <a:pt x="1030264" y="3703332"/>
                  </a:cubicBezTo>
                  <a:close/>
                </a:path>
              </a:pathLst>
            </a:custGeom>
            <a:solidFill>
              <a:srgbClr val="739DD2">
                <a:alpha val="19608"/>
              </a:srgbClr>
            </a:solidFill>
          </p:spPr>
          <p:txBody>
            <a:bodyPr/>
            <a:lstStyle/>
            <a:p>
              <a:endParaRPr lang="fi-FI"/>
            </a:p>
          </p:txBody>
        </p:sp>
      </p:grpSp>
      <p:grpSp>
        <p:nvGrpSpPr>
          <p:cNvPr id="4" name="Group 4"/>
          <p:cNvGrpSpPr/>
          <p:nvPr/>
        </p:nvGrpSpPr>
        <p:grpSpPr>
          <a:xfrm rot="5400000">
            <a:off x="2346275" y="3766429"/>
            <a:ext cx="2966718" cy="5370348"/>
            <a:chOff x="0" y="0"/>
            <a:chExt cx="2016444" cy="3703879"/>
          </a:xfrm>
        </p:grpSpPr>
        <p:sp>
          <p:nvSpPr>
            <p:cNvPr id="5" name="Freeform 5"/>
            <p:cNvSpPr/>
            <p:nvPr/>
          </p:nvSpPr>
          <p:spPr>
            <a:xfrm>
              <a:off x="0" y="0"/>
              <a:ext cx="2016444" cy="3703880"/>
            </a:xfrm>
            <a:custGeom>
              <a:avLst/>
              <a:gdLst/>
              <a:ahLst/>
              <a:cxnLst/>
              <a:rect l="l" t="t" r="r" b="b"/>
              <a:pathLst>
                <a:path w="2016444" h="3703880">
                  <a:moveTo>
                    <a:pt x="1891984" y="3703879"/>
                  </a:moveTo>
                  <a:lnTo>
                    <a:pt x="124460" y="3703879"/>
                  </a:lnTo>
                  <a:cubicBezTo>
                    <a:pt x="55880" y="3703879"/>
                    <a:pt x="0" y="3647999"/>
                    <a:pt x="0" y="3579420"/>
                  </a:cubicBezTo>
                  <a:lnTo>
                    <a:pt x="0" y="124460"/>
                  </a:lnTo>
                  <a:cubicBezTo>
                    <a:pt x="0" y="55880"/>
                    <a:pt x="55880" y="0"/>
                    <a:pt x="124460" y="0"/>
                  </a:cubicBezTo>
                  <a:lnTo>
                    <a:pt x="1891984" y="0"/>
                  </a:lnTo>
                  <a:cubicBezTo>
                    <a:pt x="1960564" y="0"/>
                    <a:pt x="2016444" y="55880"/>
                    <a:pt x="2016444" y="124460"/>
                  </a:cubicBezTo>
                  <a:lnTo>
                    <a:pt x="2016444" y="3579420"/>
                  </a:lnTo>
                  <a:cubicBezTo>
                    <a:pt x="2016444" y="3647999"/>
                    <a:pt x="1960564" y="3703880"/>
                    <a:pt x="1891984" y="3703880"/>
                  </a:cubicBezTo>
                  <a:close/>
                </a:path>
              </a:pathLst>
            </a:custGeom>
            <a:solidFill>
              <a:srgbClr val="739DD2">
                <a:alpha val="19608"/>
              </a:srgbClr>
            </a:solidFill>
          </p:spPr>
          <p:txBody>
            <a:bodyPr/>
            <a:lstStyle/>
            <a:p>
              <a:endParaRPr lang="fi-FI"/>
            </a:p>
          </p:txBody>
        </p:sp>
      </p:grpSp>
      <p:grpSp>
        <p:nvGrpSpPr>
          <p:cNvPr id="6" name="Group 6"/>
          <p:cNvGrpSpPr/>
          <p:nvPr/>
        </p:nvGrpSpPr>
        <p:grpSpPr>
          <a:xfrm rot="5400000">
            <a:off x="3020556" y="6105195"/>
            <a:ext cx="1616567" cy="5370348"/>
            <a:chOff x="0" y="0"/>
            <a:chExt cx="1114931" cy="3703879"/>
          </a:xfrm>
        </p:grpSpPr>
        <p:sp>
          <p:nvSpPr>
            <p:cNvPr id="7" name="Freeform 7"/>
            <p:cNvSpPr/>
            <p:nvPr/>
          </p:nvSpPr>
          <p:spPr>
            <a:xfrm>
              <a:off x="0" y="0"/>
              <a:ext cx="1114932" cy="3703880"/>
            </a:xfrm>
            <a:custGeom>
              <a:avLst/>
              <a:gdLst/>
              <a:ahLst/>
              <a:cxnLst/>
              <a:rect l="l" t="t" r="r" b="b"/>
              <a:pathLst>
                <a:path w="1114932" h="3703880">
                  <a:moveTo>
                    <a:pt x="990471" y="3703879"/>
                  </a:moveTo>
                  <a:lnTo>
                    <a:pt x="124460" y="3703879"/>
                  </a:lnTo>
                  <a:cubicBezTo>
                    <a:pt x="55880" y="3703879"/>
                    <a:pt x="0" y="3647999"/>
                    <a:pt x="0" y="3579420"/>
                  </a:cubicBezTo>
                  <a:lnTo>
                    <a:pt x="0" y="124460"/>
                  </a:lnTo>
                  <a:cubicBezTo>
                    <a:pt x="0" y="55880"/>
                    <a:pt x="55880" y="0"/>
                    <a:pt x="124460" y="0"/>
                  </a:cubicBezTo>
                  <a:lnTo>
                    <a:pt x="990472" y="0"/>
                  </a:lnTo>
                  <a:cubicBezTo>
                    <a:pt x="1059052" y="0"/>
                    <a:pt x="1114932" y="55880"/>
                    <a:pt x="1114932" y="124460"/>
                  </a:cubicBezTo>
                  <a:lnTo>
                    <a:pt x="1114932" y="3579420"/>
                  </a:lnTo>
                  <a:cubicBezTo>
                    <a:pt x="1114932" y="3647999"/>
                    <a:pt x="1059052" y="3703880"/>
                    <a:pt x="990472" y="3703880"/>
                  </a:cubicBezTo>
                  <a:close/>
                </a:path>
              </a:pathLst>
            </a:custGeom>
            <a:solidFill>
              <a:srgbClr val="F04E4C">
                <a:alpha val="19608"/>
              </a:srgbClr>
            </a:solidFill>
          </p:spPr>
          <p:txBody>
            <a:bodyPr/>
            <a:lstStyle/>
            <a:p>
              <a:endParaRPr lang="fi-FI"/>
            </a:p>
          </p:txBody>
        </p:sp>
      </p:grpSp>
      <p:grpSp>
        <p:nvGrpSpPr>
          <p:cNvPr id="8" name="Group 8"/>
          <p:cNvGrpSpPr/>
          <p:nvPr/>
        </p:nvGrpSpPr>
        <p:grpSpPr>
          <a:xfrm rot="5400000">
            <a:off x="3224300" y="1630742"/>
            <a:ext cx="1210668" cy="5370348"/>
            <a:chOff x="0" y="0"/>
            <a:chExt cx="818104" cy="3703879"/>
          </a:xfrm>
        </p:grpSpPr>
        <p:sp>
          <p:nvSpPr>
            <p:cNvPr id="9" name="Freeform 9"/>
            <p:cNvSpPr/>
            <p:nvPr/>
          </p:nvSpPr>
          <p:spPr>
            <a:xfrm>
              <a:off x="0" y="0"/>
              <a:ext cx="818104" cy="3703880"/>
            </a:xfrm>
            <a:custGeom>
              <a:avLst/>
              <a:gdLst/>
              <a:ahLst/>
              <a:cxnLst/>
              <a:rect l="l" t="t" r="r" b="b"/>
              <a:pathLst>
                <a:path w="818104" h="3703880">
                  <a:moveTo>
                    <a:pt x="693644" y="3703879"/>
                  </a:moveTo>
                  <a:lnTo>
                    <a:pt x="124460" y="3703879"/>
                  </a:lnTo>
                  <a:cubicBezTo>
                    <a:pt x="55880" y="3703879"/>
                    <a:pt x="0" y="3647999"/>
                    <a:pt x="0" y="3579420"/>
                  </a:cubicBezTo>
                  <a:lnTo>
                    <a:pt x="0" y="124460"/>
                  </a:lnTo>
                  <a:cubicBezTo>
                    <a:pt x="0" y="55880"/>
                    <a:pt x="55880" y="0"/>
                    <a:pt x="124460" y="0"/>
                  </a:cubicBezTo>
                  <a:lnTo>
                    <a:pt x="693644" y="0"/>
                  </a:lnTo>
                  <a:cubicBezTo>
                    <a:pt x="762224" y="0"/>
                    <a:pt x="818104" y="55880"/>
                    <a:pt x="818104" y="124460"/>
                  </a:cubicBezTo>
                  <a:lnTo>
                    <a:pt x="818104" y="3579420"/>
                  </a:lnTo>
                  <a:cubicBezTo>
                    <a:pt x="818104" y="3647999"/>
                    <a:pt x="762224" y="3703880"/>
                    <a:pt x="693644" y="3703880"/>
                  </a:cubicBezTo>
                  <a:close/>
                </a:path>
              </a:pathLst>
            </a:custGeom>
            <a:solidFill>
              <a:srgbClr val="F04E4C">
                <a:alpha val="19608"/>
              </a:srgbClr>
            </a:solidFill>
          </p:spPr>
          <p:txBody>
            <a:bodyPr/>
            <a:lstStyle/>
            <a:p>
              <a:endParaRPr lang="fi-FI"/>
            </a:p>
          </p:txBody>
        </p:sp>
      </p:grpSp>
      <p:sp>
        <p:nvSpPr>
          <p:cNvPr id="10" name="Freeform 10"/>
          <p:cNvSpPr/>
          <p:nvPr/>
        </p:nvSpPr>
        <p:spPr>
          <a:xfrm rot="1790622">
            <a:off x="5989536" y="6511215"/>
            <a:ext cx="734540" cy="760823"/>
          </a:xfrm>
          <a:custGeom>
            <a:avLst/>
            <a:gdLst/>
            <a:ahLst/>
            <a:cxnLst/>
            <a:rect l="l" t="t" r="r" b="b"/>
            <a:pathLst>
              <a:path w="734104" h="760371">
                <a:moveTo>
                  <a:pt x="0" y="0"/>
                </a:moveTo>
                <a:lnTo>
                  <a:pt x="734104" y="0"/>
                </a:lnTo>
                <a:lnTo>
                  <a:pt x="734104" y="760372"/>
                </a:lnTo>
                <a:lnTo>
                  <a:pt x="0" y="76037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sp>
        <p:nvSpPr>
          <p:cNvPr id="11" name="Freeform 11"/>
          <p:cNvSpPr/>
          <p:nvPr/>
        </p:nvSpPr>
        <p:spPr>
          <a:xfrm rot="-236811">
            <a:off x="268061" y="9183292"/>
            <a:ext cx="1008453" cy="308037"/>
          </a:xfrm>
          <a:custGeom>
            <a:avLst/>
            <a:gdLst/>
            <a:ahLst/>
            <a:cxnLst/>
            <a:rect l="l" t="t" r="r" b="b"/>
            <a:pathLst>
              <a:path w="1007855" h="307854">
                <a:moveTo>
                  <a:pt x="0" y="0"/>
                </a:moveTo>
                <a:lnTo>
                  <a:pt x="1007855" y="0"/>
                </a:lnTo>
                <a:lnTo>
                  <a:pt x="1007855" y="307854"/>
                </a:lnTo>
                <a:lnTo>
                  <a:pt x="0" y="30785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fi-FI"/>
          </a:p>
        </p:txBody>
      </p:sp>
      <p:grpSp>
        <p:nvGrpSpPr>
          <p:cNvPr id="12" name="Group 12"/>
          <p:cNvGrpSpPr/>
          <p:nvPr/>
        </p:nvGrpSpPr>
        <p:grpSpPr>
          <a:xfrm>
            <a:off x="4107" y="0"/>
            <a:ext cx="7564489" cy="1735706"/>
            <a:chOff x="0" y="0"/>
            <a:chExt cx="2820196" cy="647107"/>
          </a:xfrm>
        </p:grpSpPr>
        <p:sp>
          <p:nvSpPr>
            <p:cNvPr id="13" name="Freeform 13"/>
            <p:cNvSpPr/>
            <p:nvPr/>
          </p:nvSpPr>
          <p:spPr>
            <a:xfrm>
              <a:off x="0" y="0"/>
              <a:ext cx="2820196" cy="647107"/>
            </a:xfrm>
            <a:custGeom>
              <a:avLst/>
              <a:gdLst/>
              <a:ahLst/>
              <a:cxnLst/>
              <a:rect l="l" t="t" r="r" b="b"/>
              <a:pathLst>
                <a:path w="2820196" h="647107">
                  <a:moveTo>
                    <a:pt x="0" y="0"/>
                  </a:moveTo>
                  <a:lnTo>
                    <a:pt x="2820196" y="0"/>
                  </a:lnTo>
                  <a:lnTo>
                    <a:pt x="2820196" y="647107"/>
                  </a:lnTo>
                  <a:lnTo>
                    <a:pt x="0" y="647107"/>
                  </a:lnTo>
                  <a:close/>
                </a:path>
              </a:pathLst>
            </a:custGeom>
            <a:solidFill>
              <a:srgbClr val="739DD2">
                <a:alpha val="19608"/>
              </a:srgbClr>
            </a:solidFill>
            <a:ln cap="sq">
              <a:noFill/>
              <a:prstDash val="solid"/>
              <a:miter/>
            </a:ln>
          </p:spPr>
          <p:txBody>
            <a:bodyPr/>
            <a:lstStyle/>
            <a:p>
              <a:endParaRPr lang="fi-FI"/>
            </a:p>
          </p:txBody>
        </p:sp>
        <p:sp>
          <p:nvSpPr>
            <p:cNvPr id="14" name="TextBox 14"/>
            <p:cNvSpPr txBox="1"/>
            <p:nvPr/>
          </p:nvSpPr>
          <p:spPr>
            <a:xfrm>
              <a:off x="0" y="-19050"/>
              <a:ext cx="2820196" cy="666157"/>
            </a:xfrm>
            <a:prstGeom prst="rect">
              <a:avLst/>
            </a:prstGeom>
          </p:spPr>
          <p:txBody>
            <a:bodyPr lIns="24416" tIns="24416" rIns="24416" bIns="24416"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marL="0" lvl="0" indent="0" algn="ctr">
                <a:lnSpc>
                  <a:spcPts val="1437"/>
                </a:lnSpc>
                <a:spcBef>
                  <a:spcPct val="0"/>
                </a:spcBef>
              </a:pPr>
              <a:endParaRPr sz="1803"/>
            </a:p>
          </p:txBody>
        </p:sp>
      </p:grpSp>
      <p:sp>
        <p:nvSpPr>
          <p:cNvPr id="15" name="Freeform 15"/>
          <p:cNvSpPr/>
          <p:nvPr/>
        </p:nvSpPr>
        <p:spPr>
          <a:xfrm rot="-3188742">
            <a:off x="3999904" y="1620978"/>
            <a:ext cx="1236125" cy="246278"/>
          </a:xfrm>
          <a:custGeom>
            <a:avLst/>
            <a:gdLst/>
            <a:ahLst/>
            <a:cxnLst/>
            <a:rect l="l" t="t" r="r" b="b"/>
            <a:pathLst>
              <a:path w="1235391" h="246132">
                <a:moveTo>
                  <a:pt x="0" y="0"/>
                </a:moveTo>
                <a:lnTo>
                  <a:pt x="1235391" y="0"/>
                </a:lnTo>
                <a:lnTo>
                  <a:pt x="1235391" y="246132"/>
                </a:lnTo>
                <a:lnTo>
                  <a:pt x="0" y="24613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fi-FI"/>
          </a:p>
        </p:txBody>
      </p:sp>
      <p:sp>
        <p:nvSpPr>
          <p:cNvPr id="16" name="TextBox 16"/>
          <p:cNvSpPr txBox="1"/>
          <p:nvPr/>
        </p:nvSpPr>
        <p:spPr>
          <a:xfrm>
            <a:off x="1275920" y="8260612"/>
            <a:ext cx="5238093" cy="1327528"/>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331"/>
              </a:lnSpc>
            </a:pPr>
            <a:r>
              <a:rPr lang="en-US" sz="1065" err="1">
                <a:solidFill>
                  <a:srgbClr val="000000"/>
                </a:solidFill>
                <a:latin typeface="Arial"/>
                <a:ea typeface="Arial"/>
                <a:cs typeface="Arial"/>
                <a:sym typeface="Arial"/>
              </a:rPr>
              <a:t>Suunnittele</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tilaisuuden</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alkuun</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tunnelmaa</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rentouttavaa</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ohjelmaa</a:t>
            </a:r>
            <a:r>
              <a:rPr lang="en-US" sz="1065">
                <a:solidFill>
                  <a:srgbClr val="000000"/>
                </a:solidFill>
                <a:latin typeface="Arial"/>
                <a:ea typeface="Arial"/>
                <a:cs typeface="Arial"/>
                <a:sym typeface="Arial"/>
              </a:rPr>
              <a:t> tai </a:t>
            </a:r>
            <a:r>
              <a:rPr lang="en-US" sz="1065" err="1">
                <a:solidFill>
                  <a:srgbClr val="000000"/>
                </a:solidFill>
                <a:latin typeface="Arial"/>
                <a:ea typeface="Arial"/>
                <a:cs typeface="Arial"/>
                <a:sym typeface="Arial"/>
              </a:rPr>
              <a:t>keskusteluun</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orientoivaa</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herättelyä</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Rohkaise</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omanlaisen</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asiakasraadin</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kehittämiseen</a:t>
            </a:r>
            <a:r>
              <a:rPr lang="en-US" sz="1065">
                <a:solidFill>
                  <a:srgbClr val="000000"/>
                </a:solidFill>
                <a:latin typeface="Arial"/>
                <a:ea typeface="Arial"/>
                <a:cs typeface="Arial"/>
                <a:sym typeface="Arial"/>
              </a:rPr>
              <a:t> ja </a:t>
            </a:r>
            <a:r>
              <a:rPr lang="en-US" sz="1065" err="1">
                <a:solidFill>
                  <a:srgbClr val="000000"/>
                </a:solidFill>
                <a:latin typeface="Arial"/>
                <a:ea typeface="Arial"/>
                <a:cs typeface="Arial"/>
                <a:sym typeface="Arial"/>
              </a:rPr>
              <a:t>avoimuuteen</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Kuuntele</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asiakkaitten</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näkemyksiä</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asiakasraadista</a:t>
            </a:r>
            <a:r>
              <a:rPr lang="en-US" sz="1065">
                <a:solidFill>
                  <a:srgbClr val="000000"/>
                </a:solidFill>
                <a:latin typeface="Arial"/>
                <a:ea typeface="Arial"/>
                <a:cs typeface="Arial"/>
                <a:sym typeface="Arial"/>
              </a:rPr>
              <a:t> ja </a:t>
            </a:r>
            <a:r>
              <a:rPr lang="en-US" sz="1065" err="1">
                <a:solidFill>
                  <a:srgbClr val="000000"/>
                </a:solidFill>
                <a:latin typeface="Arial"/>
                <a:ea typeface="Arial"/>
                <a:cs typeface="Arial"/>
                <a:sym typeface="Arial"/>
              </a:rPr>
              <a:t>vaikuttamisesta</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Kerätkää</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yhdessä</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kehityksen</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aiheita</a:t>
            </a:r>
            <a:r>
              <a:rPr lang="en-US" sz="1065">
                <a:solidFill>
                  <a:srgbClr val="000000"/>
                </a:solidFill>
                <a:latin typeface="Arial"/>
                <a:ea typeface="Arial"/>
                <a:cs typeface="Arial"/>
                <a:sym typeface="Arial"/>
              </a:rPr>
              <a:t> ja </a:t>
            </a:r>
            <a:r>
              <a:rPr lang="en-US" sz="1065" err="1">
                <a:solidFill>
                  <a:srgbClr val="000000"/>
                </a:solidFill>
                <a:latin typeface="Arial"/>
                <a:ea typeface="Arial"/>
                <a:cs typeface="Arial"/>
                <a:sym typeface="Arial"/>
              </a:rPr>
              <a:t>ideoita</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asiakasraatikokouksiin</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Ohjaa</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vaikeuksissa</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selvitä</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kysymyksissä</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Ottakaa</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arvostelematta</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vastaan</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hulluimmatkin</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ideat</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Luovuudesta</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syntyy</a:t>
            </a:r>
            <a:r>
              <a:rPr lang="en-US" sz="1065">
                <a:solidFill>
                  <a:srgbClr val="000000"/>
                </a:solidFill>
                <a:latin typeface="Arial"/>
                <a:ea typeface="Arial"/>
                <a:cs typeface="Arial"/>
                <a:sym typeface="Arial"/>
              </a:rPr>
              <a:t> </a:t>
            </a:r>
            <a:r>
              <a:rPr lang="en-US" sz="1065" err="1">
                <a:solidFill>
                  <a:srgbClr val="000000"/>
                </a:solidFill>
                <a:latin typeface="Arial"/>
                <a:ea typeface="Arial"/>
                <a:cs typeface="Arial"/>
                <a:sym typeface="Arial"/>
              </a:rPr>
              <a:t>innovaatioita</a:t>
            </a:r>
            <a:r>
              <a:rPr lang="en-US" sz="1065">
                <a:solidFill>
                  <a:srgbClr val="000000"/>
                </a:solidFill>
                <a:latin typeface="Arial"/>
                <a:ea typeface="Arial"/>
                <a:cs typeface="Arial"/>
                <a:sym typeface="Arial"/>
              </a:rPr>
              <a:t>! </a:t>
            </a:r>
          </a:p>
          <a:p>
            <a:pPr algn="l">
              <a:lnSpc>
                <a:spcPts val="1331"/>
              </a:lnSpc>
            </a:pPr>
            <a:r>
              <a:rPr lang="en-US" sz="1065" b="1">
                <a:solidFill>
                  <a:srgbClr val="000000"/>
                </a:solidFill>
                <a:latin typeface="Arial Bold"/>
                <a:ea typeface="Arial Bold"/>
                <a:cs typeface="Arial Bold"/>
                <a:sym typeface="Arial Bold"/>
              </a:rPr>
              <a:t>Auta </a:t>
            </a:r>
            <a:r>
              <a:rPr lang="en-US" sz="1065" b="1" err="1">
                <a:solidFill>
                  <a:srgbClr val="000000"/>
                </a:solidFill>
                <a:latin typeface="Arial Bold"/>
                <a:ea typeface="Arial Bold"/>
                <a:cs typeface="Arial Bold"/>
                <a:sym typeface="Arial Bold"/>
              </a:rPr>
              <a:t>raatilaisia</a:t>
            </a:r>
            <a:r>
              <a:rPr lang="en-US" sz="1065" b="1">
                <a:solidFill>
                  <a:srgbClr val="000000"/>
                </a:solidFill>
                <a:latin typeface="Arial Bold"/>
                <a:ea typeface="Arial Bold"/>
                <a:cs typeface="Arial Bold"/>
                <a:sym typeface="Arial Bold"/>
              </a:rPr>
              <a:t> </a:t>
            </a:r>
            <a:r>
              <a:rPr lang="en-US" sz="1065" b="1" err="1">
                <a:solidFill>
                  <a:srgbClr val="000000"/>
                </a:solidFill>
                <a:latin typeface="Arial Bold"/>
                <a:ea typeface="Arial Bold"/>
                <a:cs typeface="Arial Bold"/>
                <a:sym typeface="Arial Bold"/>
              </a:rPr>
              <a:t>luomaan</a:t>
            </a:r>
            <a:r>
              <a:rPr lang="en-US" sz="1065" b="1">
                <a:solidFill>
                  <a:srgbClr val="000000"/>
                </a:solidFill>
                <a:latin typeface="Arial Bold"/>
                <a:ea typeface="Arial Bold"/>
                <a:cs typeface="Arial Bold"/>
                <a:sym typeface="Arial Bold"/>
              </a:rPr>
              <a:t> </a:t>
            </a:r>
            <a:r>
              <a:rPr lang="en-US" sz="1065" b="1" err="1">
                <a:solidFill>
                  <a:srgbClr val="000000"/>
                </a:solidFill>
                <a:latin typeface="Arial Bold"/>
                <a:ea typeface="Arial Bold"/>
                <a:cs typeface="Arial Bold"/>
                <a:sym typeface="Arial Bold"/>
              </a:rPr>
              <a:t>raati</a:t>
            </a:r>
            <a:r>
              <a:rPr lang="en-US" sz="1065" b="1">
                <a:solidFill>
                  <a:srgbClr val="000000"/>
                </a:solidFill>
                <a:latin typeface="Arial Bold"/>
                <a:ea typeface="Arial Bold"/>
                <a:cs typeface="Arial Bold"/>
                <a:sym typeface="Arial Bold"/>
              </a:rPr>
              <a:t>, </a:t>
            </a:r>
            <a:r>
              <a:rPr lang="en-US" sz="1065" b="1" err="1">
                <a:solidFill>
                  <a:srgbClr val="000000"/>
                </a:solidFill>
                <a:latin typeface="Arial Bold"/>
                <a:ea typeface="Arial Bold"/>
                <a:cs typeface="Arial Bold"/>
                <a:sym typeface="Arial Bold"/>
              </a:rPr>
              <a:t>johon</a:t>
            </a:r>
            <a:r>
              <a:rPr lang="en-US" sz="1065" b="1">
                <a:solidFill>
                  <a:srgbClr val="000000"/>
                </a:solidFill>
                <a:latin typeface="Arial Bold"/>
                <a:ea typeface="Arial Bold"/>
                <a:cs typeface="Arial Bold"/>
                <a:sym typeface="Arial Bold"/>
              </a:rPr>
              <a:t> </a:t>
            </a:r>
            <a:r>
              <a:rPr lang="en-US" sz="1065" b="1" err="1">
                <a:solidFill>
                  <a:srgbClr val="000000"/>
                </a:solidFill>
                <a:latin typeface="Arial Bold"/>
                <a:ea typeface="Arial Bold"/>
                <a:cs typeface="Arial Bold"/>
                <a:sym typeface="Arial Bold"/>
              </a:rPr>
              <a:t>jokaisen</a:t>
            </a:r>
            <a:r>
              <a:rPr lang="en-US" sz="1065" b="1">
                <a:solidFill>
                  <a:srgbClr val="000000"/>
                </a:solidFill>
                <a:latin typeface="Arial Bold"/>
                <a:ea typeface="Arial Bold"/>
                <a:cs typeface="Arial Bold"/>
                <a:sym typeface="Arial Bold"/>
              </a:rPr>
              <a:t> on </a:t>
            </a:r>
            <a:r>
              <a:rPr lang="en-US" sz="1065" b="1" err="1">
                <a:solidFill>
                  <a:srgbClr val="000000"/>
                </a:solidFill>
                <a:latin typeface="Arial Bold"/>
                <a:ea typeface="Arial Bold"/>
                <a:cs typeface="Arial Bold"/>
                <a:sym typeface="Arial Bold"/>
              </a:rPr>
              <a:t>hyvä</a:t>
            </a:r>
            <a:r>
              <a:rPr lang="en-US" sz="1065" b="1">
                <a:solidFill>
                  <a:srgbClr val="000000"/>
                </a:solidFill>
                <a:latin typeface="Arial Bold"/>
                <a:ea typeface="Arial Bold"/>
                <a:cs typeface="Arial Bold"/>
                <a:sym typeface="Arial Bold"/>
              </a:rPr>
              <a:t> </a:t>
            </a:r>
            <a:r>
              <a:rPr lang="en-US" sz="1065" b="1" err="1">
                <a:solidFill>
                  <a:srgbClr val="000000"/>
                </a:solidFill>
                <a:latin typeface="Arial Bold"/>
                <a:ea typeface="Arial Bold"/>
                <a:cs typeface="Arial Bold"/>
                <a:sym typeface="Arial Bold"/>
              </a:rPr>
              <a:t>tulla</a:t>
            </a:r>
            <a:r>
              <a:rPr lang="en-US" sz="1065" b="1">
                <a:solidFill>
                  <a:srgbClr val="000000"/>
                </a:solidFill>
                <a:latin typeface="Arial Bold"/>
                <a:ea typeface="Arial Bold"/>
                <a:cs typeface="Arial Bold"/>
                <a:sym typeface="Arial Bold"/>
              </a:rPr>
              <a:t> </a:t>
            </a:r>
            <a:r>
              <a:rPr lang="en-US" sz="1065" b="1" err="1">
                <a:solidFill>
                  <a:srgbClr val="000000"/>
                </a:solidFill>
                <a:latin typeface="Arial Bold"/>
                <a:ea typeface="Arial Bold"/>
                <a:cs typeface="Arial Bold"/>
                <a:sym typeface="Arial Bold"/>
              </a:rPr>
              <a:t>omana</a:t>
            </a:r>
            <a:r>
              <a:rPr lang="en-US" sz="1065" b="1">
                <a:solidFill>
                  <a:srgbClr val="000000"/>
                </a:solidFill>
                <a:latin typeface="Arial Bold"/>
                <a:ea typeface="Arial Bold"/>
                <a:cs typeface="Arial Bold"/>
                <a:sym typeface="Arial Bold"/>
              </a:rPr>
              <a:t> </a:t>
            </a:r>
            <a:r>
              <a:rPr lang="en-US" sz="1065" b="1" err="1">
                <a:solidFill>
                  <a:srgbClr val="000000"/>
                </a:solidFill>
                <a:latin typeface="Arial Bold"/>
                <a:ea typeface="Arial Bold"/>
                <a:cs typeface="Arial Bold"/>
                <a:sym typeface="Arial Bold"/>
              </a:rPr>
              <a:t>itsenään</a:t>
            </a:r>
            <a:r>
              <a:rPr lang="en-US" sz="1065" b="1">
                <a:solidFill>
                  <a:srgbClr val="000000"/>
                </a:solidFill>
                <a:latin typeface="Arial Bold"/>
                <a:ea typeface="Arial Bold"/>
                <a:cs typeface="Arial Bold"/>
                <a:sym typeface="Arial Bold"/>
              </a:rPr>
              <a:t>.  </a:t>
            </a:r>
          </a:p>
          <a:p>
            <a:pPr algn="l">
              <a:lnSpc>
                <a:spcPts val="1331"/>
              </a:lnSpc>
            </a:pPr>
            <a:endParaRPr lang="en-US" sz="1065" b="1">
              <a:solidFill>
                <a:srgbClr val="000000"/>
              </a:solidFill>
              <a:latin typeface="Arial Bold"/>
              <a:ea typeface="Arial Bold"/>
              <a:cs typeface="Arial Bold"/>
              <a:sym typeface="Arial Bold"/>
            </a:endParaRPr>
          </a:p>
        </p:txBody>
      </p:sp>
      <p:sp>
        <p:nvSpPr>
          <p:cNvPr id="17" name="TextBox 17"/>
          <p:cNvSpPr txBox="1"/>
          <p:nvPr/>
        </p:nvSpPr>
        <p:spPr>
          <a:xfrm>
            <a:off x="1286174" y="5208948"/>
            <a:ext cx="5104050" cy="268034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376"/>
              </a:lnSpc>
            </a:pPr>
            <a:r>
              <a:rPr lang="en-US" sz="1101" err="1">
                <a:solidFill>
                  <a:srgbClr val="000000"/>
                </a:solidFill>
                <a:latin typeface="Arial"/>
                <a:ea typeface="Arial"/>
                <a:cs typeface="Arial"/>
                <a:sym typeface="Arial"/>
              </a:rPr>
              <a:t>Etene</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rauhassa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asiakkaiden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tahtiin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Raadin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perustaminen</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toiminnan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juurruttaminen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ottaa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oman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aikansa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Sopivassa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kohtaa</a:t>
            </a:r>
            <a:endParaRPr lang="en-US" sz="1101">
              <a:solidFill>
                <a:srgbClr val="000000"/>
              </a:solidFill>
              <a:latin typeface="Arial"/>
              <a:ea typeface="Arial"/>
              <a:cs typeface="Arial"/>
              <a:sym typeface="Arial"/>
            </a:endParaRPr>
          </a:p>
          <a:p>
            <a:pPr marL="237633" lvl="1" indent="-118816" algn="l">
              <a:lnSpc>
                <a:spcPts val="1376"/>
              </a:lnSpc>
              <a:buFont typeface="Arial"/>
              <a:buChar char="•"/>
            </a:pPr>
            <a:r>
              <a:rPr lang="en-US" sz="1101" err="1">
                <a:solidFill>
                  <a:srgbClr val="000000"/>
                </a:solidFill>
                <a:latin typeface="Arial"/>
                <a:ea typeface="Arial"/>
                <a:cs typeface="Arial"/>
                <a:sym typeface="Arial"/>
              </a:rPr>
              <a:t>laatikaa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asiakasraatinne</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tavoitteet</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pelisäännöt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toimintatavat</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kokouskäytännöt</a:t>
            </a:r>
            <a:endParaRPr lang="en-US" sz="1101">
              <a:solidFill>
                <a:srgbClr val="000000"/>
              </a:solidFill>
              <a:latin typeface="Arial"/>
              <a:ea typeface="Arial"/>
              <a:cs typeface="Arial"/>
              <a:sym typeface="Arial"/>
            </a:endParaRPr>
          </a:p>
          <a:p>
            <a:pPr marL="237633" lvl="1" indent="-118816" algn="l">
              <a:lnSpc>
                <a:spcPts val="1376"/>
              </a:lnSpc>
              <a:buFont typeface="Arial"/>
              <a:buChar char="•"/>
            </a:pPr>
            <a:r>
              <a:rPr lang="en-US" sz="1101" err="1">
                <a:solidFill>
                  <a:srgbClr val="000000"/>
                </a:solidFill>
                <a:latin typeface="Arial"/>
                <a:ea typeface="Arial"/>
                <a:cs typeface="Arial"/>
                <a:sym typeface="Arial"/>
              </a:rPr>
              <a:t>sopikaa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miten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päätökset</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esitykset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kirjataan</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viedään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eteenpäin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kuinka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muistio</a:t>
            </a:r>
            <a:r>
              <a:rPr lang="en-US" sz="1101">
                <a:solidFill>
                  <a:srgbClr val="000000"/>
                </a:solidFill>
                <a:latin typeface="Arial"/>
                <a:ea typeface="Arial"/>
                <a:cs typeface="Arial"/>
                <a:sym typeface="Arial"/>
              </a:rPr>
              <a:t> tai </a:t>
            </a:r>
            <a:r>
              <a:rPr lang="en-US" sz="1101" err="1">
                <a:solidFill>
                  <a:srgbClr val="000000"/>
                </a:solidFill>
                <a:latin typeface="Arial"/>
                <a:ea typeface="Arial"/>
                <a:cs typeface="Arial"/>
                <a:sym typeface="Arial"/>
              </a:rPr>
              <a:t>pöytäkirja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laaditaan</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missä</a:t>
            </a:r>
            <a:r>
              <a:rPr lang="en-US" sz="1101">
                <a:solidFill>
                  <a:srgbClr val="000000"/>
                </a:solidFill>
                <a:latin typeface="Arial"/>
                <a:ea typeface="Arial"/>
                <a:cs typeface="Arial"/>
                <a:sym typeface="Arial"/>
              </a:rPr>
              <a:t> se on </a:t>
            </a:r>
            <a:r>
              <a:rPr lang="en-US" sz="1101" err="1">
                <a:solidFill>
                  <a:srgbClr val="000000"/>
                </a:solidFill>
                <a:latin typeface="Arial"/>
                <a:ea typeface="Arial"/>
                <a:cs typeface="Arial"/>
                <a:sym typeface="Arial"/>
              </a:rPr>
              <a:t>nähtävillä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avoimesti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tutustuttava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kansio</a:t>
            </a:r>
            <a:r>
              <a:rPr lang="en-US" sz="1101">
                <a:solidFill>
                  <a:srgbClr val="000000"/>
                </a:solidFill>
                <a:latin typeface="Arial"/>
                <a:ea typeface="Arial"/>
                <a:cs typeface="Arial"/>
                <a:sym typeface="Arial"/>
              </a:rPr>
              <a:t> tai </a:t>
            </a:r>
            <a:r>
              <a:rPr lang="en-US" sz="1101" err="1">
                <a:solidFill>
                  <a:srgbClr val="000000"/>
                </a:solidFill>
                <a:latin typeface="Arial"/>
                <a:ea typeface="Arial"/>
                <a:cs typeface="Arial"/>
                <a:sym typeface="Arial"/>
              </a:rPr>
              <a:t>ilmoitustaulu</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palvelupaikassa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verkkosivusto</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suullinen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tiedotus</a:t>
            </a:r>
            <a:r>
              <a:rPr lang="en-US" sz="1101">
                <a:solidFill>
                  <a:srgbClr val="000000"/>
                </a:solidFill>
                <a:latin typeface="Arial"/>
                <a:ea typeface="Arial"/>
                <a:cs typeface="Arial"/>
                <a:sym typeface="Arial"/>
              </a:rPr>
              <a:t>?</a:t>
            </a:r>
          </a:p>
          <a:p>
            <a:pPr marL="237633" lvl="1" indent="-118816" algn="l">
              <a:lnSpc>
                <a:spcPts val="1376"/>
              </a:lnSpc>
              <a:buFont typeface="Arial"/>
              <a:buChar char="•"/>
            </a:pPr>
            <a:r>
              <a:rPr lang="en-US" sz="1101" err="1">
                <a:solidFill>
                  <a:srgbClr val="000000"/>
                </a:solidFill>
                <a:latin typeface="Arial"/>
                <a:ea typeface="Arial"/>
                <a:cs typeface="Arial"/>
                <a:sym typeface="Arial"/>
              </a:rPr>
              <a:t>kerratkaa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miten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tietoa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hyödynnetään</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miten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siitä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tiedotetaan</a:t>
            </a:r>
            <a:endParaRPr lang="en-US" sz="1101">
              <a:solidFill>
                <a:srgbClr val="000000"/>
              </a:solidFill>
              <a:latin typeface="Arial"/>
              <a:ea typeface="Arial"/>
              <a:cs typeface="Arial"/>
              <a:sym typeface="Arial"/>
            </a:endParaRPr>
          </a:p>
          <a:p>
            <a:pPr marL="237633" lvl="1" indent="-118816" algn="l">
              <a:lnSpc>
                <a:spcPts val="1376"/>
              </a:lnSpc>
              <a:buFont typeface="Arial"/>
              <a:buChar char="•"/>
            </a:pPr>
            <a:r>
              <a:rPr lang="en-US" sz="1101" err="1">
                <a:solidFill>
                  <a:srgbClr val="000000"/>
                </a:solidFill>
                <a:latin typeface="Arial"/>
                <a:ea typeface="Arial"/>
                <a:cs typeface="Arial"/>
                <a:sym typeface="Arial"/>
              </a:rPr>
              <a:t>sopikaa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mahdolliset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asiakasraadin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vastuuroolit</a:t>
            </a:r>
            <a:endParaRPr lang="en-US" sz="1101">
              <a:solidFill>
                <a:srgbClr val="000000"/>
              </a:solidFill>
              <a:latin typeface="Arial"/>
              <a:ea typeface="Arial"/>
              <a:cs typeface="Arial"/>
              <a:sym typeface="Arial"/>
            </a:endParaRPr>
          </a:p>
          <a:p>
            <a:pPr algn="l">
              <a:lnSpc>
                <a:spcPts val="1376"/>
              </a:lnSpc>
            </a:pPr>
            <a:endParaRPr lang="en-US" sz="1101">
              <a:solidFill>
                <a:srgbClr val="000000"/>
              </a:solidFill>
              <a:latin typeface="Arial"/>
              <a:ea typeface="Arial"/>
              <a:cs typeface="Arial"/>
              <a:sym typeface="Arial"/>
            </a:endParaRPr>
          </a:p>
          <a:p>
            <a:pPr algn="l">
              <a:lnSpc>
                <a:spcPts val="1376"/>
              </a:lnSpc>
            </a:pPr>
            <a:r>
              <a:rPr lang="en-US" sz="1101" b="1">
                <a:solidFill>
                  <a:srgbClr val="000000"/>
                </a:solidFill>
                <a:latin typeface="Arial Bold"/>
                <a:ea typeface="Arial Bold"/>
                <a:cs typeface="Arial Bold"/>
                <a:sym typeface="Arial Bold"/>
              </a:rPr>
              <a:t>On </a:t>
            </a:r>
            <a:r>
              <a:rPr lang="en-US" sz="1101" b="1" err="1">
                <a:solidFill>
                  <a:srgbClr val="000000"/>
                </a:solidFill>
                <a:latin typeface="Arial Bold"/>
                <a:ea typeface="Arial Bold"/>
                <a:cs typeface="Arial Bold"/>
                <a:sym typeface="Arial Bold"/>
              </a:rPr>
              <a:t>tärkeää</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että</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asiakasraatien</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työ</a:t>
            </a:r>
            <a:r>
              <a:rPr lang="en-US" sz="1101" b="1">
                <a:solidFill>
                  <a:srgbClr val="000000"/>
                </a:solidFill>
                <a:latin typeface="Arial Bold"/>
                <a:ea typeface="Arial Bold"/>
                <a:cs typeface="Arial Bold"/>
                <a:sym typeface="Arial Bold"/>
              </a:rPr>
              <a:t> on </a:t>
            </a:r>
            <a:r>
              <a:rPr lang="en-US" sz="1101" b="1" err="1">
                <a:solidFill>
                  <a:srgbClr val="000000"/>
                </a:solidFill>
                <a:latin typeface="Arial Bold"/>
                <a:ea typeface="Arial Bold"/>
                <a:cs typeface="Arial Bold"/>
                <a:sym typeface="Arial Bold"/>
              </a:rPr>
              <a:t>tavoitteellista</a:t>
            </a:r>
            <a:r>
              <a:rPr lang="en-US" sz="1101" b="1">
                <a:solidFill>
                  <a:srgbClr val="000000"/>
                </a:solidFill>
                <a:latin typeface="Arial Bold"/>
                <a:ea typeface="Arial Bold"/>
                <a:cs typeface="Arial Bold"/>
                <a:sym typeface="Arial Bold"/>
              </a:rPr>
              <a:t>, </a:t>
            </a:r>
            <a:r>
              <a:rPr lang="en-US" sz="1101" b="1" err="1">
                <a:solidFill>
                  <a:srgbClr val="000000"/>
                </a:solidFill>
                <a:latin typeface="Arial Bold"/>
                <a:ea typeface="Arial Bold"/>
                <a:cs typeface="Arial Bold"/>
                <a:sym typeface="Arial Bold"/>
              </a:rPr>
              <a:t>näkyvää</a:t>
            </a:r>
            <a:r>
              <a:rPr lang="en-US" sz="1101" b="1">
                <a:solidFill>
                  <a:srgbClr val="000000"/>
                </a:solidFill>
                <a:latin typeface="Arial Bold"/>
                <a:ea typeface="Arial Bold"/>
                <a:cs typeface="Arial Bold"/>
                <a:sym typeface="Arial Bold"/>
              </a:rPr>
              <a:t> ja </a:t>
            </a:r>
            <a:r>
              <a:rPr lang="en-US" sz="1101" b="1" err="1">
                <a:solidFill>
                  <a:srgbClr val="000000"/>
                </a:solidFill>
                <a:latin typeface="Arial Bold"/>
                <a:ea typeface="Arial Bold"/>
                <a:cs typeface="Arial Bold"/>
                <a:sym typeface="Arial Bold"/>
              </a:rPr>
              <a:t>strukturoitua</a:t>
            </a:r>
            <a:r>
              <a:rPr lang="en-US" sz="1101" b="1">
                <a:solidFill>
                  <a:srgbClr val="000000"/>
                </a:solidFill>
                <a:latin typeface="Arial Bold"/>
                <a:ea typeface="Arial Bold"/>
                <a:cs typeface="Arial Bold"/>
                <a:sym typeface="Arial Bold"/>
              </a:rPr>
              <a: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Muistioiden</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pöytäkirjojen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avulla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taataan</a:t>
            </a:r>
            <a:r>
              <a:rPr lang="en-US" sz="1101">
                <a:solidFill>
                  <a:srgbClr val="000000"/>
                </a:solidFill>
                <a:latin typeface="Arial"/>
                <a:ea typeface="Arial"/>
                <a:cs typeface="Arial"/>
                <a:sym typeface="Arial"/>
              </a:rPr>
              <a:t> se, </a:t>
            </a:r>
            <a:r>
              <a:rPr lang="en-US" sz="1101" err="1">
                <a:solidFill>
                  <a:srgbClr val="000000"/>
                </a:solidFill>
                <a:latin typeface="Arial"/>
                <a:ea typeface="Arial"/>
                <a:cs typeface="Arial"/>
                <a:sym typeface="Arial"/>
              </a:rPr>
              <a:t>että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kaikki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kehitysideat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tulevat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kirjatuiksi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käsitellyiksi</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viedyiksi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eteenpäin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palvelun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järjestäjälle</a:t>
            </a:r>
            <a:r>
              <a:rPr lang="en-US" sz="1101">
                <a:solidFill>
                  <a:srgbClr val="000000"/>
                </a:solidFill>
                <a:latin typeface="Arial"/>
                <a:ea typeface="Arial"/>
                <a:cs typeface="Arial"/>
                <a:sym typeface="Arial"/>
              </a:rPr>
              <a:t>  tai </a:t>
            </a:r>
            <a:r>
              <a:rPr lang="en-US" sz="1101" err="1">
                <a:solidFill>
                  <a:srgbClr val="000000"/>
                </a:solidFill>
                <a:latin typeface="Arial"/>
                <a:ea typeface="Arial"/>
                <a:cs typeface="Arial"/>
                <a:sym typeface="Arial"/>
              </a:rPr>
              <a:t>yhteistyötahoille</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Tiedota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kuinka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asiakasraadissa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tuotettua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tietoa</a:t>
            </a:r>
            <a:r>
              <a:rPr lang="en-US" sz="1101">
                <a:solidFill>
                  <a:srgbClr val="000000"/>
                </a:solidFill>
                <a:latin typeface="Arial"/>
                <a:ea typeface="Arial"/>
                <a:cs typeface="Arial"/>
                <a:sym typeface="Arial"/>
              </a:rPr>
              <a:t> on </a:t>
            </a:r>
            <a:r>
              <a:rPr lang="en-US" sz="1101" err="1">
                <a:solidFill>
                  <a:srgbClr val="000000"/>
                </a:solidFill>
                <a:latin typeface="Arial"/>
                <a:ea typeface="Arial"/>
                <a:cs typeface="Arial"/>
                <a:sym typeface="Arial"/>
              </a:rPr>
              <a:t>hyödynnetty</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esityksiin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vastattu</a:t>
            </a:r>
            <a:r>
              <a:rPr lang="en-US" sz="1101">
                <a:solidFill>
                  <a:srgbClr val="000000"/>
                </a:solidFill>
                <a:latin typeface="Arial"/>
                <a:ea typeface="Arial"/>
                <a:cs typeface="Arial"/>
                <a:sym typeface="Arial"/>
              </a:rPr>
              <a:t>.</a:t>
            </a:r>
          </a:p>
        </p:txBody>
      </p:sp>
      <p:sp>
        <p:nvSpPr>
          <p:cNvPr id="18" name="TextBox 18"/>
          <p:cNvSpPr txBox="1"/>
          <p:nvPr/>
        </p:nvSpPr>
        <p:spPr>
          <a:xfrm>
            <a:off x="1275744" y="5010703"/>
            <a:ext cx="2044163" cy="17953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marL="0" lvl="0" indent="0" algn="l">
              <a:lnSpc>
                <a:spcPts val="1440"/>
              </a:lnSpc>
              <a:spcBef>
                <a:spcPct val="0"/>
              </a:spcBef>
            </a:pPr>
            <a:r>
              <a:rPr lang="en-US" sz="1201" b="1">
                <a:solidFill>
                  <a:srgbClr val="000000"/>
                </a:solidFill>
                <a:latin typeface="Arial Bold"/>
                <a:ea typeface="Arial Bold"/>
                <a:cs typeface="Arial Bold"/>
                <a:sym typeface="Arial Bold"/>
              </a:rPr>
              <a:t>AUTA JÄRJESTÄYTYMÄÄN</a:t>
            </a:r>
          </a:p>
        </p:txBody>
      </p:sp>
      <p:sp>
        <p:nvSpPr>
          <p:cNvPr id="19" name="TextBox 19"/>
          <p:cNvSpPr txBox="1"/>
          <p:nvPr/>
        </p:nvSpPr>
        <p:spPr>
          <a:xfrm>
            <a:off x="1230869" y="8063640"/>
            <a:ext cx="4067975" cy="17953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marL="0" lvl="0" indent="0" algn="l">
              <a:lnSpc>
                <a:spcPts val="1440"/>
              </a:lnSpc>
              <a:spcBef>
                <a:spcPct val="0"/>
              </a:spcBef>
            </a:pPr>
            <a:r>
              <a:rPr lang="en-US" sz="1201" b="1">
                <a:solidFill>
                  <a:srgbClr val="000000"/>
                </a:solidFill>
                <a:latin typeface="Arial Bold"/>
                <a:ea typeface="Arial Bold"/>
                <a:cs typeface="Arial Bold"/>
                <a:sym typeface="Arial Bold"/>
              </a:rPr>
              <a:t> MAHDOLLISTA AVOIN JA ROHKAISEVA ILMAPIIRI</a:t>
            </a:r>
          </a:p>
        </p:txBody>
      </p:sp>
      <p:sp>
        <p:nvSpPr>
          <p:cNvPr id="20" name="TextBox 20"/>
          <p:cNvSpPr txBox="1"/>
          <p:nvPr/>
        </p:nvSpPr>
        <p:spPr>
          <a:xfrm>
            <a:off x="1275744" y="3757945"/>
            <a:ext cx="2273305" cy="17953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marL="0" lvl="0" indent="0" algn="l">
              <a:lnSpc>
                <a:spcPts val="1440"/>
              </a:lnSpc>
              <a:spcBef>
                <a:spcPct val="0"/>
              </a:spcBef>
            </a:pPr>
            <a:r>
              <a:rPr lang="en-US" sz="1201" b="1">
                <a:solidFill>
                  <a:srgbClr val="000000"/>
                </a:solidFill>
                <a:latin typeface="Arial Bold"/>
                <a:ea typeface="Arial Bold"/>
                <a:cs typeface="Arial Bold"/>
                <a:sym typeface="Arial Bold"/>
              </a:rPr>
              <a:t>VALMISTELE ASIAKASRAATI</a:t>
            </a:r>
          </a:p>
        </p:txBody>
      </p:sp>
      <p:sp>
        <p:nvSpPr>
          <p:cNvPr id="21" name="TextBox 21"/>
          <p:cNvSpPr txBox="1"/>
          <p:nvPr/>
        </p:nvSpPr>
        <p:spPr>
          <a:xfrm>
            <a:off x="1275921" y="3941858"/>
            <a:ext cx="5090212" cy="1064522"/>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376"/>
              </a:lnSpc>
            </a:pPr>
            <a:r>
              <a:rPr lang="en-US" sz="1101" err="1">
                <a:solidFill>
                  <a:srgbClr val="000000"/>
                </a:solidFill>
                <a:latin typeface="Arial"/>
                <a:ea typeface="Arial"/>
                <a:cs typeface="Arial"/>
                <a:sym typeface="Arial"/>
              </a:rPr>
              <a:t>Asiakasraati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kokoontuu</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yleensä</a:t>
            </a:r>
            <a:r>
              <a:rPr lang="en-US" sz="1101">
                <a:solidFill>
                  <a:srgbClr val="000000"/>
                </a:solidFill>
                <a:latin typeface="Arial"/>
                <a:ea typeface="Arial"/>
                <a:cs typeface="Arial"/>
                <a:sym typeface="Arial"/>
              </a:rPr>
              <a:t> 3-5 </a:t>
            </a:r>
            <a:r>
              <a:rPr lang="en-US" sz="1101" err="1">
                <a:solidFill>
                  <a:srgbClr val="000000"/>
                </a:solidFill>
                <a:latin typeface="Arial"/>
                <a:ea typeface="Arial"/>
                <a:cs typeface="Arial"/>
                <a:sym typeface="Arial"/>
              </a:rPr>
              <a:t>kertaa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vuodessa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palvelupaikassa</a:t>
            </a:r>
            <a:r>
              <a:rPr lang="en-US" sz="1101">
                <a:solidFill>
                  <a:srgbClr val="000000"/>
                </a:solidFill>
                <a:latin typeface="Arial"/>
                <a:ea typeface="Arial"/>
                <a:cs typeface="Arial"/>
                <a:sym typeface="Arial"/>
              </a:rPr>
              <a:t>, tai </a:t>
            </a:r>
            <a:r>
              <a:rPr lang="en-US" sz="1101" err="1">
                <a:solidFill>
                  <a:srgbClr val="000000"/>
                </a:solidFill>
                <a:latin typeface="Arial"/>
                <a:ea typeface="Arial"/>
                <a:cs typeface="Arial"/>
                <a:sym typeface="Arial"/>
              </a:rPr>
              <a:t>muussa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helposti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tavoitettavassa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paikassa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pienten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tarjoilujen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kera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Varaa</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valmistele</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tilat</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tarjottavat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sekä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tarvittavat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välineet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laitteet</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esitystekniikka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Huolehdi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että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jokainen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löytää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perille</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Mieti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mahdolliset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korvauskäytännöt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kokouspalkkiot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matkakorvaukset</a:t>
            </a:r>
            <a:r>
              <a:rPr lang="en-US" sz="1101">
                <a:solidFill>
                  <a:srgbClr val="000000"/>
                </a:solidFill>
                <a:latin typeface="Arial"/>
                <a:ea typeface="Arial"/>
                <a:cs typeface="Arial"/>
                <a:sym typeface="Arial"/>
              </a:rPr>
              <a:t>.</a:t>
            </a:r>
          </a:p>
          <a:p>
            <a:pPr algn="l">
              <a:lnSpc>
                <a:spcPts val="1376"/>
              </a:lnSpc>
            </a:pPr>
            <a:endParaRPr lang="en-US" sz="1101">
              <a:solidFill>
                <a:srgbClr val="000000"/>
              </a:solidFill>
              <a:latin typeface="Arial"/>
              <a:ea typeface="Arial"/>
              <a:cs typeface="Arial"/>
              <a:sym typeface="Arial"/>
            </a:endParaRPr>
          </a:p>
        </p:txBody>
      </p:sp>
      <p:sp>
        <p:nvSpPr>
          <p:cNvPr id="22" name="TextBox 22"/>
          <p:cNvSpPr txBox="1"/>
          <p:nvPr/>
        </p:nvSpPr>
        <p:spPr>
          <a:xfrm>
            <a:off x="1285920" y="2078483"/>
            <a:ext cx="3297422" cy="17953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440"/>
              </a:lnSpc>
            </a:pPr>
            <a:r>
              <a:rPr lang="en-US" sz="1201" b="1">
                <a:solidFill>
                  <a:srgbClr val="000000"/>
                </a:solidFill>
                <a:latin typeface="Arial Bold"/>
                <a:ea typeface="Arial Bold"/>
                <a:cs typeface="Arial Bold"/>
                <a:sym typeface="Arial Bold"/>
              </a:rPr>
              <a:t>SUUNNITTELE, TIEDOTA JA SITOUTA</a:t>
            </a:r>
          </a:p>
        </p:txBody>
      </p:sp>
      <p:sp>
        <p:nvSpPr>
          <p:cNvPr id="23" name="TextBox 23"/>
          <p:cNvSpPr txBox="1"/>
          <p:nvPr/>
        </p:nvSpPr>
        <p:spPr>
          <a:xfrm>
            <a:off x="1275920" y="2283933"/>
            <a:ext cx="5190975" cy="124912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376"/>
              </a:lnSpc>
            </a:pPr>
            <a:r>
              <a:rPr lang="en-US" sz="1101">
                <a:solidFill>
                  <a:srgbClr val="000000"/>
                </a:solidFill>
                <a:latin typeface="Arial"/>
                <a:ea typeface="Arial"/>
                <a:cs typeface="Arial"/>
                <a:sym typeface="Arial"/>
              </a:rPr>
              <a:t>Suunnittele palvelun ja asiakaskunnan luonteeseen sopiva tilaisuus ja tiedotustapa; juliste, puhelu, viesti, esite, kutsu, kirje? Muista ilmoittaa aika, paikka ja yhteystiedot. Onko tarvetta huomioida työvuorot tai lomat? </a:t>
            </a:r>
          </a:p>
          <a:p>
            <a:pPr marL="0" lvl="1" indent="0" algn="l">
              <a:lnSpc>
                <a:spcPts val="1376"/>
              </a:lnSpc>
            </a:pPr>
            <a:r>
              <a:rPr lang="en-US" sz="1101">
                <a:solidFill>
                  <a:srgbClr val="000000"/>
                </a:solidFill>
                <a:latin typeface="Arial"/>
                <a:ea typeface="Arial"/>
                <a:cs typeface="Arial"/>
                <a:sym typeface="Arial"/>
              </a:rPr>
              <a:t>Välitä tapahtumakutsua asiakkaille ja pyydä työkavereitasi ja esimiestäsi levittämään sanaa palavereissa ja muussa toiminnassa. Kannusta asiakkaita mukaan kohtaamisissa. Muistuta osallistujia tekstiviestillä tai suullisesti vielä ennen tilaisuutta. </a:t>
            </a:r>
            <a:r>
              <a:rPr lang="en-US" sz="1101" b="1">
                <a:solidFill>
                  <a:srgbClr val="000000"/>
                </a:solidFill>
                <a:latin typeface="Arial Bold"/>
                <a:ea typeface="Arial Bold"/>
                <a:cs typeface="Arial Bold"/>
                <a:sym typeface="Arial Bold"/>
              </a:rPr>
              <a:t>Asiakasraadit ja niiden toiminta ovat palvelunne yhteinen asia!</a:t>
            </a:r>
          </a:p>
        </p:txBody>
      </p:sp>
      <p:sp>
        <p:nvSpPr>
          <p:cNvPr id="24" name="TextBox 24"/>
          <p:cNvSpPr txBox="1"/>
          <p:nvPr/>
        </p:nvSpPr>
        <p:spPr>
          <a:xfrm>
            <a:off x="807529" y="9913309"/>
            <a:ext cx="5957645" cy="359073"/>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440"/>
              </a:lnSpc>
            </a:pPr>
            <a:r>
              <a:rPr lang="en-US" sz="1201" b="1">
                <a:solidFill>
                  <a:srgbClr val="000000"/>
                </a:solidFill>
                <a:latin typeface="Arial Bold"/>
                <a:ea typeface="Arial Bold"/>
                <a:cs typeface="Arial Bold"/>
                <a:sym typeface="Arial Bold"/>
              </a:rPr>
              <a:t>IHMISTEN HYVINVOINTIA LISÄÄ TUTKITUSTI</a:t>
            </a:r>
          </a:p>
          <a:p>
            <a:pPr marL="0" lvl="0" indent="0" algn="ctr">
              <a:lnSpc>
                <a:spcPts val="1440"/>
              </a:lnSpc>
              <a:spcBef>
                <a:spcPct val="0"/>
              </a:spcBef>
            </a:pPr>
            <a:r>
              <a:rPr lang="en-US" sz="1201" b="1">
                <a:solidFill>
                  <a:srgbClr val="000000"/>
                </a:solidFill>
                <a:latin typeface="Arial Bold"/>
                <a:ea typeface="Arial Bold"/>
                <a:cs typeface="Arial Bold"/>
                <a:sym typeface="Arial Bold"/>
              </a:rPr>
              <a:t>KUULLUKSI TULEMINEN, OSALLISUUDEN JA VAIKUTTAMISEN KOKEMUKSET!</a:t>
            </a:r>
          </a:p>
        </p:txBody>
      </p:sp>
      <p:grpSp>
        <p:nvGrpSpPr>
          <p:cNvPr id="25" name="Group 25"/>
          <p:cNvGrpSpPr/>
          <p:nvPr/>
        </p:nvGrpSpPr>
        <p:grpSpPr>
          <a:xfrm>
            <a:off x="957362" y="462337"/>
            <a:ext cx="5692653" cy="927671"/>
            <a:chOff x="0" y="-114300"/>
            <a:chExt cx="2616484" cy="426381"/>
          </a:xfrm>
        </p:grpSpPr>
        <p:sp>
          <p:nvSpPr>
            <p:cNvPr id="26" name="Freeform 26"/>
            <p:cNvSpPr/>
            <p:nvPr/>
          </p:nvSpPr>
          <p:spPr>
            <a:xfrm>
              <a:off x="15937" y="-14313"/>
              <a:ext cx="2600547" cy="312081"/>
            </a:xfrm>
            <a:custGeom>
              <a:avLst/>
              <a:gdLst/>
              <a:ahLst/>
              <a:cxnLst/>
              <a:rect l="l" t="t" r="r" b="b"/>
              <a:pathLst>
                <a:path w="2600547" h="312081">
                  <a:moveTo>
                    <a:pt x="65718" y="0"/>
                  </a:moveTo>
                  <a:lnTo>
                    <a:pt x="2534828" y="0"/>
                  </a:lnTo>
                  <a:cubicBezTo>
                    <a:pt x="2571124" y="0"/>
                    <a:pt x="2600547" y="29423"/>
                    <a:pt x="2600547" y="65718"/>
                  </a:cubicBezTo>
                  <a:lnTo>
                    <a:pt x="2600547" y="246362"/>
                  </a:lnTo>
                  <a:cubicBezTo>
                    <a:pt x="2600547" y="282657"/>
                    <a:pt x="2571124" y="312081"/>
                    <a:pt x="2534828" y="312081"/>
                  </a:cubicBezTo>
                  <a:lnTo>
                    <a:pt x="65718" y="312081"/>
                  </a:lnTo>
                  <a:cubicBezTo>
                    <a:pt x="29423" y="312081"/>
                    <a:pt x="0" y="282657"/>
                    <a:pt x="0" y="246362"/>
                  </a:cubicBezTo>
                  <a:lnTo>
                    <a:pt x="0" y="65718"/>
                  </a:lnTo>
                  <a:cubicBezTo>
                    <a:pt x="0" y="29423"/>
                    <a:pt x="29423" y="0"/>
                    <a:pt x="65718" y="0"/>
                  </a:cubicBezTo>
                  <a:close/>
                </a:path>
              </a:pathLst>
            </a:custGeom>
            <a:solidFill>
              <a:srgbClr val="FFFFFF"/>
            </a:solidFill>
            <a:ln w="47625" cap="rnd">
              <a:solidFill>
                <a:srgbClr val="F04E4C"/>
              </a:solidFill>
              <a:prstDash val="solid"/>
              <a:round/>
            </a:ln>
          </p:spPr>
          <p:txBody>
            <a:bodyPr/>
            <a:lstStyle/>
            <a:p>
              <a:endParaRPr lang="fi-FI"/>
            </a:p>
          </p:txBody>
        </p:sp>
        <p:sp>
          <p:nvSpPr>
            <p:cNvPr id="27" name="TextBox 27"/>
            <p:cNvSpPr txBox="1"/>
            <p:nvPr/>
          </p:nvSpPr>
          <p:spPr>
            <a:xfrm>
              <a:off x="0" y="-114300"/>
              <a:ext cx="2600547" cy="426381"/>
            </a:xfrm>
            <a:prstGeom prst="rect">
              <a:avLst/>
            </a:prstGeom>
          </p:spPr>
          <p:txBody>
            <a:bodyPr lIns="24416" tIns="24416" rIns="24416" bIns="24416"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4202"/>
                </a:lnSpc>
              </a:pPr>
              <a:r>
                <a:rPr lang="en-US" sz="3001" b="1">
                  <a:solidFill>
                    <a:srgbClr val="394B85"/>
                  </a:solidFill>
                  <a:latin typeface="Arial Bold"/>
                  <a:ea typeface="Arial Bold"/>
                  <a:cs typeface="Arial Bold"/>
                  <a:sym typeface="Arial Bold"/>
                </a:rPr>
                <a:t>...</a:t>
              </a:r>
              <a:r>
                <a:rPr lang="en-US" sz="3001" b="1" err="1">
                  <a:solidFill>
                    <a:srgbClr val="394B85"/>
                  </a:solidFill>
                  <a:latin typeface="Arial Bold"/>
                  <a:ea typeface="Arial Bold"/>
                  <a:cs typeface="Arial Bold"/>
                  <a:sym typeface="Arial Bold"/>
                </a:rPr>
                <a:t>sitten</a:t>
              </a:r>
              <a:r>
                <a:rPr lang="en-US" sz="3001" b="1">
                  <a:solidFill>
                    <a:srgbClr val="394B85"/>
                  </a:solidFill>
                  <a:latin typeface="Arial Bold"/>
                  <a:ea typeface="Arial Bold"/>
                  <a:cs typeface="Arial Bold"/>
                  <a:sym typeface="Arial Bold"/>
                </a:rPr>
                <a:t> </a:t>
              </a:r>
              <a:r>
                <a:rPr lang="en-US" sz="3001" b="1" err="1">
                  <a:solidFill>
                    <a:srgbClr val="394B85"/>
                  </a:solidFill>
                  <a:latin typeface="Arial Bold"/>
                  <a:ea typeface="Arial Bold"/>
                  <a:cs typeface="Arial Bold"/>
                  <a:sym typeface="Arial Bold"/>
                </a:rPr>
                <a:t>järjestä</a:t>
              </a:r>
              <a:r>
                <a:rPr lang="en-US" sz="3001" b="1">
                  <a:solidFill>
                    <a:srgbClr val="394B85"/>
                  </a:solidFill>
                  <a:latin typeface="Arial Bold"/>
                  <a:ea typeface="Arial Bold"/>
                  <a:cs typeface="Arial Bold"/>
                  <a:sym typeface="Arial Bold"/>
                </a:rPr>
                <a:t> </a:t>
              </a:r>
              <a:r>
                <a:rPr lang="en-US" sz="3001" b="1" err="1">
                  <a:solidFill>
                    <a:srgbClr val="394B85"/>
                  </a:solidFill>
                  <a:latin typeface="Arial Bold"/>
                  <a:ea typeface="Arial Bold"/>
                  <a:cs typeface="Arial Bold"/>
                  <a:sym typeface="Arial Bold"/>
                </a:rPr>
                <a:t>asiakasraati</a:t>
              </a:r>
              <a:r>
                <a:rPr lang="en-US" sz="3001" b="1">
                  <a:solidFill>
                    <a:srgbClr val="394B85"/>
                  </a:solidFill>
                  <a:latin typeface="Arial Bold"/>
                  <a:ea typeface="Arial Bold"/>
                  <a:cs typeface="Arial Bold"/>
                  <a:sym typeface="Arial Bold"/>
                </a:rPr>
                <a:t>!</a:t>
              </a:r>
            </a:p>
          </p:txBody>
        </p:sp>
      </p:grpSp>
    </p:spTree>
    <p:extLst>
      <p:ext uri="{BB962C8B-B14F-4D97-AF65-F5344CB8AC3E}">
        <p14:creationId xmlns:p14="http://schemas.microsoft.com/office/powerpoint/2010/main" val="19634192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 y="860637"/>
            <a:ext cx="7569200" cy="2243914"/>
            <a:chOff x="0" y="0"/>
            <a:chExt cx="2847623" cy="803691"/>
          </a:xfrm>
        </p:grpSpPr>
        <p:sp>
          <p:nvSpPr>
            <p:cNvPr id="3" name="Freeform 3"/>
            <p:cNvSpPr/>
            <p:nvPr/>
          </p:nvSpPr>
          <p:spPr>
            <a:xfrm>
              <a:off x="0" y="0"/>
              <a:ext cx="2847623" cy="803691"/>
            </a:xfrm>
            <a:custGeom>
              <a:avLst/>
              <a:gdLst/>
              <a:ahLst/>
              <a:cxnLst/>
              <a:rect l="l" t="t" r="r" b="b"/>
              <a:pathLst>
                <a:path w="2847623" h="803691">
                  <a:moveTo>
                    <a:pt x="0" y="0"/>
                  </a:moveTo>
                  <a:lnTo>
                    <a:pt x="2847623" y="0"/>
                  </a:lnTo>
                  <a:lnTo>
                    <a:pt x="2847623" y="803691"/>
                  </a:lnTo>
                  <a:lnTo>
                    <a:pt x="0" y="803691"/>
                  </a:lnTo>
                  <a:close/>
                </a:path>
              </a:pathLst>
            </a:custGeom>
            <a:solidFill>
              <a:srgbClr val="394B85"/>
            </a:solidFill>
          </p:spPr>
          <p:txBody>
            <a:bodyPr/>
            <a:lstStyle/>
            <a:p>
              <a:endParaRPr lang="fi-FI"/>
            </a:p>
          </p:txBody>
        </p:sp>
        <p:sp>
          <p:nvSpPr>
            <p:cNvPr id="4" name="TextBox 4"/>
            <p:cNvSpPr txBox="1"/>
            <p:nvPr/>
          </p:nvSpPr>
          <p:spPr>
            <a:xfrm>
              <a:off x="0" y="-19050"/>
              <a:ext cx="2847623" cy="822741"/>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67"/>
                </a:lnSpc>
              </a:pPr>
              <a:endParaRPr sz="1803"/>
            </a:p>
          </p:txBody>
        </p:sp>
      </p:grpSp>
      <p:grpSp>
        <p:nvGrpSpPr>
          <p:cNvPr id="5" name="Group 5"/>
          <p:cNvGrpSpPr/>
          <p:nvPr/>
        </p:nvGrpSpPr>
        <p:grpSpPr>
          <a:xfrm>
            <a:off x="2457913" y="9865317"/>
            <a:ext cx="2679242" cy="579483"/>
            <a:chOff x="29800" y="2879"/>
            <a:chExt cx="3570200" cy="772186"/>
          </a:xfrm>
        </p:grpSpPr>
        <p:grpSp>
          <p:nvGrpSpPr>
            <p:cNvPr id="6" name="Group 6"/>
            <p:cNvGrpSpPr>
              <a:grpSpLocks noChangeAspect="1"/>
            </p:cNvGrpSpPr>
            <p:nvPr/>
          </p:nvGrpSpPr>
          <p:grpSpPr>
            <a:xfrm>
              <a:off x="29800" y="29799"/>
              <a:ext cx="717628" cy="718344"/>
              <a:chOff x="63500" y="63500"/>
              <a:chExt cx="1529207" cy="1530731"/>
            </a:xfrm>
          </p:grpSpPr>
          <p:sp>
            <p:nvSpPr>
              <p:cNvPr id="7" name="Freeform 7"/>
              <p:cNvSpPr/>
              <p:nvPr/>
            </p:nvSpPr>
            <p:spPr>
              <a:xfrm>
                <a:off x="494792" y="494665"/>
                <a:ext cx="1097915" cy="1099566"/>
              </a:xfrm>
              <a:custGeom>
                <a:avLst/>
                <a:gdLst/>
                <a:ahLst/>
                <a:cxnLst/>
                <a:rect l="l" t="t" r="r" b="b"/>
                <a:pathLst>
                  <a:path w="1097915"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endParaRPr lang="fi-FI"/>
              </a:p>
            </p:txBody>
          </p:sp>
          <p:sp>
            <p:nvSpPr>
              <p:cNvPr id="8" name="Freeform 8"/>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endParaRPr lang="fi-FI"/>
              </a:p>
            </p:txBody>
          </p:sp>
        </p:grpSp>
        <p:sp>
          <p:nvSpPr>
            <p:cNvPr id="9" name="Freeform 9"/>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grpSp>
      <p:sp>
        <p:nvSpPr>
          <p:cNvPr id="10" name="Freeform 10"/>
          <p:cNvSpPr/>
          <p:nvPr/>
        </p:nvSpPr>
        <p:spPr>
          <a:xfrm>
            <a:off x="451866" y="3159950"/>
            <a:ext cx="5003944" cy="4378450"/>
          </a:xfrm>
          <a:custGeom>
            <a:avLst/>
            <a:gdLst/>
            <a:ahLst/>
            <a:cxnLst/>
            <a:rect l="l" t="t" r="r" b="b"/>
            <a:pathLst>
              <a:path w="5000974" h="4375852">
                <a:moveTo>
                  <a:pt x="0" y="0"/>
                </a:moveTo>
                <a:lnTo>
                  <a:pt x="5000974" y="0"/>
                </a:lnTo>
                <a:lnTo>
                  <a:pt x="5000974" y="4375852"/>
                </a:lnTo>
                <a:lnTo>
                  <a:pt x="0" y="4375852"/>
                </a:lnTo>
                <a:lnTo>
                  <a:pt x="0" y="0"/>
                </a:lnTo>
                <a:close/>
              </a:path>
            </a:pathLst>
          </a:custGeom>
          <a:blipFill>
            <a:blip r:embed="rId4"/>
            <a:stretch>
              <a:fillRect/>
            </a:stretch>
          </a:blipFill>
        </p:spPr>
        <p:txBody>
          <a:bodyPr/>
          <a:lstStyle/>
          <a:p>
            <a:endParaRPr lang="fi-FI"/>
          </a:p>
        </p:txBody>
      </p:sp>
      <p:sp>
        <p:nvSpPr>
          <p:cNvPr id="11" name="TextBox 11"/>
          <p:cNvSpPr txBox="1"/>
          <p:nvPr/>
        </p:nvSpPr>
        <p:spPr>
          <a:xfrm>
            <a:off x="799156" y="1102676"/>
            <a:ext cx="6051591" cy="182979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750"/>
              </a:lnSpc>
            </a:pPr>
            <a:r>
              <a:rPr lang="en-US" sz="1400" err="1">
                <a:solidFill>
                  <a:srgbClr val="FFFFFF"/>
                </a:solidFill>
                <a:latin typeface="Arial"/>
                <a:ea typeface="Arial"/>
                <a:cs typeface="Arial"/>
                <a:sym typeface="Arial"/>
              </a:rPr>
              <a:t>Asukaskokous</a:t>
            </a:r>
            <a:r>
              <a:rPr lang="en-US" sz="1400">
                <a:solidFill>
                  <a:srgbClr val="FFFFFF"/>
                </a:solidFill>
                <a:latin typeface="Arial"/>
                <a:ea typeface="Arial"/>
                <a:cs typeface="Arial"/>
                <a:sym typeface="Arial"/>
              </a:rPr>
              <a:t> on </a:t>
            </a:r>
            <a:r>
              <a:rPr lang="en-US" sz="1400" err="1">
                <a:solidFill>
                  <a:srgbClr val="FFFFFF"/>
                </a:solidFill>
                <a:latin typeface="Arial"/>
                <a:ea typeface="Arial"/>
                <a:cs typeface="Arial"/>
                <a:sym typeface="Arial"/>
              </a:rPr>
              <a:t>yksi</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keino</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tukea</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asumispalveluiden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asukkaiden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osallisuutta</a:t>
            </a:r>
            <a:r>
              <a:rPr lang="en-US" sz="1400">
                <a:solidFill>
                  <a:srgbClr val="FFFFFF"/>
                </a:solidFill>
                <a:latin typeface="Arial"/>
                <a:ea typeface="Arial"/>
                <a:cs typeface="Arial"/>
                <a:sym typeface="Arial"/>
              </a:rPr>
              <a:t>. Se </a:t>
            </a:r>
            <a:r>
              <a:rPr lang="en-US" sz="1400" err="1">
                <a:solidFill>
                  <a:srgbClr val="FFFFFF"/>
                </a:solidFill>
                <a:latin typeface="Arial"/>
                <a:ea typeface="Arial"/>
                <a:cs typeface="Arial"/>
                <a:sym typeface="Arial"/>
              </a:rPr>
              <a:t>soveltuu</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hyvin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erityistä</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tukea</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tarvitsevien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asiakkaiden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kanavaksi</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vaikuttaa</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omaan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elämään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Asukaskokous</a:t>
            </a:r>
            <a:r>
              <a:rPr lang="en-US" sz="1400">
                <a:solidFill>
                  <a:srgbClr val="FFFFFF"/>
                </a:solidFill>
                <a:latin typeface="Arial"/>
                <a:ea typeface="Arial"/>
                <a:cs typeface="Arial"/>
                <a:sym typeface="Arial"/>
              </a:rPr>
              <a:t> on </a:t>
            </a:r>
            <a:r>
              <a:rPr lang="en-US" sz="1400" err="1">
                <a:solidFill>
                  <a:srgbClr val="FFFFFF"/>
                </a:solidFill>
                <a:latin typeface="Arial"/>
                <a:ea typeface="Arial"/>
                <a:cs typeface="Arial"/>
                <a:sym typeface="Arial"/>
              </a:rPr>
              <a:t>tilaisuus</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mihin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asukkaat</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kokoontuvat</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yhteen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keskustelemaan</a:t>
            </a:r>
            <a:r>
              <a:rPr lang="en-US" sz="1400">
                <a:solidFill>
                  <a:srgbClr val="FFFFFF"/>
                </a:solidFill>
                <a:latin typeface="Arial"/>
                <a:ea typeface="Arial"/>
                <a:cs typeface="Arial"/>
                <a:sym typeface="Arial"/>
              </a:rPr>
              <a:t> ja </a:t>
            </a:r>
            <a:r>
              <a:rPr lang="en-US" sz="1400" err="1">
                <a:solidFill>
                  <a:srgbClr val="FFFFFF"/>
                </a:solidFill>
                <a:latin typeface="Arial"/>
                <a:ea typeface="Arial"/>
                <a:cs typeface="Arial"/>
                <a:sym typeface="Arial"/>
              </a:rPr>
              <a:t>päättämään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yhteisön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yhteisistä</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asioista</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Asukaskokouksen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tulee</a:t>
            </a:r>
            <a:r>
              <a:rPr lang="en-US" sz="1400">
                <a:solidFill>
                  <a:srgbClr val="FFFFFF"/>
                </a:solidFill>
                <a:latin typeface="Arial"/>
                <a:ea typeface="Arial"/>
                <a:cs typeface="Arial"/>
                <a:sym typeface="Arial"/>
              </a:rPr>
              <a:t> olla </a:t>
            </a:r>
            <a:r>
              <a:rPr lang="en-US" sz="1400" err="1">
                <a:solidFill>
                  <a:srgbClr val="FFFFFF"/>
                </a:solidFill>
                <a:latin typeface="Arial"/>
                <a:ea typeface="Arial"/>
                <a:cs typeface="Arial"/>
                <a:sym typeface="Arial"/>
              </a:rPr>
              <a:t>tasa-arvoinen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foorumi</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jossa</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jokaisella</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yhteisön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jäsenellä</a:t>
            </a:r>
            <a:r>
              <a:rPr lang="en-US" sz="1400">
                <a:solidFill>
                  <a:srgbClr val="FFFFFF"/>
                </a:solidFill>
                <a:latin typeface="Arial"/>
                <a:ea typeface="Arial"/>
                <a:cs typeface="Arial"/>
                <a:sym typeface="Arial"/>
              </a:rPr>
              <a:t> on </a:t>
            </a:r>
            <a:r>
              <a:rPr lang="en-US" sz="1400" err="1">
                <a:solidFill>
                  <a:srgbClr val="FFFFFF"/>
                </a:solidFill>
                <a:latin typeface="Arial"/>
                <a:ea typeface="Arial"/>
                <a:cs typeface="Arial"/>
                <a:sym typeface="Arial"/>
              </a:rPr>
              <a:t>mahdollisuus</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sanoa</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oma</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mielipiteensä</a:t>
            </a:r>
            <a:r>
              <a:rPr lang="en-US" sz="1400">
                <a:solidFill>
                  <a:srgbClr val="FFFFFF"/>
                </a:solidFill>
                <a:latin typeface="Arial"/>
                <a:ea typeface="Arial"/>
                <a:cs typeface="Arial"/>
                <a:sym typeface="Arial"/>
              </a:rPr>
              <a:t>. On </a:t>
            </a:r>
            <a:r>
              <a:rPr lang="en-US" sz="1400" err="1">
                <a:solidFill>
                  <a:srgbClr val="FFFFFF"/>
                </a:solidFill>
                <a:latin typeface="Arial"/>
                <a:ea typeface="Arial"/>
                <a:cs typeface="Arial"/>
                <a:sym typeface="Arial"/>
              </a:rPr>
              <a:t>tärkeää</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että</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jokainen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pääsee</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vuorollaan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ääneen</a:t>
            </a:r>
            <a:r>
              <a:rPr lang="en-US" sz="1400">
                <a:solidFill>
                  <a:srgbClr val="FFFFFF"/>
                </a:solidFill>
                <a:latin typeface="Arial"/>
                <a:ea typeface="Arial"/>
                <a:cs typeface="Arial"/>
                <a:sym typeface="Arial"/>
              </a:rPr>
              <a:t> ja </a:t>
            </a:r>
            <a:r>
              <a:rPr lang="en-US" sz="1400" err="1">
                <a:solidFill>
                  <a:srgbClr val="FFFFFF"/>
                </a:solidFill>
                <a:latin typeface="Arial"/>
                <a:ea typeface="Arial"/>
                <a:cs typeface="Arial"/>
                <a:sym typeface="Arial"/>
              </a:rPr>
              <a:t>kaikki</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tulevat</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kuulluksi</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sekä</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huomioiduksi</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Osallistuminen</a:t>
            </a:r>
            <a:r>
              <a:rPr lang="en-US" sz="1400">
                <a:solidFill>
                  <a:srgbClr val="FFFFFF"/>
                </a:solidFill>
                <a:latin typeface="Arial"/>
                <a:ea typeface="Arial"/>
                <a:cs typeface="Arial"/>
                <a:sym typeface="Arial"/>
              </a:rPr>
              <a:t> </a:t>
            </a:r>
            <a:r>
              <a:rPr lang="en-US" sz="1400" err="1">
                <a:solidFill>
                  <a:srgbClr val="FFFFFF"/>
                </a:solidFill>
                <a:latin typeface="Arial"/>
                <a:ea typeface="Arial"/>
                <a:cs typeface="Arial"/>
                <a:sym typeface="Arial"/>
              </a:rPr>
              <a:t>kokouksiin</a:t>
            </a:r>
            <a:r>
              <a:rPr lang="en-US" sz="1400">
                <a:solidFill>
                  <a:srgbClr val="FFFFFF"/>
                </a:solidFill>
                <a:latin typeface="Arial"/>
                <a:ea typeface="Arial"/>
                <a:cs typeface="Arial"/>
                <a:sym typeface="Arial"/>
              </a:rPr>
              <a:t> on </a:t>
            </a:r>
            <a:r>
              <a:rPr lang="en-US" sz="1400" err="1">
                <a:solidFill>
                  <a:srgbClr val="FFFFFF"/>
                </a:solidFill>
                <a:latin typeface="Arial"/>
                <a:ea typeface="Arial"/>
                <a:cs typeface="Arial"/>
                <a:sym typeface="Arial"/>
              </a:rPr>
              <a:t>vapaaehtoista</a:t>
            </a:r>
            <a:r>
              <a:rPr lang="en-US" sz="1400">
                <a:solidFill>
                  <a:srgbClr val="FFFFFF"/>
                </a:solidFill>
                <a:latin typeface="Arial"/>
                <a:ea typeface="Arial"/>
                <a:cs typeface="Arial"/>
                <a:sym typeface="Arial"/>
              </a:rPr>
              <a:t>.</a:t>
            </a:r>
          </a:p>
        </p:txBody>
      </p:sp>
      <p:sp>
        <p:nvSpPr>
          <p:cNvPr id="12" name="TextBox 12"/>
          <p:cNvSpPr txBox="1"/>
          <p:nvPr/>
        </p:nvSpPr>
        <p:spPr>
          <a:xfrm>
            <a:off x="818455" y="420393"/>
            <a:ext cx="6012991" cy="39754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3122"/>
              </a:lnSpc>
            </a:pPr>
            <a:r>
              <a:rPr lang="en-US" sz="2800" spc="260">
                <a:solidFill>
                  <a:srgbClr val="394B85"/>
                </a:solidFill>
                <a:latin typeface="Arial"/>
                <a:ea typeface="Arial"/>
                <a:cs typeface="Arial"/>
                <a:sym typeface="Arial"/>
              </a:rPr>
              <a:t>ASUKASKOKOUS</a:t>
            </a:r>
          </a:p>
        </p:txBody>
      </p:sp>
      <p:sp>
        <p:nvSpPr>
          <p:cNvPr id="13" name="TextBox 13"/>
          <p:cNvSpPr txBox="1"/>
          <p:nvPr/>
        </p:nvSpPr>
        <p:spPr>
          <a:xfrm>
            <a:off x="935723" y="7208784"/>
            <a:ext cx="5778459" cy="182979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750"/>
              </a:lnSpc>
            </a:pPr>
            <a:r>
              <a:rPr lang="en-US" sz="1400" err="1">
                <a:solidFill>
                  <a:srgbClr val="000000"/>
                </a:solidFill>
                <a:latin typeface="Arial"/>
                <a:ea typeface="Arial"/>
                <a:cs typeface="Arial"/>
                <a:sym typeface="Arial"/>
              </a:rPr>
              <a:t>Asukaskokouksen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vetäjänä</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toimii</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yksikön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henkilöstön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edustaja</a:t>
            </a:r>
            <a:r>
              <a:rPr lang="en-US" sz="1400">
                <a:solidFill>
                  <a:srgbClr val="000000"/>
                </a:solidFill>
                <a:latin typeface="Arial"/>
                <a:ea typeface="Arial"/>
                <a:cs typeface="Arial"/>
                <a:sym typeface="Arial"/>
              </a:rPr>
              <a:t>/</a:t>
            </a:r>
            <a:r>
              <a:rPr lang="en-US" sz="1400" err="1">
                <a:solidFill>
                  <a:srgbClr val="000000"/>
                </a:solidFill>
                <a:latin typeface="Arial"/>
                <a:ea typeface="Arial"/>
                <a:cs typeface="Arial"/>
                <a:sym typeface="Arial"/>
              </a:rPr>
              <a:t>edustajia</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mutta</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sen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sisällön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tuottamiseen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voidaan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hyödyntää</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asukkaiden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omia</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vahvuuksia</a:t>
            </a:r>
            <a:r>
              <a:rPr lang="en-US" sz="1400">
                <a:solidFill>
                  <a:srgbClr val="000000"/>
                </a:solidFill>
                <a:latin typeface="Arial"/>
                <a:ea typeface="Arial"/>
                <a:cs typeface="Arial"/>
                <a:sym typeface="Arial"/>
              </a:rPr>
              <a:t> ja </a:t>
            </a:r>
            <a:r>
              <a:rPr lang="en-US" sz="1400" err="1">
                <a:solidFill>
                  <a:srgbClr val="000000"/>
                </a:solidFill>
                <a:latin typeface="Arial"/>
                <a:ea typeface="Arial"/>
                <a:cs typeface="Arial"/>
                <a:sym typeface="Arial"/>
              </a:rPr>
              <a:t>erityistaitoja</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Asukaskokoukset</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voivat</a:t>
            </a:r>
            <a:r>
              <a:rPr lang="en-US" sz="1400">
                <a:solidFill>
                  <a:srgbClr val="000000"/>
                </a:solidFill>
                <a:latin typeface="Arial"/>
                <a:ea typeface="Arial"/>
                <a:cs typeface="Arial"/>
                <a:sym typeface="Arial"/>
              </a:rPr>
              <a:t> olla </a:t>
            </a:r>
            <a:r>
              <a:rPr lang="en-US" sz="1400" err="1">
                <a:solidFill>
                  <a:srgbClr val="000000"/>
                </a:solidFill>
                <a:latin typeface="Arial"/>
                <a:ea typeface="Arial"/>
                <a:cs typeface="Arial"/>
                <a:sym typeface="Arial"/>
              </a:rPr>
              <a:t>myös</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toiminnallisia</a:t>
            </a:r>
            <a:r>
              <a:rPr lang="en-US" sz="1400">
                <a:solidFill>
                  <a:srgbClr val="000000"/>
                </a:solidFill>
                <a:latin typeface="Arial"/>
                <a:ea typeface="Arial"/>
                <a:cs typeface="Arial"/>
                <a:sym typeface="Arial"/>
              </a:rPr>
              <a:t> ja </a:t>
            </a:r>
            <a:r>
              <a:rPr lang="en-US" sz="1400" err="1">
                <a:solidFill>
                  <a:srgbClr val="000000"/>
                </a:solidFill>
                <a:latin typeface="Arial"/>
                <a:ea typeface="Arial"/>
                <a:cs typeface="Arial"/>
                <a:sym typeface="Arial"/>
              </a:rPr>
              <a:t>eri</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teemoihin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liityviä</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Asukkaille</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tulee</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mahdollistaa</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tuki</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asukaskokoukseen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osallistumiseen</a:t>
            </a:r>
            <a:r>
              <a:rPr lang="en-US" sz="1400">
                <a:solidFill>
                  <a:srgbClr val="000000"/>
                </a:solidFill>
                <a:latin typeface="Arial"/>
                <a:ea typeface="Arial"/>
                <a:cs typeface="Arial"/>
                <a:sym typeface="Arial"/>
              </a:rPr>
              <a:t> ja </a:t>
            </a:r>
            <a:r>
              <a:rPr lang="en-US" sz="1400" err="1">
                <a:solidFill>
                  <a:srgbClr val="000000"/>
                </a:solidFill>
                <a:latin typeface="Arial"/>
                <a:ea typeface="Arial"/>
                <a:cs typeface="Arial"/>
                <a:sym typeface="Arial"/>
              </a:rPr>
              <a:t>kommunikointiin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omalla</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tavallaan</a:t>
            </a:r>
            <a:r>
              <a:rPr lang="en-US" sz="1400">
                <a:solidFill>
                  <a:srgbClr val="000000"/>
                </a:solidFill>
                <a:latin typeface="Arial"/>
                <a:ea typeface="Arial"/>
                <a:cs typeface="Arial"/>
                <a:sym typeface="Arial"/>
              </a:rPr>
              <a:t>. On </a:t>
            </a:r>
            <a:r>
              <a:rPr lang="en-US" sz="1400" err="1">
                <a:solidFill>
                  <a:srgbClr val="000000"/>
                </a:solidFill>
                <a:latin typeface="Arial"/>
                <a:ea typeface="Arial"/>
                <a:cs typeface="Arial"/>
                <a:sym typeface="Arial"/>
              </a:rPr>
              <a:t>hyvä</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huomioda</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että</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vetäjien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lisäksi</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asukaskokouksessa</a:t>
            </a:r>
            <a:r>
              <a:rPr lang="en-US" sz="1400">
                <a:solidFill>
                  <a:srgbClr val="000000"/>
                </a:solidFill>
                <a:latin typeface="Arial"/>
                <a:ea typeface="Arial"/>
                <a:cs typeface="Arial"/>
                <a:sym typeface="Arial"/>
              </a:rPr>
              <a:t> on </a:t>
            </a:r>
            <a:r>
              <a:rPr lang="en-US" sz="1400" err="1">
                <a:solidFill>
                  <a:srgbClr val="000000"/>
                </a:solidFill>
                <a:latin typeface="Arial"/>
                <a:ea typeface="Arial"/>
                <a:cs typeface="Arial"/>
                <a:sym typeface="Arial"/>
              </a:rPr>
              <a:t>riittävästi</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henkilöstön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edustajia</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avustamassa</a:t>
            </a:r>
            <a:r>
              <a:rPr lang="en-US" sz="1400">
                <a:solidFill>
                  <a:srgbClr val="000000"/>
                </a:solidFill>
                <a:latin typeface="Arial"/>
                <a:ea typeface="Arial"/>
                <a:cs typeface="Arial"/>
                <a:sym typeface="Arial"/>
              </a:rPr>
              <a:t> ja </a:t>
            </a:r>
            <a:r>
              <a:rPr lang="en-US" sz="1400" err="1">
                <a:solidFill>
                  <a:srgbClr val="000000"/>
                </a:solidFill>
                <a:latin typeface="Arial"/>
                <a:ea typeface="Arial"/>
                <a:cs typeface="Arial"/>
                <a:sym typeface="Arial"/>
              </a:rPr>
              <a:t>tukemassa</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osallistujien</a:t>
            </a:r>
            <a:r>
              <a:rPr lang="en-US" sz="1400">
                <a:solidFill>
                  <a:srgbClr val="000000"/>
                </a:solidFill>
                <a:latin typeface="Arial"/>
                <a:ea typeface="Arial"/>
                <a:cs typeface="Arial"/>
                <a:sym typeface="Arial"/>
              </a:rPr>
              <a:t> </a:t>
            </a:r>
            <a:r>
              <a:rPr lang="en-US" sz="1400" err="1">
                <a:solidFill>
                  <a:srgbClr val="000000"/>
                </a:solidFill>
                <a:latin typeface="Arial"/>
                <a:ea typeface="Arial"/>
                <a:cs typeface="Arial"/>
                <a:sym typeface="Arial"/>
              </a:rPr>
              <a:t>osallistumista</a:t>
            </a:r>
            <a:r>
              <a:rPr lang="en-US" sz="1400">
                <a:solidFill>
                  <a:srgbClr val="000000"/>
                </a:solidFill>
                <a:latin typeface="Arial"/>
                <a:ea typeface="Arial"/>
                <a:cs typeface="Arial"/>
                <a:sym typeface="Arial"/>
              </a:rPr>
              <a:t>.</a:t>
            </a:r>
          </a:p>
        </p:txBody>
      </p:sp>
    </p:spTree>
    <p:extLst>
      <p:ext uri="{BB962C8B-B14F-4D97-AF65-F5344CB8AC3E}">
        <p14:creationId xmlns:p14="http://schemas.microsoft.com/office/powerpoint/2010/main" val="19609121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39345" y="2281260"/>
            <a:ext cx="1821392" cy="910695"/>
          </a:xfrm>
          <a:custGeom>
            <a:avLst/>
            <a:gdLst/>
            <a:ahLst/>
            <a:cxnLst/>
            <a:rect l="l" t="t" r="r" b="b"/>
            <a:pathLst>
              <a:path w="1820311" h="910155">
                <a:moveTo>
                  <a:pt x="0" y="0"/>
                </a:moveTo>
                <a:lnTo>
                  <a:pt x="1820310" y="0"/>
                </a:lnTo>
                <a:lnTo>
                  <a:pt x="1820310" y="910156"/>
                </a:lnTo>
                <a:lnTo>
                  <a:pt x="0" y="91015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sp>
        <p:nvSpPr>
          <p:cNvPr id="3" name="Freeform 3"/>
          <p:cNvSpPr/>
          <p:nvPr/>
        </p:nvSpPr>
        <p:spPr>
          <a:xfrm rot="5400000">
            <a:off x="1182607" y="3846164"/>
            <a:ext cx="1821392" cy="910695"/>
          </a:xfrm>
          <a:custGeom>
            <a:avLst/>
            <a:gdLst/>
            <a:ahLst/>
            <a:cxnLst/>
            <a:rect l="l" t="t" r="r" b="b"/>
            <a:pathLst>
              <a:path w="1820311" h="910155">
                <a:moveTo>
                  <a:pt x="0" y="0"/>
                </a:moveTo>
                <a:lnTo>
                  <a:pt x="1820311" y="0"/>
                </a:lnTo>
                <a:lnTo>
                  <a:pt x="1820311" y="910155"/>
                </a:lnTo>
                <a:lnTo>
                  <a:pt x="0" y="91015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grpSp>
        <p:nvGrpSpPr>
          <p:cNvPr id="4" name="Group 4"/>
          <p:cNvGrpSpPr/>
          <p:nvPr/>
        </p:nvGrpSpPr>
        <p:grpSpPr>
          <a:xfrm>
            <a:off x="976062" y="2082399"/>
            <a:ext cx="1308417" cy="1308417"/>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3DFEF"/>
            </a:solidFill>
          </p:spPr>
          <p:txBody>
            <a:bodyPr/>
            <a:lstStyle/>
            <a:p>
              <a:endParaRPr lang="fi-FI"/>
            </a:p>
          </p:txBody>
        </p:sp>
        <p:sp>
          <p:nvSpPr>
            <p:cNvPr id="6" name="TextBox 6"/>
            <p:cNvSpPr txBox="1"/>
            <p:nvPr/>
          </p:nvSpPr>
          <p:spPr>
            <a:xfrm>
              <a:off x="76200" y="47625"/>
              <a:ext cx="660400" cy="688975"/>
            </a:xfrm>
            <a:prstGeom prst="rect">
              <a:avLst/>
            </a:prstGeom>
          </p:spPr>
          <p:txBody>
            <a:bodyPr lIns="23081" tIns="23081" rIns="23081" bIns="23081"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23"/>
                </a:lnSpc>
                <a:spcBef>
                  <a:spcPct val="0"/>
                </a:spcBef>
              </a:pPr>
              <a:endParaRPr sz="1803"/>
            </a:p>
          </p:txBody>
        </p:sp>
      </p:grpSp>
      <p:grpSp>
        <p:nvGrpSpPr>
          <p:cNvPr id="7" name="Group 7"/>
          <p:cNvGrpSpPr/>
          <p:nvPr/>
        </p:nvGrpSpPr>
        <p:grpSpPr>
          <a:xfrm>
            <a:off x="959705" y="3660852"/>
            <a:ext cx="1308417" cy="1308417"/>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9B8B7"/>
            </a:solidFill>
          </p:spPr>
          <p:txBody>
            <a:bodyPr/>
            <a:lstStyle/>
            <a:p>
              <a:endParaRPr lang="fi-FI"/>
            </a:p>
          </p:txBody>
        </p:sp>
        <p:sp>
          <p:nvSpPr>
            <p:cNvPr id="9" name="TextBox 9"/>
            <p:cNvSpPr txBox="1"/>
            <p:nvPr/>
          </p:nvSpPr>
          <p:spPr>
            <a:xfrm>
              <a:off x="76200" y="47625"/>
              <a:ext cx="660400" cy="688975"/>
            </a:xfrm>
            <a:prstGeom prst="rect">
              <a:avLst/>
            </a:prstGeom>
          </p:spPr>
          <p:txBody>
            <a:bodyPr lIns="23081" tIns="23081" rIns="23081" bIns="23081"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23"/>
                </a:lnSpc>
                <a:spcBef>
                  <a:spcPct val="0"/>
                </a:spcBef>
              </a:pPr>
              <a:endParaRPr sz="1803"/>
            </a:p>
          </p:txBody>
        </p:sp>
      </p:grpSp>
      <p:sp>
        <p:nvSpPr>
          <p:cNvPr id="10" name="Freeform 10"/>
          <p:cNvSpPr/>
          <p:nvPr/>
        </p:nvSpPr>
        <p:spPr>
          <a:xfrm rot="5400000">
            <a:off x="1202212" y="6975973"/>
            <a:ext cx="1821392" cy="910695"/>
          </a:xfrm>
          <a:custGeom>
            <a:avLst/>
            <a:gdLst/>
            <a:ahLst/>
            <a:cxnLst/>
            <a:rect l="l" t="t" r="r" b="b"/>
            <a:pathLst>
              <a:path w="1820311" h="910155">
                <a:moveTo>
                  <a:pt x="0" y="0"/>
                </a:moveTo>
                <a:lnTo>
                  <a:pt x="1820311" y="0"/>
                </a:lnTo>
                <a:lnTo>
                  <a:pt x="1820311" y="910155"/>
                </a:lnTo>
                <a:lnTo>
                  <a:pt x="0" y="91015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grpSp>
        <p:nvGrpSpPr>
          <p:cNvPr id="11" name="Group 11"/>
          <p:cNvGrpSpPr/>
          <p:nvPr/>
        </p:nvGrpSpPr>
        <p:grpSpPr>
          <a:xfrm>
            <a:off x="959705" y="6777112"/>
            <a:ext cx="1308417" cy="130841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BDE5C7"/>
            </a:solidFill>
          </p:spPr>
          <p:txBody>
            <a:bodyPr/>
            <a:lstStyle/>
            <a:p>
              <a:endParaRPr lang="fi-FI"/>
            </a:p>
          </p:txBody>
        </p:sp>
        <p:sp>
          <p:nvSpPr>
            <p:cNvPr id="13" name="TextBox 13"/>
            <p:cNvSpPr txBox="1"/>
            <p:nvPr/>
          </p:nvSpPr>
          <p:spPr>
            <a:xfrm>
              <a:off x="76200" y="47625"/>
              <a:ext cx="660400" cy="688975"/>
            </a:xfrm>
            <a:prstGeom prst="rect">
              <a:avLst/>
            </a:prstGeom>
          </p:spPr>
          <p:txBody>
            <a:bodyPr lIns="23081" tIns="23081" rIns="23081" bIns="23081"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23"/>
                </a:lnSpc>
                <a:spcBef>
                  <a:spcPct val="0"/>
                </a:spcBef>
              </a:pPr>
              <a:endParaRPr sz="1803"/>
            </a:p>
          </p:txBody>
        </p:sp>
      </p:grpSp>
      <p:sp>
        <p:nvSpPr>
          <p:cNvPr id="14" name="Freeform 14"/>
          <p:cNvSpPr/>
          <p:nvPr/>
        </p:nvSpPr>
        <p:spPr>
          <a:xfrm rot="-5400000">
            <a:off x="238910" y="8540877"/>
            <a:ext cx="1821392" cy="910695"/>
          </a:xfrm>
          <a:custGeom>
            <a:avLst/>
            <a:gdLst/>
            <a:ahLst/>
            <a:cxnLst/>
            <a:rect l="l" t="t" r="r" b="b"/>
            <a:pathLst>
              <a:path w="1820311" h="910155">
                <a:moveTo>
                  <a:pt x="0" y="0"/>
                </a:moveTo>
                <a:lnTo>
                  <a:pt x="1820311" y="0"/>
                </a:lnTo>
                <a:lnTo>
                  <a:pt x="1820311" y="910156"/>
                </a:lnTo>
                <a:lnTo>
                  <a:pt x="0" y="91015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grpSp>
        <p:nvGrpSpPr>
          <p:cNvPr id="15" name="Group 15"/>
          <p:cNvGrpSpPr/>
          <p:nvPr/>
        </p:nvGrpSpPr>
        <p:grpSpPr>
          <a:xfrm>
            <a:off x="976062" y="8342016"/>
            <a:ext cx="1308417" cy="1308417"/>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5AB"/>
            </a:solidFill>
          </p:spPr>
          <p:txBody>
            <a:bodyPr/>
            <a:lstStyle/>
            <a:p>
              <a:endParaRPr lang="fi-FI"/>
            </a:p>
          </p:txBody>
        </p:sp>
        <p:sp>
          <p:nvSpPr>
            <p:cNvPr id="17" name="TextBox 17"/>
            <p:cNvSpPr txBox="1"/>
            <p:nvPr/>
          </p:nvSpPr>
          <p:spPr>
            <a:xfrm>
              <a:off x="76200" y="47625"/>
              <a:ext cx="660400" cy="688975"/>
            </a:xfrm>
            <a:prstGeom prst="rect">
              <a:avLst/>
            </a:prstGeom>
          </p:spPr>
          <p:txBody>
            <a:bodyPr lIns="23081" tIns="23081" rIns="23081" bIns="23081"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23"/>
                </a:lnSpc>
                <a:spcBef>
                  <a:spcPct val="0"/>
                </a:spcBef>
              </a:pPr>
              <a:endParaRPr sz="1803"/>
            </a:p>
          </p:txBody>
        </p:sp>
      </p:grpSp>
      <p:sp>
        <p:nvSpPr>
          <p:cNvPr id="18" name="Freeform 18"/>
          <p:cNvSpPr/>
          <p:nvPr/>
        </p:nvSpPr>
        <p:spPr>
          <a:xfrm rot="-5400000">
            <a:off x="238910" y="5406320"/>
            <a:ext cx="1821392" cy="910695"/>
          </a:xfrm>
          <a:custGeom>
            <a:avLst/>
            <a:gdLst/>
            <a:ahLst/>
            <a:cxnLst/>
            <a:rect l="l" t="t" r="r" b="b"/>
            <a:pathLst>
              <a:path w="1820311" h="910155">
                <a:moveTo>
                  <a:pt x="0" y="0"/>
                </a:moveTo>
                <a:lnTo>
                  <a:pt x="1820311" y="0"/>
                </a:lnTo>
                <a:lnTo>
                  <a:pt x="1820311" y="910155"/>
                </a:lnTo>
                <a:lnTo>
                  <a:pt x="0" y="91015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grpSp>
        <p:nvGrpSpPr>
          <p:cNvPr id="19" name="Group 19"/>
          <p:cNvGrpSpPr/>
          <p:nvPr/>
        </p:nvGrpSpPr>
        <p:grpSpPr>
          <a:xfrm>
            <a:off x="976062" y="5212207"/>
            <a:ext cx="1308417" cy="1308417"/>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0D3E7"/>
            </a:solidFill>
          </p:spPr>
          <p:txBody>
            <a:bodyPr/>
            <a:lstStyle/>
            <a:p>
              <a:endParaRPr lang="fi-FI"/>
            </a:p>
          </p:txBody>
        </p:sp>
        <p:sp>
          <p:nvSpPr>
            <p:cNvPr id="21" name="TextBox 21"/>
            <p:cNvSpPr txBox="1"/>
            <p:nvPr/>
          </p:nvSpPr>
          <p:spPr>
            <a:xfrm>
              <a:off x="76200" y="47625"/>
              <a:ext cx="660400" cy="688975"/>
            </a:xfrm>
            <a:prstGeom prst="rect">
              <a:avLst/>
            </a:prstGeom>
          </p:spPr>
          <p:txBody>
            <a:bodyPr lIns="23081" tIns="23081" rIns="23081" bIns="23081"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23"/>
                </a:lnSpc>
                <a:spcBef>
                  <a:spcPct val="0"/>
                </a:spcBef>
              </a:pPr>
              <a:endParaRPr sz="1803"/>
            </a:p>
          </p:txBody>
        </p:sp>
      </p:grpSp>
      <p:sp>
        <p:nvSpPr>
          <p:cNvPr id="22" name="AutoShape 22"/>
          <p:cNvSpPr/>
          <p:nvPr/>
        </p:nvSpPr>
        <p:spPr>
          <a:xfrm>
            <a:off x="2865430" y="2727338"/>
            <a:ext cx="832041" cy="0"/>
          </a:xfrm>
          <a:prstGeom prst="line">
            <a:avLst/>
          </a:prstGeom>
          <a:ln w="19050" cap="flat">
            <a:solidFill>
              <a:srgbClr val="404040"/>
            </a:solidFill>
            <a:prstDash val="sysDot"/>
            <a:headEnd type="none" w="sm" len="sm"/>
            <a:tailEnd type="oval" w="lg" len="lg"/>
          </a:ln>
        </p:spPr>
        <p:txBody>
          <a:bodyPr/>
          <a:lstStyle/>
          <a:p>
            <a:endParaRPr lang="fi-FI"/>
          </a:p>
        </p:txBody>
      </p:sp>
      <p:sp>
        <p:nvSpPr>
          <p:cNvPr id="23" name="AutoShape 23"/>
          <p:cNvSpPr/>
          <p:nvPr/>
        </p:nvSpPr>
        <p:spPr>
          <a:xfrm flipV="1">
            <a:off x="2548651" y="4296763"/>
            <a:ext cx="1168826" cy="4749"/>
          </a:xfrm>
          <a:prstGeom prst="line">
            <a:avLst/>
          </a:prstGeom>
          <a:ln w="19050" cap="flat">
            <a:solidFill>
              <a:srgbClr val="404040"/>
            </a:solidFill>
            <a:prstDash val="sysDot"/>
            <a:headEnd type="none" w="sm" len="sm"/>
            <a:tailEnd type="oval" w="lg" len="lg"/>
          </a:ln>
        </p:spPr>
        <p:txBody>
          <a:bodyPr/>
          <a:lstStyle/>
          <a:p>
            <a:endParaRPr lang="fi-FI"/>
          </a:p>
        </p:txBody>
      </p:sp>
      <p:grpSp>
        <p:nvGrpSpPr>
          <p:cNvPr id="24" name="Group 24"/>
          <p:cNvGrpSpPr/>
          <p:nvPr/>
        </p:nvGrpSpPr>
        <p:grpSpPr>
          <a:xfrm>
            <a:off x="3815079" y="3547043"/>
            <a:ext cx="3089561" cy="1499441"/>
            <a:chOff x="0" y="0"/>
            <a:chExt cx="1110479" cy="538943"/>
          </a:xfrm>
        </p:grpSpPr>
        <p:sp>
          <p:nvSpPr>
            <p:cNvPr id="25" name="Freeform 25"/>
            <p:cNvSpPr/>
            <p:nvPr/>
          </p:nvSpPr>
          <p:spPr>
            <a:xfrm>
              <a:off x="0" y="0"/>
              <a:ext cx="1110479" cy="538943"/>
            </a:xfrm>
            <a:custGeom>
              <a:avLst/>
              <a:gdLst/>
              <a:ahLst/>
              <a:cxnLst/>
              <a:rect l="l" t="t" r="r" b="b"/>
              <a:pathLst>
                <a:path w="1110479" h="538943">
                  <a:moveTo>
                    <a:pt x="37610" y="0"/>
                  </a:moveTo>
                  <a:lnTo>
                    <a:pt x="1072869" y="0"/>
                  </a:lnTo>
                  <a:cubicBezTo>
                    <a:pt x="1082844" y="0"/>
                    <a:pt x="1092410" y="3962"/>
                    <a:pt x="1099463" y="11016"/>
                  </a:cubicBezTo>
                  <a:cubicBezTo>
                    <a:pt x="1106516" y="18069"/>
                    <a:pt x="1110479" y="27635"/>
                    <a:pt x="1110479" y="37610"/>
                  </a:cubicBezTo>
                  <a:lnTo>
                    <a:pt x="1110479" y="501333"/>
                  </a:lnTo>
                  <a:cubicBezTo>
                    <a:pt x="1110479" y="511308"/>
                    <a:pt x="1106516" y="520874"/>
                    <a:pt x="1099463" y="527927"/>
                  </a:cubicBezTo>
                  <a:cubicBezTo>
                    <a:pt x="1092410" y="534981"/>
                    <a:pt x="1082844" y="538943"/>
                    <a:pt x="1072869" y="538943"/>
                  </a:cubicBezTo>
                  <a:lnTo>
                    <a:pt x="37610" y="538943"/>
                  </a:lnTo>
                  <a:cubicBezTo>
                    <a:pt x="27635" y="538943"/>
                    <a:pt x="18069" y="534981"/>
                    <a:pt x="11016" y="527927"/>
                  </a:cubicBezTo>
                  <a:cubicBezTo>
                    <a:pt x="3962" y="520874"/>
                    <a:pt x="0" y="511308"/>
                    <a:pt x="0" y="501333"/>
                  </a:cubicBezTo>
                  <a:lnTo>
                    <a:pt x="0" y="37610"/>
                  </a:lnTo>
                  <a:cubicBezTo>
                    <a:pt x="0" y="27635"/>
                    <a:pt x="3962" y="18069"/>
                    <a:pt x="11016" y="11016"/>
                  </a:cubicBezTo>
                  <a:cubicBezTo>
                    <a:pt x="18069" y="3962"/>
                    <a:pt x="27635" y="0"/>
                    <a:pt x="37610" y="0"/>
                  </a:cubicBezTo>
                  <a:close/>
                </a:path>
              </a:pathLst>
            </a:custGeom>
            <a:solidFill>
              <a:srgbClr val="FFFFFF"/>
            </a:solidFill>
            <a:ln w="47625" cap="sq">
              <a:solidFill>
                <a:srgbClr val="394B85"/>
              </a:solidFill>
              <a:prstDash val="solid"/>
              <a:miter/>
            </a:ln>
          </p:spPr>
          <p:txBody>
            <a:bodyPr/>
            <a:lstStyle/>
            <a:p>
              <a:endParaRPr lang="fi-FI"/>
            </a:p>
          </p:txBody>
        </p:sp>
        <p:sp>
          <p:nvSpPr>
            <p:cNvPr id="26" name="TextBox 26"/>
            <p:cNvSpPr txBox="1"/>
            <p:nvPr/>
          </p:nvSpPr>
          <p:spPr>
            <a:xfrm>
              <a:off x="0" y="-28575"/>
              <a:ext cx="1110479" cy="567518"/>
            </a:xfrm>
            <a:prstGeom prst="rect">
              <a:avLst/>
            </a:prstGeom>
          </p:spPr>
          <p:txBody>
            <a:bodyPr lIns="25326" tIns="25326" rIns="25326" bIns="25326"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326"/>
                </a:lnSpc>
              </a:pPr>
              <a:endParaRPr sz="1803"/>
            </a:p>
            <a:p>
              <a:pPr algn="l">
                <a:lnSpc>
                  <a:spcPts val="1680"/>
                </a:lnSpc>
              </a:pPr>
              <a:endParaRPr sz="1803"/>
            </a:p>
          </p:txBody>
        </p:sp>
      </p:grpSp>
      <p:sp>
        <p:nvSpPr>
          <p:cNvPr id="27" name="AutoShape 27"/>
          <p:cNvSpPr/>
          <p:nvPr/>
        </p:nvSpPr>
        <p:spPr>
          <a:xfrm flipV="1">
            <a:off x="2284479" y="5861667"/>
            <a:ext cx="1432998" cy="4749"/>
          </a:xfrm>
          <a:prstGeom prst="line">
            <a:avLst/>
          </a:prstGeom>
          <a:ln w="19050" cap="flat">
            <a:solidFill>
              <a:srgbClr val="404040"/>
            </a:solidFill>
            <a:prstDash val="sysDot"/>
            <a:headEnd type="none" w="sm" len="sm"/>
            <a:tailEnd type="oval" w="lg" len="lg"/>
          </a:ln>
        </p:spPr>
        <p:txBody>
          <a:bodyPr/>
          <a:lstStyle/>
          <a:p>
            <a:endParaRPr lang="fi-FI"/>
          </a:p>
        </p:txBody>
      </p:sp>
      <p:sp>
        <p:nvSpPr>
          <p:cNvPr id="28" name="AutoShape 28"/>
          <p:cNvSpPr/>
          <p:nvPr/>
        </p:nvSpPr>
        <p:spPr>
          <a:xfrm flipV="1">
            <a:off x="2568256" y="7441325"/>
            <a:ext cx="1129088" cy="4749"/>
          </a:xfrm>
          <a:prstGeom prst="line">
            <a:avLst/>
          </a:prstGeom>
          <a:ln w="19050" cap="flat">
            <a:solidFill>
              <a:srgbClr val="404040"/>
            </a:solidFill>
            <a:prstDash val="sysDot"/>
            <a:headEnd type="none" w="sm" len="sm"/>
            <a:tailEnd type="oval" w="lg" len="lg"/>
          </a:ln>
        </p:spPr>
        <p:txBody>
          <a:bodyPr/>
          <a:lstStyle/>
          <a:p>
            <a:endParaRPr lang="fi-FI"/>
          </a:p>
        </p:txBody>
      </p:sp>
      <p:sp>
        <p:nvSpPr>
          <p:cNvPr id="29" name="AutoShape 29"/>
          <p:cNvSpPr/>
          <p:nvPr/>
        </p:nvSpPr>
        <p:spPr>
          <a:xfrm>
            <a:off x="2865430" y="9016189"/>
            <a:ext cx="831915" cy="0"/>
          </a:xfrm>
          <a:prstGeom prst="line">
            <a:avLst/>
          </a:prstGeom>
          <a:ln w="19050" cap="flat">
            <a:solidFill>
              <a:srgbClr val="404040"/>
            </a:solidFill>
            <a:prstDash val="sysDot"/>
            <a:headEnd type="none" w="sm" len="sm"/>
            <a:tailEnd type="oval" w="lg" len="lg"/>
          </a:ln>
        </p:spPr>
        <p:txBody>
          <a:bodyPr/>
          <a:lstStyle/>
          <a:p>
            <a:endParaRPr lang="fi-FI"/>
          </a:p>
        </p:txBody>
      </p:sp>
      <p:sp>
        <p:nvSpPr>
          <p:cNvPr id="30" name="TextBox 30"/>
          <p:cNvSpPr txBox="1"/>
          <p:nvPr/>
        </p:nvSpPr>
        <p:spPr>
          <a:xfrm>
            <a:off x="1113585" y="2597623"/>
            <a:ext cx="1751845" cy="2564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035"/>
              </a:lnSpc>
            </a:pPr>
            <a:r>
              <a:rPr lang="en-US" sz="1696" b="1" spc="84">
                <a:solidFill>
                  <a:srgbClr val="404040"/>
                </a:solidFill>
                <a:latin typeface="Arial Bold"/>
                <a:ea typeface="Arial Bold"/>
                <a:cs typeface="Arial Bold"/>
                <a:sym typeface="Arial Bold"/>
              </a:rPr>
              <a:t>VALMISTAUDU</a:t>
            </a:r>
          </a:p>
        </p:txBody>
      </p:sp>
      <p:grpSp>
        <p:nvGrpSpPr>
          <p:cNvPr id="31" name="Group 31"/>
          <p:cNvGrpSpPr/>
          <p:nvPr/>
        </p:nvGrpSpPr>
        <p:grpSpPr>
          <a:xfrm>
            <a:off x="3815079" y="1957829"/>
            <a:ext cx="3089561" cy="1499441"/>
            <a:chOff x="0" y="0"/>
            <a:chExt cx="1110479" cy="538943"/>
          </a:xfrm>
        </p:grpSpPr>
        <p:sp>
          <p:nvSpPr>
            <p:cNvPr id="32" name="Freeform 32"/>
            <p:cNvSpPr/>
            <p:nvPr/>
          </p:nvSpPr>
          <p:spPr>
            <a:xfrm>
              <a:off x="0" y="0"/>
              <a:ext cx="1110479" cy="538943"/>
            </a:xfrm>
            <a:custGeom>
              <a:avLst/>
              <a:gdLst/>
              <a:ahLst/>
              <a:cxnLst/>
              <a:rect l="l" t="t" r="r" b="b"/>
              <a:pathLst>
                <a:path w="1110479" h="538943">
                  <a:moveTo>
                    <a:pt x="37610" y="0"/>
                  </a:moveTo>
                  <a:lnTo>
                    <a:pt x="1072869" y="0"/>
                  </a:lnTo>
                  <a:cubicBezTo>
                    <a:pt x="1082844" y="0"/>
                    <a:pt x="1092410" y="3962"/>
                    <a:pt x="1099463" y="11016"/>
                  </a:cubicBezTo>
                  <a:cubicBezTo>
                    <a:pt x="1106516" y="18069"/>
                    <a:pt x="1110479" y="27635"/>
                    <a:pt x="1110479" y="37610"/>
                  </a:cubicBezTo>
                  <a:lnTo>
                    <a:pt x="1110479" y="501333"/>
                  </a:lnTo>
                  <a:cubicBezTo>
                    <a:pt x="1110479" y="511308"/>
                    <a:pt x="1106516" y="520874"/>
                    <a:pt x="1099463" y="527927"/>
                  </a:cubicBezTo>
                  <a:cubicBezTo>
                    <a:pt x="1092410" y="534981"/>
                    <a:pt x="1082844" y="538943"/>
                    <a:pt x="1072869" y="538943"/>
                  </a:cubicBezTo>
                  <a:lnTo>
                    <a:pt x="37610" y="538943"/>
                  </a:lnTo>
                  <a:cubicBezTo>
                    <a:pt x="27635" y="538943"/>
                    <a:pt x="18069" y="534981"/>
                    <a:pt x="11016" y="527927"/>
                  </a:cubicBezTo>
                  <a:cubicBezTo>
                    <a:pt x="3962" y="520874"/>
                    <a:pt x="0" y="511308"/>
                    <a:pt x="0" y="501333"/>
                  </a:cubicBezTo>
                  <a:lnTo>
                    <a:pt x="0" y="37610"/>
                  </a:lnTo>
                  <a:cubicBezTo>
                    <a:pt x="0" y="27635"/>
                    <a:pt x="3962" y="18069"/>
                    <a:pt x="11016" y="11016"/>
                  </a:cubicBezTo>
                  <a:cubicBezTo>
                    <a:pt x="18069" y="3962"/>
                    <a:pt x="27635" y="0"/>
                    <a:pt x="37610" y="0"/>
                  </a:cubicBezTo>
                  <a:close/>
                </a:path>
              </a:pathLst>
            </a:custGeom>
            <a:solidFill>
              <a:srgbClr val="FFFFFF"/>
            </a:solidFill>
            <a:ln w="47625" cap="sq">
              <a:solidFill>
                <a:srgbClr val="394B85"/>
              </a:solidFill>
              <a:prstDash val="solid"/>
              <a:miter/>
            </a:ln>
          </p:spPr>
          <p:txBody>
            <a:bodyPr/>
            <a:lstStyle/>
            <a:p>
              <a:endParaRPr lang="fi-FI"/>
            </a:p>
          </p:txBody>
        </p:sp>
        <p:sp>
          <p:nvSpPr>
            <p:cNvPr id="33" name="TextBox 33"/>
            <p:cNvSpPr txBox="1"/>
            <p:nvPr/>
          </p:nvSpPr>
          <p:spPr>
            <a:xfrm>
              <a:off x="0" y="-28575"/>
              <a:ext cx="1110479" cy="567518"/>
            </a:xfrm>
            <a:prstGeom prst="rect">
              <a:avLst/>
            </a:prstGeom>
          </p:spPr>
          <p:txBody>
            <a:bodyPr lIns="25326" tIns="25326" rIns="25326" bIns="25326"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326"/>
                </a:lnSpc>
              </a:pPr>
              <a:endParaRPr sz="1803"/>
            </a:p>
            <a:p>
              <a:pPr algn="l">
                <a:lnSpc>
                  <a:spcPts val="1326"/>
                </a:lnSpc>
              </a:pPr>
              <a:endParaRPr sz="1803"/>
            </a:p>
          </p:txBody>
        </p:sp>
      </p:grpSp>
      <p:sp>
        <p:nvSpPr>
          <p:cNvPr id="34" name="TextBox 34"/>
          <p:cNvSpPr txBox="1"/>
          <p:nvPr/>
        </p:nvSpPr>
        <p:spPr>
          <a:xfrm>
            <a:off x="3960977" y="2155499"/>
            <a:ext cx="2869287" cy="111508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436"/>
              </a:lnSpc>
            </a:pPr>
            <a:r>
              <a:rPr lang="en-US" sz="1197">
                <a:solidFill>
                  <a:srgbClr val="404040"/>
                </a:solidFill>
                <a:latin typeface="Arial"/>
                <a:ea typeface="Arial"/>
                <a:cs typeface="Arial"/>
                <a:sym typeface="Arial"/>
              </a:rPr>
              <a:t>Sovi esihenkilön kanssa, että asukaskokous on merkitty työvuorosuunnitelmaan ja että muu työyhteisö on tietoinen käytettävästä ajasta. Mieti valmiiksi mistä asukaskokouksen teema nousee.</a:t>
            </a:r>
          </a:p>
        </p:txBody>
      </p:sp>
      <p:sp>
        <p:nvSpPr>
          <p:cNvPr id="35" name="TextBox 35"/>
          <p:cNvSpPr txBox="1"/>
          <p:nvPr/>
        </p:nvSpPr>
        <p:spPr>
          <a:xfrm>
            <a:off x="138736" y="4056682"/>
            <a:ext cx="1972311" cy="51296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r">
              <a:lnSpc>
                <a:spcPts val="2041"/>
              </a:lnSpc>
            </a:pPr>
            <a:r>
              <a:rPr lang="en-US" sz="1701" b="1" spc="85">
                <a:solidFill>
                  <a:srgbClr val="404040"/>
                </a:solidFill>
                <a:latin typeface="Arial Bold"/>
                <a:ea typeface="Arial Bold"/>
                <a:cs typeface="Arial Bold"/>
                <a:sym typeface="Arial Bold"/>
              </a:rPr>
              <a:t>KESKUSTELE </a:t>
            </a:r>
          </a:p>
          <a:p>
            <a:pPr algn="r">
              <a:lnSpc>
                <a:spcPts val="2041"/>
              </a:lnSpc>
            </a:pPr>
            <a:r>
              <a:rPr lang="en-US" sz="1701" b="1" spc="85">
                <a:solidFill>
                  <a:srgbClr val="404040"/>
                </a:solidFill>
                <a:latin typeface="Arial Bold"/>
                <a:ea typeface="Arial Bold"/>
                <a:cs typeface="Arial Bold"/>
                <a:sym typeface="Arial Bold"/>
              </a:rPr>
              <a:t>JA SOVI</a:t>
            </a:r>
          </a:p>
        </p:txBody>
      </p:sp>
      <p:sp>
        <p:nvSpPr>
          <p:cNvPr id="36" name="TextBox 36"/>
          <p:cNvSpPr txBox="1"/>
          <p:nvPr/>
        </p:nvSpPr>
        <p:spPr>
          <a:xfrm>
            <a:off x="1132887" y="5600794"/>
            <a:ext cx="1836761" cy="51296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035"/>
              </a:lnSpc>
            </a:pPr>
            <a:r>
              <a:rPr lang="en-US" sz="1696" b="1" spc="84">
                <a:solidFill>
                  <a:srgbClr val="404040"/>
                </a:solidFill>
                <a:latin typeface="Arial Bold"/>
                <a:ea typeface="Arial Bold"/>
                <a:cs typeface="Arial Bold"/>
                <a:sym typeface="Arial Bold"/>
              </a:rPr>
              <a:t>KUTSU MUKAAN</a:t>
            </a:r>
          </a:p>
        </p:txBody>
      </p:sp>
      <p:sp>
        <p:nvSpPr>
          <p:cNvPr id="37" name="TextBox 37"/>
          <p:cNvSpPr txBox="1"/>
          <p:nvPr/>
        </p:nvSpPr>
        <p:spPr>
          <a:xfrm>
            <a:off x="694693" y="7296739"/>
            <a:ext cx="1925734" cy="2564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35"/>
              </a:lnSpc>
            </a:pPr>
            <a:r>
              <a:rPr lang="en-US" sz="1696" b="1" spc="84">
                <a:solidFill>
                  <a:srgbClr val="404040"/>
                </a:solidFill>
                <a:latin typeface="Arial Bold"/>
                <a:ea typeface="Arial Bold"/>
                <a:cs typeface="Arial Bold"/>
                <a:sym typeface="Arial Bold"/>
              </a:rPr>
              <a:t>TOTEUTA</a:t>
            </a:r>
          </a:p>
        </p:txBody>
      </p:sp>
      <p:sp>
        <p:nvSpPr>
          <p:cNvPr id="38" name="TextBox 38"/>
          <p:cNvSpPr txBox="1"/>
          <p:nvPr/>
        </p:nvSpPr>
        <p:spPr>
          <a:xfrm>
            <a:off x="1113585" y="8874118"/>
            <a:ext cx="1751845" cy="25648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035"/>
              </a:lnSpc>
            </a:pPr>
            <a:r>
              <a:rPr lang="en-US" sz="1696" b="1" spc="84">
                <a:solidFill>
                  <a:srgbClr val="404040"/>
                </a:solidFill>
                <a:latin typeface="Arial Bold"/>
                <a:ea typeface="Arial Bold"/>
                <a:cs typeface="Arial Bold"/>
                <a:sym typeface="Arial Bold"/>
              </a:rPr>
              <a:t>SEURAAVAKSI</a:t>
            </a:r>
          </a:p>
        </p:txBody>
      </p:sp>
      <p:grpSp>
        <p:nvGrpSpPr>
          <p:cNvPr id="39" name="Group 39"/>
          <p:cNvGrpSpPr/>
          <p:nvPr/>
        </p:nvGrpSpPr>
        <p:grpSpPr>
          <a:xfrm>
            <a:off x="3815079" y="5159361"/>
            <a:ext cx="3089561" cy="1499441"/>
            <a:chOff x="0" y="0"/>
            <a:chExt cx="1110479" cy="538943"/>
          </a:xfrm>
        </p:grpSpPr>
        <p:sp>
          <p:nvSpPr>
            <p:cNvPr id="40" name="Freeform 40"/>
            <p:cNvSpPr/>
            <p:nvPr/>
          </p:nvSpPr>
          <p:spPr>
            <a:xfrm>
              <a:off x="0" y="0"/>
              <a:ext cx="1110479" cy="538943"/>
            </a:xfrm>
            <a:custGeom>
              <a:avLst/>
              <a:gdLst/>
              <a:ahLst/>
              <a:cxnLst/>
              <a:rect l="l" t="t" r="r" b="b"/>
              <a:pathLst>
                <a:path w="1110479" h="538943">
                  <a:moveTo>
                    <a:pt x="37610" y="0"/>
                  </a:moveTo>
                  <a:lnTo>
                    <a:pt x="1072869" y="0"/>
                  </a:lnTo>
                  <a:cubicBezTo>
                    <a:pt x="1082844" y="0"/>
                    <a:pt x="1092410" y="3962"/>
                    <a:pt x="1099463" y="11016"/>
                  </a:cubicBezTo>
                  <a:cubicBezTo>
                    <a:pt x="1106516" y="18069"/>
                    <a:pt x="1110479" y="27635"/>
                    <a:pt x="1110479" y="37610"/>
                  </a:cubicBezTo>
                  <a:lnTo>
                    <a:pt x="1110479" y="501333"/>
                  </a:lnTo>
                  <a:cubicBezTo>
                    <a:pt x="1110479" y="511308"/>
                    <a:pt x="1106516" y="520874"/>
                    <a:pt x="1099463" y="527927"/>
                  </a:cubicBezTo>
                  <a:cubicBezTo>
                    <a:pt x="1092410" y="534981"/>
                    <a:pt x="1082844" y="538943"/>
                    <a:pt x="1072869" y="538943"/>
                  </a:cubicBezTo>
                  <a:lnTo>
                    <a:pt x="37610" y="538943"/>
                  </a:lnTo>
                  <a:cubicBezTo>
                    <a:pt x="27635" y="538943"/>
                    <a:pt x="18069" y="534981"/>
                    <a:pt x="11016" y="527927"/>
                  </a:cubicBezTo>
                  <a:cubicBezTo>
                    <a:pt x="3962" y="520874"/>
                    <a:pt x="0" y="511308"/>
                    <a:pt x="0" y="501333"/>
                  </a:cubicBezTo>
                  <a:lnTo>
                    <a:pt x="0" y="37610"/>
                  </a:lnTo>
                  <a:cubicBezTo>
                    <a:pt x="0" y="27635"/>
                    <a:pt x="3962" y="18069"/>
                    <a:pt x="11016" y="11016"/>
                  </a:cubicBezTo>
                  <a:cubicBezTo>
                    <a:pt x="18069" y="3962"/>
                    <a:pt x="27635" y="0"/>
                    <a:pt x="37610" y="0"/>
                  </a:cubicBezTo>
                  <a:close/>
                </a:path>
              </a:pathLst>
            </a:custGeom>
            <a:solidFill>
              <a:srgbClr val="FFFFFF"/>
            </a:solidFill>
            <a:ln w="47625" cap="sq">
              <a:solidFill>
                <a:srgbClr val="394B85"/>
              </a:solidFill>
              <a:prstDash val="solid"/>
              <a:miter/>
            </a:ln>
          </p:spPr>
          <p:txBody>
            <a:bodyPr/>
            <a:lstStyle/>
            <a:p>
              <a:endParaRPr lang="fi-FI"/>
            </a:p>
          </p:txBody>
        </p:sp>
        <p:sp>
          <p:nvSpPr>
            <p:cNvPr id="41" name="TextBox 41"/>
            <p:cNvSpPr txBox="1"/>
            <p:nvPr/>
          </p:nvSpPr>
          <p:spPr>
            <a:xfrm>
              <a:off x="0" y="-28575"/>
              <a:ext cx="1110479" cy="567518"/>
            </a:xfrm>
            <a:prstGeom prst="rect">
              <a:avLst/>
            </a:prstGeom>
          </p:spPr>
          <p:txBody>
            <a:bodyPr lIns="25326" tIns="25326" rIns="25326" bIns="25326"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326"/>
                </a:lnSpc>
              </a:pPr>
              <a:endParaRPr sz="1803"/>
            </a:p>
            <a:p>
              <a:pPr algn="l">
                <a:lnSpc>
                  <a:spcPts val="1680"/>
                </a:lnSpc>
              </a:pPr>
              <a:endParaRPr sz="1803"/>
            </a:p>
          </p:txBody>
        </p:sp>
      </p:grpSp>
      <p:sp>
        <p:nvSpPr>
          <p:cNvPr id="42" name="TextBox 42"/>
          <p:cNvSpPr txBox="1"/>
          <p:nvPr/>
        </p:nvSpPr>
        <p:spPr>
          <a:xfrm>
            <a:off x="3960977" y="5244502"/>
            <a:ext cx="2639276" cy="129616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436"/>
              </a:lnSpc>
            </a:pPr>
            <a:r>
              <a:rPr lang="en-US" sz="1197">
                <a:solidFill>
                  <a:srgbClr val="404040"/>
                </a:solidFill>
                <a:latin typeface="Arial"/>
                <a:ea typeface="Arial"/>
                <a:cs typeface="Arial"/>
                <a:sym typeface="Arial"/>
              </a:rPr>
              <a:t>Tee </a:t>
            </a:r>
            <a:r>
              <a:rPr lang="en-US" sz="1197" err="1">
                <a:solidFill>
                  <a:srgbClr val="404040"/>
                </a:solidFill>
                <a:latin typeface="Arial"/>
                <a:ea typeface="Arial"/>
                <a:cs typeface="Arial"/>
                <a:sym typeface="Arial"/>
              </a:rPr>
              <a:t>ilmoitus</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kokouksesta</a:t>
            </a:r>
            <a:r>
              <a:rPr lang="en-US" sz="1197">
                <a:solidFill>
                  <a:srgbClr val="404040"/>
                </a:solidFill>
                <a:latin typeface="Arial"/>
                <a:ea typeface="Arial"/>
                <a:cs typeface="Arial"/>
                <a:sym typeface="Arial"/>
              </a:rPr>
              <a:t> ja </a:t>
            </a:r>
            <a:r>
              <a:rPr lang="en-US" sz="1197" err="1">
                <a:solidFill>
                  <a:srgbClr val="404040"/>
                </a:solidFill>
                <a:latin typeface="Arial"/>
                <a:ea typeface="Arial"/>
                <a:cs typeface="Arial"/>
                <a:sym typeface="Arial"/>
              </a:rPr>
              <a:t>kerro</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siitä</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hyvissä</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ajoin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asukkaille</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henkilökunnalle</a:t>
            </a:r>
            <a:r>
              <a:rPr lang="en-US" sz="1197">
                <a:solidFill>
                  <a:srgbClr val="404040"/>
                </a:solidFill>
                <a:latin typeface="Arial"/>
                <a:ea typeface="Arial"/>
                <a:cs typeface="Arial"/>
                <a:sym typeface="Arial"/>
              </a:rPr>
              <a:t> ja </a:t>
            </a:r>
            <a:r>
              <a:rPr lang="en-US" sz="1197" err="1">
                <a:solidFill>
                  <a:srgbClr val="404040"/>
                </a:solidFill>
                <a:latin typeface="Arial"/>
                <a:ea typeface="Arial"/>
                <a:cs typeface="Arial"/>
                <a:sym typeface="Arial"/>
              </a:rPr>
              <a:t>läheisille</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Kutsu</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asukkaat</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osallistumaan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kokoukseen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Huomioi</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erityistä</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tukea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tarvitsevien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asukkaiden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kutsumisen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keinot</a:t>
            </a:r>
            <a:r>
              <a:rPr lang="en-US" sz="1197">
                <a:solidFill>
                  <a:srgbClr val="404040"/>
                </a:solidFill>
                <a:latin typeface="Arial"/>
                <a:ea typeface="Arial"/>
                <a:cs typeface="Arial"/>
                <a:sym typeface="Arial"/>
              </a:rPr>
              <a:t> ja </a:t>
            </a:r>
            <a:r>
              <a:rPr lang="en-US" sz="1197" err="1">
                <a:solidFill>
                  <a:srgbClr val="404040"/>
                </a:solidFill>
                <a:latin typeface="Arial"/>
                <a:ea typeface="Arial"/>
                <a:cs typeface="Arial"/>
                <a:sym typeface="Arial"/>
              </a:rPr>
              <a:t>siihen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käytettävä</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aika</a:t>
            </a:r>
            <a:r>
              <a:rPr lang="en-US" sz="1197">
                <a:solidFill>
                  <a:srgbClr val="404040"/>
                </a:solidFill>
                <a:latin typeface="Arial"/>
                <a:ea typeface="Arial"/>
                <a:cs typeface="Arial"/>
                <a:sym typeface="Arial"/>
              </a:rPr>
              <a:t>.</a:t>
            </a:r>
          </a:p>
        </p:txBody>
      </p:sp>
      <p:grpSp>
        <p:nvGrpSpPr>
          <p:cNvPr id="43" name="Group 43"/>
          <p:cNvGrpSpPr/>
          <p:nvPr/>
        </p:nvGrpSpPr>
        <p:grpSpPr>
          <a:xfrm>
            <a:off x="3815079" y="6733593"/>
            <a:ext cx="3089561" cy="1499441"/>
            <a:chOff x="0" y="0"/>
            <a:chExt cx="1110479" cy="538943"/>
          </a:xfrm>
        </p:grpSpPr>
        <p:sp>
          <p:nvSpPr>
            <p:cNvPr id="44" name="Freeform 44"/>
            <p:cNvSpPr/>
            <p:nvPr/>
          </p:nvSpPr>
          <p:spPr>
            <a:xfrm>
              <a:off x="0" y="0"/>
              <a:ext cx="1110479" cy="538943"/>
            </a:xfrm>
            <a:custGeom>
              <a:avLst/>
              <a:gdLst/>
              <a:ahLst/>
              <a:cxnLst/>
              <a:rect l="l" t="t" r="r" b="b"/>
              <a:pathLst>
                <a:path w="1110479" h="538943">
                  <a:moveTo>
                    <a:pt x="37610" y="0"/>
                  </a:moveTo>
                  <a:lnTo>
                    <a:pt x="1072869" y="0"/>
                  </a:lnTo>
                  <a:cubicBezTo>
                    <a:pt x="1082844" y="0"/>
                    <a:pt x="1092410" y="3962"/>
                    <a:pt x="1099463" y="11016"/>
                  </a:cubicBezTo>
                  <a:cubicBezTo>
                    <a:pt x="1106516" y="18069"/>
                    <a:pt x="1110479" y="27635"/>
                    <a:pt x="1110479" y="37610"/>
                  </a:cubicBezTo>
                  <a:lnTo>
                    <a:pt x="1110479" y="501333"/>
                  </a:lnTo>
                  <a:cubicBezTo>
                    <a:pt x="1110479" y="511308"/>
                    <a:pt x="1106516" y="520874"/>
                    <a:pt x="1099463" y="527927"/>
                  </a:cubicBezTo>
                  <a:cubicBezTo>
                    <a:pt x="1092410" y="534981"/>
                    <a:pt x="1082844" y="538943"/>
                    <a:pt x="1072869" y="538943"/>
                  </a:cubicBezTo>
                  <a:lnTo>
                    <a:pt x="37610" y="538943"/>
                  </a:lnTo>
                  <a:cubicBezTo>
                    <a:pt x="27635" y="538943"/>
                    <a:pt x="18069" y="534981"/>
                    <a:pt x="11016" y="527927"/>
                  </a:cubicBezTo>
                  <a:cubicBezTo>
                    <a:pt x="3962" y="520874"/>
                    <a:pt x="0" y="511308"/>
                    <a:pt x="0" y="501333"/>
                  </a:cubicBezTo>
                  <a:lnTo>
                    <a:pt x="0" y="37610"/>
                  </a:lnTo>
                  <a:cubicBezTo>
                    <a:pt x="0" y="27635"/>
                    <a:pt x="3962" y="18069"/>
                    <a:pt x="11016" y="11016"/>
                  </a:cubicBezTo>
                  <a:cubicBezTo>
                    <a:pt x="18069" y="3962"/>
                    <a:pt x="27635" y="0"/>
                    <a:pt x="37610" y="0"/>
                  </a:cubicBezTo>
                  <a:close/>
                </a:path>
              </a:pathLst>
            </a:custGeom>
            <a:solidFill>
              <a:srgbClr val="FFFFFF"/>
            </a:solidFill>
            <a:ln w="47625" cap="sq">
              <a:solidFill>
                <a:srgbClr val="394B85"/>
              </a:solidFill>
              <a:prstDash val="solid"/>
              <a:miter/>
            </a:ln>
          </p:spPr>
          <p:txBody>
            <a:bodyPr/>
            <a:lstStyle/>
            <a:p>
              <a:endParaRPr lang="fi-FI"/>
            </a:p>
          </p:txBody>
        </p:sp>
        <p:sp>
          <p:nvSpPr>
            <p:cNvPr id="45" name="TextBox 45"/>
            <p:cNvSpPr txBox="1"/>
            <p:nvPr/>
          </p:nvSpPr>
          <p:spPr>
            <a:xfrm>
              <a:off x="0" y="-28575"/>
              <a:ext cx="1110479" cy="567518"/>
            </a:xfrm>
            <a:prstGeom prst="rect">
              <a:avLst/>
            </a:prstGeom>
          </p:spPr>
          <p:txBody>
            <a:bodyPr lIns="25326" tIns="25326" rIns="25326" bIns="25326"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326"/>
                </a:lnSpc>
              </a:pPr>
              <a:endParaRPr sz="1803"/>
            </a:p>
            <a:p>
              <a:pPr algn="l">
                <a:lnSpc>
                  <a:spcPts val="1680"/>
                </a:lnSpc>
              </a:pPr>
              <a:endParaRPr sz="1803"/>
            </a:p>
          </p:txBody>
        </p:sp>
      </p:grpSp>
      <p:sp>
        <p:nvSpPr>
          <p:cNvPr id="46" name="TextBox 46"/>
          <p:cNvSpPr txBox="1"/>
          <p:nvPr/>
        </p:nvSpPr>
        <p:spPr>
          <a:xfrm>
            <a:off x="3960977" y="6902285"/>
            <a:ext cx="2778465" cy="111508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436"/>
              </a:lnSpc>
            </a:pPr>
            <a:r>
              <a:rPr lang="en-US" sz="1197" err="1">
                <a:solidFill>
                  <a:srgbClr val="404040"/>
                </a:solidFill>
                <a:latin typeface="Arial"/>
                <a:ea typeface="Arial"/>
                <a:cs typeface="Arial"/>
                <a:sym typeface="Arial"/>
              </a:rPr>
              <a:t>Huolehdi</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että</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kaikilla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halukkailla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osallistujilla</a:t>
            </a:r>
            <a:r>
              <a:rPr lang="en-US" sz="1197">
                <a:solidFill>
                  <a:srgbClr val="404040"/>
                </a:solidFill>
                <a:latin typeface="Arial"/>
                <a:ea typeface="Arial"/>
                <a:cs typeface="Arial"/>
                <a:sym typeface="Arial"/>
              </a:rPr>
              <a:t>  on </a:t>
            </a:r>
            <a:r>
              <a:rPr lang="en-US" sz="1197" err="1">
                <a:solidFill>
                  <a:srgbClr val="404040"/>
                </a:solidFill>
                <a:latin typeface="Arial"/>
                <a:ea typeface="Arial"/>
                <a:cs typeface="Arial"/>
                <a:sym typeface="Arial"/>
              </a:rPr>
              <a:t>mahdollisuus</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osallistua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kokoukseen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Huomioi</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että</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jokainen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saa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äänensä</a:t>
            </a:r>
            <a:r>
              <a:rPr lang="en-US" sz="1197">
                <a:solidFill>
                  <a:srgbClr val="404040"/>
                </a:solidFill>
                <a:latin typeface="Arial"/>
                <a:ea typeface="Arial"/>
                <a:cs typeface="Arial"/>
                <a:sym typeface="Arial"/>
              </a:rPr>
              <a:t> tai </a:t>
            </a:r>
            <a:r>
              <a:rPr lang="en-US" sz="1197" err="1">
                <a:solidFill>
                  <a:srgbClr val="404040"/>
                </a:solidFill>
                <a:latin typeface="Arial"/>
                <a:ea typeface="Arial"/>
                <a:cs typeface="Arial"/>
                <a:sym typeface="Arial"/>
              </a:rPr>
              <a:t>toimintansa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julki</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Varaa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kokouksen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ohjelmaan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riittävästi</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aikaa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keskustelulle</a:t>
            </a:r>
            <a:r>
              <a:rPr lang="en-US" sz="1197">
                <a:solidFill>
                  <a:srgbClr val="F04E4C"/>
                </a:solidFill>
                <a:latin typeface="Arial"/>
                <a:ea typeface="Arial"/>
                <a:cs typeface="Arial"/>
                <a:sym typeface="Arial"/>
              </a:rPr>
              <a:t>.</a:t>
            </a:r>
            <a:r>
              <a:rPr lang="en-US" sz="1197">
                <a:solidFill>
                  <a:srgbClr val="404040"/>
                </a:solidFill>
                <a:latin typeface="Arial"/>
                <a:ea typeface="Arial"/>
                <a:cs typeface="Arial"/>
                <a:sym typeface="Arial"/>
              </a:rPr>
              <a:t> Ole </a:t>
            </a:r>
            <a:r>
              <a:rPr lang="en-US" sz="1197" err="1">
                <a:solidFill>
                  <a:srgbClr val="404040"/>
                </a:solidFill>
                <a:latin typeface="Arial"/>
                <a:ea typeface="Arial"/>
                <a:cs typeface="Arial"/>
                <a:sym typeface="Arial"/>
              </a:rPr>
              <a:t>ajoissa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paikalla</a:t>
            </a:r>
            <a:r>
              <a:rPr lang="en-US" sz="1197">
                <a:solidFill>
                  <a:srgbClr val="404040"/>
                </a:solidFill>
                <a:latin typeface="Arial"/>
                <a:ea typeface="Arial"/>
                <a:cs typeface="Arial"/>
                <a:sym typeface="Arial"/>
              </a:rPr>
              <a:t>.</a:t>
            </a:r>
          </a:p>
        </p:txBody>
      </p:sp>
      <p:grpSp>
        <p:nvGrpSpPr>
          <p:cNvPr id="47" name="Group 47"/>
          <p:cNvGrpSpPr/>
          <p:nvPr/>
        </p:nvGrpSpPr>
        <p:grpSpPr>
          <a:xfrm>
            <a:off x="3815079" y="8345695"/>
            <a:ext cx="3089561" cy="1499441"/>
            <a:chOff x="0" y="0"/>
            <a:chExt cx="1110479" cy="538943"/>
          </a:xfrm>
        </p:grpSpPr>
        <p:sp>
          <p:nvSpPr>
            <p:cNvPr id="48" name="Freeform 48"/>
            <p:cNvSpPr/>
            <p:nvPr/>
          </p:nvSpPr>
          <p:spPr>
            <a:xfrm>
              <a:off x="0" y="0"/>
              <a:ext cx="1110479" cy="538943"/>
            </a:xfrm>
            <a:custGeom>
              <a:avLst/>
              <a:gdLst/>
              <a:ahLst/>
              <a:cxnLst/>
              <a:rect l="l" t="t" r="r" b="b"/>
              <a:pathLst>
                <a:path w="1110479" h="538943">
                  <a:moveTo>
                    <a:pt x="37610" y="0"/>
                  </a:moveTo>
                  <a:lnTo>
                    <a:pt x="1072869" y="0"/>
                  </a:lnTo>
                  <a:cubicBezTo>
                    <a:pt x="1082844" y="0"/>
                    <a:pt x="1092410" y="3962"/>
                    <a:pt x="1099463" y="11016"/>
                  </a:cubicBezTo>
                  <a:cubicBezTo>
                    <a:pt x="1106516" y="18069"/>
                    <a:pt x="1110479" y="27635"/>
                    <a:pt x="1110479" y="37610"/>
                  </a:cubicBezTo>
                  <a:lnTo>
                    <a:pt x="1110479" y="501333"/>
                  </a:lnTo>
                  <a:cubicBezTo>
                    <a:pt x="1110479" y="511308"/>
                    <a:pt x="1106516" y="520874"/>
                    <a:pt x="1099463" y="527927"/>
                  </a:cubicBezTo>
                  <a:cubicBezTo>
                    <a:pt x="1092410" y="534981"/>
                    <a:pt x="1082844" y="538943"/>
                    <a:pt x="1072869" y="538943"/>
                  </a:cubicBezTo>
                  <a:lnTo>
                    <a:pt x="37610" y="538943"/>
                  </a:lnTo>
                  <a:cubicBezTo>
                    <a:pt x="27635" y="538943"/>
                    <a:pt x="18069" y="534981"/>
                    <a:pt x="11016" y="527927"/>
                  </a:cubicBezTo>
                  <a:cubicBezTo>
                    <a:pt x="3962" y="520874"/>
                    <a:pt x="0" y="511308"/>
                    <a:pt x="0" y="501333"/>
                  </a:cubicBezTo>
                  <a:lnTo>
                    <a:pt x="0" y="37610"/>
                  </a:lnTo>
                  <a:cubicBezTo>
                    <a:pt x="0" y="27635"/>
                    <a:pt x="3962" y="18069"/>
                    <a:pt x="11016" y="11016"/>
                  </a:cubicBezTo>
                  <a:cubicBezTo>
                    <a:pt x="18069" y="3962"/>
                    <a:pt x="27635" y="0"/>
                    <a:pt x="37610" y="0"/>
                  </a:cubicBezTo>
                  <a:close/>
                </a:path>
              </a:pathLst>
            </a:custGeom>
            <a:solidFill>
              <a:srgbClr val="FFFFFF"/>
            </a:solidFill>
            <a:ln w="47625" cap="sq">
              <a:solidFill>
                <a:srgbClr val="394B85"/>
              </a:solidFill>
              <a:prstDash val="solid"/>
              <a:miter/>
            </a:ln>
          </p:spPr>
          <p:txBody>
            <a:bodyPr/>
            <a:lstStyle/>
            <a:p>
              <a:endParaRPr lang="fi-FI"/>
            </a:p>
          </p:txBody>
        </p:sp>
        <p:sp>
          <p:nvSpPr>
            <p:cNvPr id="49" name="TextBox 49"/>
            <p:cNvSpPr txBox="1"/>
            <p:nvPr/>
          </p:nvSpPr>
          <p:spPr>
            <a:xfrm>
              <a:off x="0" y="-28575"/>
              <a:ext cx="1110479" cy="567518"/>
            </a:xfrm>
            <a:prstGeom prst="rect">
              <a:avLst/>
            </a:prstGeom>
          </p:spPr>
          <p:txBody>
            <a:bodyPr lIns="25326" tIns="25326" rIns="25326" bIns="25326"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326"/>
                </a:lnSpc>
              </a:pPr>
              <a:endParaRPr sz="1803"/>
            </a:p>
            <a:p>
              <a:pPr algn="l">
                <a:lnSpc>
                  <a:spcPts val="1680"/>
                </a:lnSpc>
              </a:pPr>
              <a:endParaRPr sz="1803"/>
            </a:p>
          </p:txBody>
        </p:sp>
      </p:grpSp>
      <p:sp>
        <p:nvSpPr>
          <p:cNvPr id="50" name="TextBox 50"/>
          <p:cNvSpPr txBox="1"/>
          <p:nvPr/>
        </p:nvSpPr>
        <p:spPr>
          <a:xfrm>
            <a:off x="3960977" y="8436835"/>
            <a:ext cx="2879093" cy="1333378"/>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496"/>
              </a:lnSpc>
            </a:pPr>
            <a:r>
              <a:rPr lang="en-US" sz="1197" err="1">
                <a:solidFill>
                  <a:srgbClr val="404040"/>
                </a:solidFill>
                <a:latin typeface="Arial"/>
                <a:ea typeface="Arial"/>
                <a:cs typeface="Arial"/>
                <a:sym typeface="Arial"/>
              </a:rPr>
              <a:t>Asukaskokouksesta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tehdään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muistio</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joka</a:t>
            </a:r>
            <a:r>
              <a:rPr lang="en-US" sz="1197">
                <a:solidFill>
                  <a:srgbClr val="404040"/>
                </a:solidFill>
                <a:latin typeface="Arial"/>
                <a:ea typeface="Arial"/>
                <a:cs typeface="Arial"/>
                <a:sym typeface="Arial"/>
              </a:rPr>
              <a:t> on </a:t>
            </a:r>
            <a:r>
              <a:rPr lang="en-US" sz="1197" err="1">
                <a:solidFill>
                  <a:srgbClr val="404040"/>
                </a:solidFill>
                <a:latin typeface="Arial"/>
                <a:ea typeface="Arial"/>
                <a:cs typeface="Arial"/>
                <a:sym typeface="Arial"/>
              </a:rPr>
              <a:t>asukkaiden</a:t>
            </a:r>
            <a:r>
              <a:rPr lang="en-US" sz="1197">
                <a:solidFill>
                  <a:srgbClr val="404040"/>
                </a:solidFill>
                <a:latin typeface="Arial"/>
                <a:ea typeface="Arial"/>
                <a:cs typeface="Arial"/>
                <a:sym typeface="Arial"/>
              </a:rPr>
              <a:t> ja </a:t>
            </a:r>
            <a:r>
              <a:rPr lang="en-US" sz="1197" err="1">
                <a:solidFill>
                  <a:srgbClr val="404040"/>
                </a:solidFill>
                <a:latin typeface="Arial"/>
                <a:ea typeface="Arial"/>
                <a:cs typeface="Arial"/>
                <a:sym typeface="Arial"/>
              </a:rPr>
              <a:t>heidän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läheistensä</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sekä</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organisaation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henkilöstön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tiedossa</a:t>
            </a:r>
            <a:r>
              <a:rPr lang="en-US" sz="1197">
                <a:solidFill>
                  <a:srgbClr val="404040"/>
                </a:solidFill>
                <a:latin typeface="Arial"/>
                <a:ea typeface="Arial"/>
                <a:cs typeface="Arial"/>
                <a:sym typeface="Arial"/>
              </a:rPr>
              <a:t> ja </a:t>
            </a:r>
            <a:r>
              <a:rPr lang="en-US" sz="1197" err="1">
                <a:solidFill>
                  <a:srgbClr val="404040"/>
                </a:solidFill>
                <a:latin typeface="Arial"/>
                <a:ea typeface="Arial"/>
                <a:cs typeface="Arial"/>
                <a:sym typeface="Arial"/>
              </a:rPr>
              <a:t>nähtävillä</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Pöytäkirjasta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näkyy</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seuraavan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tapaamisen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ajankohta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Tiedota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asukkaita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siitä</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miten</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käsitellyt</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asiat</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etenevät</a:t>
            </a:r>
            <a:r>
              <a:rPr lang="en-US" sz="1197">
                <a:solidFill>
                  <a:srgbClr val="404040"/>
                </a:solidFill>
                <a:latin typeface="Arial"/>
                <a:ea typeface="Arial"/>
                <a:cs typeface="Arial"/>
                <a:sym typeface="Arial"/>
              </a:rPr>
              <a:t>. Tee </a:t>
            </a:r>
            <a:r>
              <a:rPr lang="en-US" sz="1197" err="1">
                <a:solidFill>
                  <a:srgbClr val="404040"/>
                </a:solidFill>
                <a:latin typeface="Arial"/>
                <a:ea typeface="Arial"/>
                <a:cs typeface="Arial"/>
                <a:sym typeface="Arial"/>
              </a:rPr>
              <a:t>toiminnasta</a:t>
            </a:r>
            <a:r>
              <a:rPr lang="en-US" sz="1197">
                <a:solidFill>
                  <a:srgbClr val="404040"/>
                </a:solidFill>
                <a:latin typeface="Arial"/>
                <a:ea typeface="Arial"/>
                <a:cs typeface="Arial"/>
                <a:sym typeface="Arial"/>
              </a:rPr>
              <a:t> </a:t>
            </a:r>
            <a:r>
              <a:rPr lang="en-US" sz="1197" err="1">
                <a:solidFill>
                  <a:srgbClr val="404040"/>
                </a:solidFill>
                <a:latin typeface="Arial"/>
                <a:ea typeface="Arial"/>
                <a:cs typeface="Arial"/>
                <a:sym typeface="Arial"/>
              </a:rPr>
              <a:t>näkyvää</a:t>
            </a:r>
            <a:r>
              <a:rPr lang="en-US" sz="1197">
                <a:solidFill>
                  <a:srgbClr val="404040"/>
                </a:solidFill>
                <a:latin typeface="Arial"/>
                <a:ea typeface="Arial"/>
                <a:cs typeface="Arial"/>
                <a:sym typeface="Arial"/>
              </a:rPr>
              <a:t>.</a:t>
            </a:r>
          </a:p>
        </p:txBody>
      </p:sp>
      <p:sp>
        <p:nvSpPr>
          <p:cNvPr id="51" name="TextBox 51"/>
          <p:cNvSpPr txBox="1"/>
          <p:nvPr/>
        </p:nvSpPr>
        <p:spPr>
          <a:xfrm>
            <a:off x="1270091" y="321925"/>
            <a:ext cx="5089977" cy="45685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3921"/>
              </a:lnSpc>
              <a:spcBef>
                <a:spcPct val="0"/>
              </a:spcBef>
            </a:pPr>
            <a:r>
              <a:rPr lang="en-US" sz="2801">
                <a:solidFill>
                  <a:srgbClr val="394B85"/>
                </a:solidFill>
                <a:latin typeface="Arial"/>
                <a:ea typeface="Arial"/>
                <a:cs typeface="Arial"/>
                <a:sym typeface="Arial"/>
              </a:rPr>
              <a:t>Näin järjestät asukaskokouksen</a:t>
            </a:r>
          </a:p>
        </p:txBody>
      </p:sp>
      <p:sp>
        <p:nvSpPr>
          <p:cNvPr id="52" name="AutoShape 52"/>
          <p:cNvSpPr/>
          <p:nvPr/>
        </p:nvSpPr>
        <p:spPr>
          <a:xfrm>
            <a:off x="4253" y="1120203"/>
            <a:ext cx="7559155" cy="33240"/>
          </a:xfrm>
          <a:prstGeom prst="line">
            <a:avLst/>
          </a:prstGeom>
          <a:ln w="66675" cap="flat">
            <a:solidFill>
              <a:srgbClr val="F35957"/>
            </a:solidFill>
            <a:prstDash val="solid"/>
            <a:headEnd type="none" w="sm" len="sm"/>
            <a:tailEnd type="none" w="sm" len="sm"/>
          </a:ln>
        </p:spPr>
        <p:txBody>
          <a:bodyPr/>
          <a:lstStyle/>
          <a:p>
            <a:endParaRPr lang="fi-FI"/>
          </a:p>
        </p:txBody>
      </p:sp>
      <p:sp>
        <p:nvSpPr>
          <p:cNvPr id="53" name="TextBox 53"/>
          <p:cNvSpPr txBox="1"/>
          <p:nvPr/>
        </p:nvSpPr>
        <p:spPr>
          <a:xfrm>
            <a:off x="3960977" y="3619327"/>
            <a:ext cx="2851170" cy="136479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01"/>
              </a:lnSpc>
            </a:pPr>
            <a:r>
              <a:rPr lang="en-US" sz="1201">
                <a:solidFill>
                  <a:srgbClr val="000000"/>
                </a:solidFill>
                <a:latin typeface="Arial"/>
                <a:ea typeface="Arial"/>
                <a:cs typeface="Arial"/>
                <a:sym typeface="Arial"/>
              </a:rPr>
              <a:t>Keskustele ja pohdi  työyksikössäsi asukaskokoukselle sopivista aiheista. Sovi käytännön järjestelyistä, esim. tarvitseeko tilaa varata, kuka keittää kahvit, hankkii tarvittavat materiaalit kokousta varten, huolehtii tarvittaessa ulkoisen markkinoinnin</a:t>
            </a:r>
          </a:p>
        </p:txBody>
      </p:sp>
    </p:spTree>
    <p:extLst>
      <p:ext uri="{BB962C8B-B14F-4D97-AF65-F5344CB8AC3E}">
        <p14:creationId xmlns:p14="http://schemas.microsoft.com/office/powerpoint/2010/main" val="3566840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object 5">
            <a:extLst>
              <a:ext uri="{FF2B5EF4-FFF2-40B4-BE49-F238E27FC236}">
                <a16:creationId xmlns:a16="http://schemas.microsoft.com/office/drawing/2014/main" id="{ACB53D5E-D547-1B0C-92B1-6DDA31FDB4AD}"/>
              </a:ext>
            </a:extLst>
          </p:cNvPr>
          <p:cNvSpPr/>
          <p:nvPr/>
        </p:nvSpPr>
        <p:spPr>
          <a:xfrm>
            <a:off x="0" y="857211"/>
            <a:ext cx="7569200" cy="1981715"/>
          </a:xfrm>
          <a:custGeom>
            <a:avLst/>
            <a:gdLst/>
            <a:ahLst/>
            <a:cxnLst/>
            <a:rect l="l" t="t" r="r" b="b"/>
            <a:pathLst>
              <a:path w="5005070" h="501014">
                <a:moveTo>
                  <a:pt x="5004752" y="500556"/>
                </a:moveTo>
                <a:lnTo>
                  <a:pt x="0" y="500556"/>
                </a:lnTo>
                <a:lnTo>
                  <a:pt x="0" y="0"/>
                </a:lnTo>
                <a:lnTo>
                  <a:pt x="5004752" y="0"/>
                </a:lnTo>
                <a:lnTo>
                  <a:pt x="5004752" y="500556"/>
                </a:lnTo>
                <a:close/>
              </a:path>
            </a:pathLst>
          </a:custGeom>
          <a:solidFill>
            <a:srgbClr val="384B85"/>
          </a:solidFill>
        </p:spPr>
        <p:txBody>
          <a:bodyPr wrap="square" lIns="0" tIns="0" rIns="0" bIns="0" rtlCol="0"/>
          <a:lstStyle/>
          <a:p>
            <a:endParaRPr/>
          </a:p>
        </p:txBody>
      </p:sp>
      <p:pic>
        <p:nvPicPr>
          <p:cNvPr id="2" name="object 2"/>
          <p:cNvPicPr/>
          <p:nvPr/>
        </p:nvPicPr>
        <p:blipFill>
          <a:blip r:embed="rId2" cstate="print"/>
          <a:stretch>
            <a:fillRect/>
          </a:stretch>
        </p:blipFill>
        <p:spPr>
          <a:xfrm>
            <a:off x="5138023" y="3055002"/>
            <a:ext cx="1987590" cy="1981715"/>
          </a:xfrm>
          <a:prstGeom prst="rect">
            <a:avLst/>
          </a:prstGeom>
        </p:spPr>
      </p:pic>
      <p:pic>
        <p:nvPicPr>
          <p:cNvPr id="3" name="object 3"/>
          <p:cNvPicPr/>
          <p:nvPr/>
        </p:nvPicPr>
        <p:blipFill>
          <a:blip r:embed="rId3" cstate="print"/>
          <a:stretch>
            <a:fillRect/>
          </a:stretch>
        </p:blipFill>
        <p:spPr>
          <a:xfrm>
            <a:off x="2454190" y="9879129"/>
            <a:ext cx="542345" cy="542396"/>
          </a:xfrm>
          <a:prstGeom prst="rect">
            <a:avLst/>
          </a:prstGeom>
        </p:spPr>
      </p:pic>
      <p:sp>
        <p:nvSpPr>
          <p:cNvPr id="4" name="object 4"/>
          <p:cNvSpPr txBox="1">
            <a:spLocks noGrp="1"/>
          </p:cNvSpPr>
          <p:nvPr>
            <p:ph type="title"/>
          </p:nvPr>
        </p:nvSpPr>
        <p:spPr>
          <a:xfrm>
            <a:off x="-140365" y="164658"/>
            <a:ext cx="6273800" cy="640724"/>
          </a:xfrm>
          <a:prstGeom prst="rect">
            <a:avLst/>
          </a:prstGeom>
        </p:spPr>
        <p:txBody>
          <a:bodyPr vert="horz" wrap="square" lIns="0" tIns="207807" rIns="0" bIns="0" rtlCol="0">
            <a:spAutoFit/>
          </a:bodyPr>
          <a:lstStyle/>
          <a:p>
            <a:pPr marL="1680210" algn="ctr">
              <a:lnSpc>
                <a:spcPct val="100000"/>
              </a:lnSpc>
              <a:spcBef>
                <a:spcPts val="100"/>
              </a:spcBef>
            </a:pPr>
            <a:r>
              <a:rPr sz="2800" b="0" spc="55"/>
              <a:t>ASIAKASTILAISUUS</a:t>
            </a:r>
          </a:p>
        </p:txBody>
      </p:sp>
      <p:sp>
        <p:nvSpPr>
          <p:cNvPr id="11" name="object 11"/>
          <p:cNvSpPr txBox="1"/>
          <p:nvPr/>
        </p:nvSpPr>
        <p:spPr>
          <a:xfrm>
            <a:off x="781910" y="3780185"/>
            <a:ext cx="3134360" cy="770890"/>
          </a:xfrm>
          <a:prstGeom prst="rect">
            <a:avLst/>
          </a:prstGeom>
        </p:spPr>
        <p:txBody>
          <a:bodyPr vert="horz" wrap="square" lIns="0" tIns="12700" rIns="0" bIns="0" rtlCol="0">
            <a:spAutoFit/>
          </a:bodyPr>
          <a:lstStyle/>
          <a:p>
            <a:pPr marL="12700" marR="5080" indent="-635">
              <a:lnSpc>
                <a:spcPct val="120800"/>
              </a:lnSpc>
              <a:spcBef>
                <a:spcPts val="100"/>
              </a:spcBef>
            </a:pPr>
            <a:r>
              <a:rPr sz="1400" b="1" spc="10" err="1">
                <a:latin typeface="Arial"/>
                <a:cs typeface="Arial"/>
              </a:rPr>
              <a:t>Asiakastilaisuuden</a:t>
            </a:r>
            <a:r>
              <a:rPr sz="1400" b="1" spc="90">
                <a:latin typeface="Arial"/>
                <a:cs typeface="Arial"/>
              </a:rPr>
              <a:t> </a:t>
            </a:r>
            <a:r>
              <a:rPr sz="1400" b="1" spc="10" err="1">
                <a:latin typeface="Arial"/>
                <a:cs typeface="Arial"/>
              </a:rPr>
              <a:t>järjestäminen</a:t>
            </a:r>
            <a:r>
              <a:rPr sz="1400" b="1" spc="275">
                <a:latin typeface="Arial"/>
                <a:cs typeface="Arial"/>
              </a:rPr>
              <a:t> </a:t>
            </a:r>
            <a:r>
              <a:rPr sz="1400" b="1" spc="-25" err="1">
                <a:latin typeface="Arial"/>
                <a:cs typeface="Arial"/>
              </a:rPr>
              <a:t>voi</a:t>
            </a:r>
            <a:r>
              <a:rPr sz="1400" b="1" spc="-25">
                <a:latin typeface="Arial"/>
                <a:cs typeface="Arial"/>
              </a:rPr>
              <a:t> </a:t>
            </a:r>
            <a:r>
              <a:rPr sz="1400" b="1" err="1">
                <a:latin typeface="Arial"/>
                <a:cs typeface="Arial"/>
              </a:rPr>
              <a:t>tuoda</a:t>
            </a:r>
            <a:r>
              <a:rPr sz="1400" b="1" spc="140">
                <a:latin typeface="Arial"/>
                <a:cs typeface="Arial"/>
              </a:rPr>
              <a:t> </a:t>
            </a:r>
            <a:r>
              <a:rPr sz="1400" b="1" err="1">
                <a:latin typeface="Arial"/>
                <a:cs typeface="Arial"/>
              </a:rPr>
              <a:t>monia</a:t>
            </a:r>
            <a:r>
              <a:rPr sz="1400" b="1" spc="125">
                <a:latin typeface="Arial"/>
                <a:cs typeface="Arial"/>
              </a:rPr>
              <a:t> </a:t>
            </a:r>
            <a:r>
              <a:rPr sz="1400" b="1" err="1">
                <a:latin typeface="Arial"/>
                <a:cs typeface="Arial"/>
              </a:rPr>
              <a:t>hyötyjä</a:t>
            </a:r>
            <a:r>
              <a:rPr sz="1400" b="1">
                <a:latin typeface="Arial"/>
                <a:cs typeface="Arial"/>
              </a:rPr>
              <a:t>.</a:t>
            </a:r>
            <a:r>
              <a:rPr sz="1400" b="1" spc="170">
                <a:latin typeface="Arial"/>
                <a:cs typeface="Arial"/>
              </a:rPr>
              <a:t> </a:t>
            </a:r>
            <a:r>
              <a:rPr sz="1400" b="1">
                <a:latin typeface="Arial"/>
                <a:cs typeface="Arial"/>
              </a:rPr>
              <a:t>Alle</a:t>
            </a:r>
            <a:r>
              <a:rPr sz="1400" b="1" spc="80">
                <a:latin typeface="Arial"/>
                <a:cs typeface="Arial"/>
              </a:rPr>
              <a:t> </a:t>
            </a:r>
            <a:r>
              <a:rPr sz="1400" b="1">
                <a:latin typeface="Arial"/>
                <a:cs typeface="Arial"/>
              </a:rPr>
              <a:t>on</a:t>
            </a:r>
            <a:r>
              <a:rPr sz="1400" b="1" spc="75">
                <a:latin typeface="Arial"/>
                <a:cs typeface="Arial"/>
              </a:rPr>
              <a:t> </a:t>
            </a:r>
            <a:r>
              <a:rPr sz="1400" b="1" spc="-10" err="1">
                <a:latin typeface="Arial"/>
                <a:cs typeface="Arial"/>
              </a:rPr>
              <a:t>koottu</a:t>
            </a:r>
            <a:r>
              <a:rPr sz="1400" b="1" spc="-10">
                <a:latin typeface="Arial"/>
                <a:cs typeface="Arial"/>
              </a:rPr>
              <a:t> </a:t>
            </a:r>
            <a:r>
              <a:rPr sz="1400" b="1" err="1">
                <a:latin typeface="Arial"/>
                <a:cs typeface="Arial"/>
              </a:rPr>
              <a:t>niistä</a:t>
            </a:r>
            <a:r>
              <a:rPr sz="1400" b="1" spc="105">
                <a:latin typeface="Arial"/>
                <a:cs typeface="Arial"/>
              </a:rPr>
              <a:t> </a:t>
            </a:r>
            <a:r>
              <a:rPr sz="1400" b="1" spc="-10" err="1">
                <a:latin typeface="Arial"/>
                <a:cs typeface="Arial"/>
              </a:rPr>
              <a:t>tärkeimpiä</a:t>
            </a:r>
            <a:r>
              <a:rPr sz="1400" b="1" spc="-10">
                <a:latin typeface="Arial"/>
                <a:cs typeface="Arial"/>
              </a:rPr>
              <a:t>.</a:t>
            </a:r>
            <a:endParaRPr sz="1400">
              <a:latin typeface="Arial"/>
              <a:cs typeface="Arial"/>
            </a:endParaRPr>
          </a:p>
        </p:txBody>
      </p:sp>
      <p:sp>
        <p:nvSpPr>
          <p:cNvPr id="12" name="object 12"/>
          <p:cNvSpPr txBox="1"/>
          <p:nvPr/>
        </p:nvSpPr>
        <p:spPr>
          <a:xfrm>
            <a:off x="783445" y="4888436"/>
            <a:ext cx="5972955" cy="4873450"/>
          </a:xfrm>
          <a:prstGeom prst="rect">
            <a:avLst/>
          </a:prstGeom>
        </p:spPr>
        <p:txBody>
          <a:bodyPr vert="horz" wrap="square" lIns="0" tIns="12700" rIns="0" bIns="0" rtlCol="0">
            <a:spAutoFit/>
          </a:bodyPr>
          <a:lstStyle/>
          <a:p>
            <a:pPr marL="270510" marR="12700" indent="-143510">
              <a:lnSpc>
                <a:spcPct val="119300"/>
              </a:lnSpc>
              <a:spcBef>
                <a:spcPts val="100"/>
              </a:spcBef>
              <a:buChar char="•"/>
              <a:tabLst>
                <a:tab pos="270510" algn="l"/>
                <a:tab pos="272415" algn="l"/>
              </a:tabLst>
            </a:pPr>
            <a:r>
              <a:rPr sz="1200">
                <a:latin typeface="Arial"/>
                <a:cs typeface="Arial"/>
              </a:rPr>
              <a:t>	</a:t>
            </a:r>
            <a:r>
              <a:rPr sz="1200" spc="10" err="1">
                <a:latin typeface="Arial"/>
                <a:cs typeface="Arial"/>
              </a:rPr>
              <a:t>Asiakkaiden</a:t>
            </a:r>
            <a:r>
              <a:rPr sz="1200" spc="150">
                <a:latin typeface="Arial"/>
                <a:cs typeface="Arial"/>
              </a:rPr>
              <a:t> </a:t>
            </a:r>
            <a:r>
              <a:rPr sz="1200" spc="10" err="1">
                <a:latin typeface="Arial"/>
                <a:cs typeface="Arial"/>
              </a:rPr>
              <a:t>tarpeiden</a:t>
            </a:r>
            <a:r>
              <a:rPr sz="1200" spc="85">
                <a:latin typeface="Arial"/>
                <a:cs typeface="Arial"/>
              </a:rPr>
              <a:t> </a:t>
            </a:r>
            <a:r>
              <a:rPr sz="1200" spc="10" err="1">
                <a:latin typeface="Arial"/>
                <a:cs typeface="Arial"/>
              </a:rPr>
              <a:t>ymmärtäminen</a:t>
            </a:r>
            <a:r>
              <a:rPr sz="1200" spc="10">
                <a:latin typeface="Arial"/>
                <a:cs typeface="Arial"/>
              </a:rPr>
              <a:t>:</a:t>
            </a:r>
            <a:r>
              <a:rPr sz="1200" spc="165">
                <a:latin typeface="Arial"/>
                <a:cs typeface="Arial"/>
              </a:rPr>
              <a:t> </a:t>
            </a:r>
            <a:r>
              <a:rPr sz="1200" spc="10" err="1">
                <a:latin typeface="Arial"/>
                <a:cs typeface="Arial"/>
              </a:rPr>
              <a:t>Asiakastilaisuudet</a:t>
            </a:r>
            <a:r>
              <a:rPr lang="fi-FI" sz="1200" spc="10">
                <a:latin typeface="Arial"/>
                <a:cs typeface="Arial"/>
              </a:rPr>
              <a:t> </a:t>
            </a:r>
            <a:r>
              <a:rPr sz="1200">
                <a:latin typeface="Arial"/>
                <a:cs typeface="Arial"/>
              </a:rPr>
              <a:t> </a:t>
            </a:r>
            <a:r>
              <a:rPr sz="1200" spc="10" err="1">
                <a:latin typeface="Arial"/>
                <a:cs typeface="Arial"/>
              </a:rPr>
              <a:t>tarjoavat</a:t>
            </a:r>
            <a:r>
              <a:rPr sz="1200" spc="100">
                <a:latin typeface="Arial"/>
                <a:cs typeface="Arial"/>
              </a:rPr>
              <a:t> </a:t>
            </a:r>
            <a:r>
              <a:rPr sz="1200" spc="-10" err="1">
                <a:latin typeface="Arial"/>
                <a:cs typeface="Arial"/>
              </a:rPr>
              <a:t>mahdollisuuden</a:t>
            </a:r>
            <a:r>
              <a:rPr sz="1200" spc="-10">
                <a:latin typeface="Arial"/>
                <a:cs typeface="Arial"/>
              </a:rPr>
              <a:t> </a:t>
            </a:r>
            <a:r>
              <a:rPr sz="1200" spc="10" err="1">
                <a:latin typeface="Arial"/>
                <a:cs typeface="Arial"/>
              </a:rPr>
              <a:t>kuulla</a:t>
            </a:r>
            <a:r>
              <a:rPr sz="1200" spc="100">
                <a:latin typeface="Arial"/>
                <a:cs typeface="Arial"/>
              </a:rPr>
              <a:t> </a:t>
            </a:r>
            <a:r>
              <a:rPr sz="1200" spc="10" err="1">
                <a:latin typeface="Arial"/>
                <a:cs typeface="Arial"/>
              </a:rPr>
              <a:t>suoraan</a:t>
            </a:r>
            <a:r>
              <a:rPr sz="1200" spc="85">
                <a:latin typeface="Arial"/>
                <a:cs typeface="Arial"/>
              </a:rPr>
              <a:t> </a:t>
            </a:r>
            <a:r>
              <a:rPr sz="1200" spc="10" err="1">
                <a:latin typeface="Arial"/>
                <a:cs typeface="Arial"/>
              </a:rPr>
              <a:t>asiakkailta</a:t>
            </a:r>
            <a:r>
              <a:rPr sz="1200" spc="130">
                <a:latin typeface="Arial"/>
                <a:cs typeface="Arial"/>
              </a:rPr>
              <a:t> </a:t>
            </a:r>
            <a:r>
              <a:rPr sz="1200" spc="10" err="1">
                <a:latin typeface="Arial"/>
                <a:cs typeface="Arial"/>
              </a:rPr>
              <a:t>heidän</a:t>
            </a:r>
            <a:r>
              <a:rPr sz="1200" spc="75">
                <a:latin typeface="Arial"/>
                <a:cs typeface="Arial"/>
              </a:rPr>
              <a:t> </a:t>
            </a:r>
            <a:r>
              <a:rPr sz="1200" spc="10" err="1">
                <a:latin typeface="Arial"/>
                <a:cs typeface="Arial"/>
              </a:rPr>
              <a:t>tarpeistaan</a:t>
            </a:r>
            <a:r>
              <a:rPr sz="1200" spc="10">
                <a:latin typeface="Arial"/>
                <a:cs typeface="Arial"/>
              </a:rPr>
              <a:t>,</a:t>
            </a:r>
            <a:r>
              <a:rPr sz="1200" spc="130">
                <a:latin typeface="Arial"/>
                <a:cs typeface="Arial"/>
              </a:rPr>
              <a:t> </a:t>
            </a:r>
            <a:r>
              <a:rPr sz="1200" spc="10" err="1">
                <a:latin typeface="Arial"/>
                <a:cs typeface="Arial"/>
              </a:rPr>
              <a:t>toiveistaan</a:t>
            </a:r>
            <a:r>
              <a:rPr sz="1200" spc="95">
                <a:latin typeface="Arial"/>
                <a:cs typeface="Arial"/>
              </a:rPr>
              <a:t> </a:t>
            </a:r>
            <a:r>
              <a:rPr sz="1200" spc="10">
                <a:latin typeface="Arial"/>
                <a:cs typeface="Arial"/>
              </a:rPr>
              <a:t>ja</a:t>
            </a:r>
            <a:r>
              <a:rPr sz="1200" spc="50">
                <a:latin typeface="Arial"/>
                <a:cs typeface="Arial"/>
              </a:rPr>
              <a:t> </a:t>
            </a:r>
            <a:r>
              <a:rPr sz="1200" spc="10" err="1">
                <a:latin typeface="Arial"/>
                <a:cs typeface="Arial"/>
              </a:rPr>
              <a:t>kokemuksistaan</a:t>
            </a:r>
            <a:r>
              <a:rPr sz="1200" spc="10">
                <a:latin typeface="Arial"/>
                <a:cs typeface="Arial"/>
              </a:rPr>
              <a:t>.</a:t>
            </a:r>
            <a:r>
              <a:rPr sz="1200" spc="-5">
                <a:latin typeface="Arial"/>
                <a:cs typeface="Arial"/>
              </a:rPr>
              <a:t> </a:t>
            </a:r>
            <a:r>
              <a:rPr sz="1200" spc="-20" err="1">
                <a:latin typeface="Arial"/>
                <a:cs typeface="Arial"/>
              </a:rPr>
              <a:t>Tämä</a:t>
            </a:r>
            <a:r>
              <a:rPr sz="1200" spc="-20">
                <a:latin typeface="Arial"/>
                <a:cs typeface="Arial"/>
              </a:rPr>
              <a:t> </a:t>
            </a:r>
            <a:r>
              <a:rPr sz="1200" err="1">
                <a:latin typeface="Arial"/>
                <a:cs typeface="Arial"/>
              </a:rPr>
              <a:t>auttaa</a:t>
            </a:r>
            <a:r>
              <a:rPr sz="1200" spc="155">
                <a:latin typeface="Arial"/>
                <a:cs typeface="Arial"/>
              </a:rPr>
              <a:t> </a:t>
            </a:r>
            <a:r>
              <a:rPr sz="1200" err="1">
                <a:latin typeface="Arial"/>
                <a:cs typeface="Arial"/>
              </a:rPr>
              <a:t>ammattilaisia</a:t>
            </a:r>
            <a:r>
              <a:rPr sz="1200" spc="260">
                <a:latin typeface="Arial"/>
                <a:cs typeface="Arial"/>
              </a:rPr>
              <a:t> </a:t>
            </a:r>
            <a:r>
              <a:rPr sz="1200" err="1">
                <a:latin typeface="Arial"/>
                <a:cs typeface="Arial"/>
              </a:rPr>
              <a:t>paremmin</a:t>
            </a:r>
            <a:r>
              <a:rPr sz="1200" spc="130">
                <a:latin typeface="Arial"/>
                <a:cs typeface="Arial"/>
              </a:rPr>
              <a:t> </a:t>
            </a:r>
            <a:r>
              <a:rPr sz="1200" err="1">
                <a:latin typeface="Arial"/>
                <a:cs typeface="Arial"/>
              </a:rPr>
              <a:t>kohdentamaan</a:t>
            </a:r>
            <a:r>
              <a:rPr sz="1200" spc="190">
                <a:latin typeface="Arial"/>
                <a:cs typeface="Arial"/>
              </a:rPr>
              <a:t> </a:t>
            </a:r>
            <a:r>
              <a:rPr sz="1200" err="1">
                <a:latin typeface="Arial"/>
                <a:cs typeface="Arial"/>
              </a:rPr>
              <a:t>palveluja</a:t>
            </a:r>
            <a:r>
              <a:rPr sz="1200" spc="155">
                <a:latin typeface="Arial"/>
                <a:cs typeface="Arial"/>
              </a:rPr>
              <a:t> </a:t>
            </a:r>
            <a:r>
              <a:rPr sz="1200">
                <a:latin typeface="Arial"/>
                <a:cs typeface="Arial"/>
              </a:rPr>
              <a:t>ja</a:t>
            </a:r>
            <a:r>
              <a:rPr sz="1200" spc="110">
                <a:latin typeface="Arial"/>
                <a:cs typeface="Arial"/>
              </a:rPr>
              <a:t> </a:t>
            </a:r>
            <a:r>
              <a:rPr sz="1200" spc="-10" err="1">
                <a:latin typeface="Arial"/>
                <a:cs typeface="Arial"/>
              </a:rPr>
              <a:t>suunnittelemaan</a:t>
            </a:r>
            <a:r>
              <a:rPr sz="1200" spc="-10">
                <a:latin typeface="Arial"/>
                <a:cs typeface="Arial"/>
              </a:rPr>
              <a:t> </a:t>
            </a:r>
            <a:r>
              <a:rPr sz="1200" err="1">
                <a:latin typeface="Arial"/>
                <a:cs typeface="Arial"/>
              </a:rPr>
              <a:t>yksilöllisiä</a:t>
            </a:r>
            <a:r>
              <a:rPr sz="1200" spc="180">
                <a:latin typeface="Arial"/>
                <a:cs typeface="Arial"/>
              </a:rPr>
              <a:t> </a:t>
            </a:r>
            <a:r>
              <a:rPr sz="1200" err="1">
                <a:latin typeface="Arial"/>
                <a:cs typeface="Arial"/>
              </a:rPr>
              <a:t>hoito</a:t>
            </a:r>
            <a:r>
              <a:rPr sz="1200">
                <a:latin typeface="Arial"/>
                <a:cs typeface="Arial"/>
              </a:rPr>
              <a:t>-</a:t>
            </a:r>
            <a:r>
              <a:rPr sz="1200" spc="110">
                <a:latin typeface="Arial"/>
                <a:cs typeface="Arial"/>
              </a:rPr>
              <a:t> </a:t>
            </a:r>
            <a:r>
              <a:rPr sz="1200">
                <a:latin typeface="Arial"/>
                <a:cs typeface="Arial"/>
              </a:rPr>
              <a:t>ja</a:t>
            </a:r>
            <a:r>
              <a:rPr sz="1200" spc="70">
                <a:latin typeface="Arial"/>
                <a:cs typeface="Arial"/>
              </a:rPr>
              <a:t> </a:t>
            </a:r>
            <a:r>
              <a:rPr sz="1200" spc="-10" err="1">
                <a:latin typeface="Arial"/>
                <a:cs typeface="Arial"/>
              </a:rPr>
              <a:t>palvelusuunnitelmia</a:t>
            </a:r>
            <a:endParaRPr sz="1200">
              <a:latin typeface="Arial"/>
              <a:cs typeface="Arial"/>
            </a:endParaRPr>
          </a:p>
          <a:p>
            <a:pPr>
              <a:lnSpc>
                <a:spcPct val="100000"/>
              </a:lnSpc>
              <a:spcBef>
                <a:spcPts val="345"/>
              </a:spcBef>
              <a:buFont typeface="Arial"/>
              <a:buChar char="•"/>
            </a:pPr>
            <a:endParaRPr sz="1200">
              <a:latin typeface="Arial"/>
              <a:cs typeface="Arial"/>
            </a:endParaRPr>
          </a:p>
          <a:p>
            <a:pPr marL="270510" marR="27305" indent="-143510">
              <a:lnSpc>
                <a:spcPct val="119300"/>
              </a:lnSpc>
              <a:buChar char="•"/>
              <a:tabLst>
                <a:tab pos="270510" algn="l"/>
                <a:tab pos="273050" algn="l"/>
              </a:tabLst>
            </a:pPr>
            <a:r>
              <a:rPr sz="1200">
                <a:latin typeface="Arial"/>
                <a:cs typeface="Arial"/>
              </a:rPr>
              <a:t>	</a:t>
            </a:r>
            <a:r>
              <a:rPr sz="1200" spc="10" err="1">
                <a:latin typeface="Arial"/>
                <a:cs typeface="Arial"/>
              </a:rPr>
              <a:t>Monialainen</a:t>
            </a:r>
            <a:r>
              <a:rPr sz="1200" spc="135">
                <a:latin typeface="Arial"/>
                <a:cs typeface="Arial"/>
              </a:rPr>
              <a:t> </a:t>
            </a:r>
            <a:r>
              <a:rPr sz="1200" spc="10" err="1">
                <a:latin typeface="Arial"/>
                <a:cs typeface="Arial"/>
              </a:rPr>
              <a:t>yhteistyö</a:t>
            </a:r>
            <a:r>
              <a:rPr sz="1200" spc="10">
                <a:latin typeface="Arial"/>
                <a:cs typeface="Arial"/>
              </a:rPr>
              <a:t>:</a:t>
            </a:r>
            <a:r>
              <a:rPr sz="1200" spc="100">
                <a:latin typeface="Arial"/>
                <a:cs typeface="Arial"/>
              </a:rPr>
              <a:t> </a:t>
            </a:r>
            <a:r>
              <a:rPr sz="1200" spc="10" err="1">
                <a:latin typeface="Arial"/>
                <a:cs typeface="Arial"/>
              </a:rPr>
              <a:t>Asiakastilaisuudet</a:t>
            </a:r>
            <a:r>
              <a:rPr sz="1200" spc="5">
                <a:latin typeface="Arial"/>
                <a:cs typeface="Arial"/>
              </a:rPr>
              <a:t> </a:t>
            </a:r>
            <a:r>
              <a:rPr sz="1200" spc="10" err="1">
                <a:latin typeface="Arial"/>
                <a:cs typeface="Arial"/>
              </a:rPr>
              <a:t>voivat</a:t>
            </a:r>
            <a:r>
              <a:rPr sz="1200" spc="90">
                <a:latin typeface="Arial"/>
                <a:cs typeface="Arial"/>
              </a:rPr>
              <a:t> </a:t>
            </a:r>
            <a:r>
              <a:rPr sz="1200" spc="10" err="1">
                <a:latin typeface="Arial"/>
                <a:cs typeface="Arial"/>
              </a:rPr>
              <a:t>koota</a:t>
            </a:r>
            <a:r>
              <a:rPr sz="1200" spc="85">
                <a:latin typeface="Arial"/>
                <a:cs typeface="Arial"/>
              </a:rPr>
              <a:t> </a:t>
            </a:r>
            <a:r>
              <a:rPr sz="1200" spc="10" err="1">
                <a:latin typeface="Arial"/>
                <a:cs typeface="Arial"/>
              </a:rPr>
              <a:t>yhteen</a:t>
            </a:r>
            <a:r>
              <a:rPr sz="1200" spc="85">
                <a:latin typeface="Arial"/>
                <a:cs typeface="Arial"/>
              </a:rPr>
              <a:t> </a:t>
            </a:r>
            <a:r>
              <a:rPr sz="1200" spc="10" err="1">
                <a:latin typeface="Arial"/>
                <a:cs typeface="Arial"/>
              </a:rPr>
              <a:t>eri</a:t>
            </a:r>
            <a:r>
              <a:rPr sz="1200" spc="60">
                <a:latin typeface="Arial"/>
                <a:cs typeface="Arial"/>
              </a:rPr>
              <a:t> </a:t>
            </a:r>
            <a:r>
              <a:rPr sz="1200" spc="-10" err="1">
                <a:latin typeface="Arial"/>
                <a:cs typeface="Arial"/>
              </a:rPr>
              <a:t>ammattiryhmät</a:t>
            </a:r>
            <a:r>
              <a:rPr sz="1200" spc="-10">
                <a:latin typeface="Arial"/>
                <a:cs typeface="Arial"/>
              </a:rPr>
              <a:t>, </a:t>
            </a:r>
            <a:r>
              <a:rPr sz="1200" err="1">
                <a:latin typeface="Arial"/>
                <a:cs typeface="Arial"/>
              </a:rPr>
              <a:t>kuten</a:t>
            </a:r>
            <a:r>
              <a:rPr sz="1200" spc="105">
                <a:latin typeface="Arial"/>
                <a:cs typeface="Arial"/>
              </a:rPr>
              <a:t> </a:t>
            </a:r>
            <a:r>
              <a:rPr sz="1200" err="1">
                <a:latin typeface="Arial"/>
                <a:cs typeface="Arial"/>
              </a:rPr>
              <a:t>lääkärit</a:t>
            </a:r>
            <a:r>
              <a:rPr sz="1200">
                <a:latin typeface="Arial"/>
                <a:cs typeface="Arial"/>
              </a:rPr>
              <a:t>,</a:t>
            </a:r>
            <a:r>
              <a:rPr sz="1200" spc="150">
                <a:latin typeface="Arial"/>
                <a:cs typeface="Arial"/>
              </a:rPr>
              <a:t> </a:t>
            </a:r>
            <a:r>
              <a:rPr sz="1200" err="1">
                <a:latin typeface="Arial"/>
                <a:cs typeface="Arial"/>
              </a:rPr>
              <a:t>hoitajat</a:t>
            </a:r>
            <a:r>
              <a:rPr sz="1200">
                <a:latin typeface="Arial"/>
                <a:cs typeface="Arial"/>
              </a:rPr>
              <a:t>,</a:t>
            </a:r>
            <a:r>
              <a:rPr sz="1200" spc="190">
                <a:latin typeface="Arial"/>
                <a:cs typeface="Arial"/>
              </a:rPr>
              <a:t> </a:t>
            </a:r>
            <a:r>
              <a:rPr sz="1200" err="1">
                <a:latin typeface="Arial"/>
                <a:cs typeface="Arial"/>
              </a:rPr>
              <a:t>sosiaalityöntekijät</a:t>
            </a:r>
            <a:r>
              <a:rPr sz="1200" spc="145">
                <a:latin typeface="Arial"/>
                <a:cs typeface="Arial"/>
              </a:rPr>
              <a:t> </a:t>
            </a:r>
            <a:r>
              <a:rPr sz="1200">
                <a:latin typeface="Arial"/>
                <a:cs typeface="Arial"/>
              </a:rPr>
              <a:t>ja</a:t>
            </a:r>
            <a:r>
              <a:rPr sz="1200" spc="135">
                <a:latin typeface="Arial"/>
                <a:cs typeface="Arial"/>
              </a:rPr>
              <a:t> </a:t>
            </a:r>
            <a:r>
              <a:rPr sz="1200" err="1">
                <a:latin typeface="Arial"/>
                <a:cs typeface="Arial"/>
              </a:rPr>
              <a:t>terapeutit</a:t>
            </a:r>
            <a:r>
              <a:rPr sz="1200">
                <a:latin typeface="Arial"/>
                <a:cs typeface="Arial"/>
              </a:rPr>
              <a:t>.</a:t>
            </a:r>
            <a:r>
              <a:rPr sz="1200" spc="190">
                <a:latin typeface="Arial"/>
                <a:cs typeface="Arial"/>
              </a:rPr>
              <a:t> </a:t>
            </a:r>
            <a:r>
              <a:rPr sz="1200" err="1">
                <a:latin typeface="Arial"/>
                <a:cs typeface="Arial"/>
              </a:rPr>
              <a:t>Tämä</a:t>
            </a:r>
            <a:r>
              <a:rPr sz="1200" spc="160">
                <a:latin typeface="Arial"/>
                <a:cs typeface="Arial"/>
              </a:rPr>
              <a:t> </a:t>
            </a:r>
            <a:r>
              <a:rPr sz="1200" spc="-10" err="1">
                <a:latin typeface="Arial"/>
                <a:cs typeface="Arial"/>
              </a:rPr>
              <a:t>mahdollistaa</a:t>
            </a:r>
            <a:r>
              <a:rPr sz="1200" spc="-10">
                <a:latin typeface="Arial"/>
                <a:cs typeface="Arial"/>
              </a:rPr>
              <a:t> </a:t>
            </a:r>
            <a:r>
              <a:rPr sz="1200" err="1">
                <a:latin typeface="Arial"/>
                <a:cs typeface="Arial"/>
              </a:rPr>
              <a:t>monialaisen</a:t>
            </a:r>
            <a:r>
              <a:rPr sz="1200" spc="204">
                <a:latin typeface="Arial"/>
                <a:cs typeface="Arial"/>
              </a:rPr>
              <a:t> </a:t>
            </a:r>
            <a:r>
              <a:rPr sz="1200" err="1">
                <a:latin typeface="Arial"/>
                <a:cs typeface="Arial"/>
              </a:rPr>
              <a:t>yh</a:t>
            </a:r>
            <a:r>
              <a:rPr lang="fi-FI" sz="1200">
                <a:latin typeface="Arial"/>
                <a:cs typeface="Arial"/>
              </a:rPr>
              <a:t>t</a:t>
            </a:r>
            <a:r>
              <a:rPr sz="1200" err="1">
                <a:latin typeface="Arial"/>
                <a:cs typeface="Arial"/>
              </a:rPr>
              <a:t>eistyön</a:t>
            </a:r>
            <a:r>
              <a:rPr sz="1200" spc="155">
                <a:latin typeface="Arial"/>
                <a:cs typeface="Arial"/>
              </a:rPr>
              <a:t> </a:t>
            </a:r>
            <a:r>
              <a:rPr sz="1200">
                <a:latin typeface="Arial"/>
                <a:cs typeface="Arial"/>
              </a:rPr>
              <a:t>ja</a:t>
            </a:r>
            <a:r>
              <a:rPr sz="1200" spc="85">
                <a:latin typeface="Arial"/>
                <a:cs typeface="Arial"/>
              </a:rPr>
              <a:t> </a:t>
            </a:r>
            <a:r>
              <a:rPr sz="1200" err="1">
                <a:latin typeface="Arial"/>
                <a:cs typeface="Arial"/>
              </a:rPr>
              <a:t>tiedon</a:t>
            </a:r>
            <a:r>
              <a:rPr sz="1200" spc="120">
                <a:latin typeface="Arial"/>
                <a:cs typeface="Arial"/>
              </a:rPr>
              <a:t> </a:t>
            </a:r>
            <a:r>
              <a:rPr sz="1200" err="1">
                <a:latin typeface="Arial"/>
                <a:cs typeface="Arial"/>
              </a:rPr>
              <a:t>jakamisen</a:t>
            </a:r>
            <a:r>
              <a:rPr sz="1200">
                <a:latin typeface="Arial"/>
                <a:cs typeface="Arial"/>
              </a:rPr>
              <a:t>,</a:t>
            </a:r>
            <a:r>
              <a:rPr sz="1200" spc="155">
                <a:latin typeface="Arial"/>
                <a:cs typeface="Arial"/>
              </a:rPr>
              <a:t> </a:t>
            </a:r>
            <a:r>
              <a:rPr sz="1200" err="1">
                <a:latin typeface="Arial"/>
                <a:cs typeface="Arial"/>
              </a:rPr>
              <a:t>mikä</a:t>
            </a:r>
            <a:r>
              <a:rPr sz="1200" spc="120">
                <a:latin typeface="Arial"/>
                <a:cs typeface="Arial"/>
              </a:rPr>
              <a:t> </a:t>
            </a:r>
            <a:r>
              <a:rPr sz="1200" err="1">
                <a:latin typeface="Arial"/>
                <a:cs typeface="Arial"/>
              </a:rPr>
              <a:t>parantaa</a:t>
            </a:r>
            <a:r>
              <a:rPr sz="1200" spc="165">
                <a:latin typeface="Arial"/>
                <a:cs typeface="Arial"/>
              </a:rPr>
              <a:t> </a:t>
            </a:r>
            <a:r>
              <a:rPr sz="1200" err="1">
                <a:latin typeface="Arial"/>
                <a:cs typeface="Arial"/>
              </a:rPr>
              <a:t>palvelujen</a:t>
            </a:r>
            <a:r>
              <a:rPr sz="1200" spc="190">
                <a:latin typeface="Arial"/>
                <a:cs typeface="Arial"/>
              </a:rPr>
              <a:t> </a:t>
            </a:r>
            <a:r>
              <a:rPr sz="1200" err="1">
                <a:latin typeface="Arial"/>
                <a:cs typeface="Arial"/>
              </a:rPr>
              <a:t>jatkuvuutta</a:t>
            </a:r>
            <a:r>
              <a:rPr sz="1200" spc="235">
                <a:latin typeface="Arial"/>
                <a:cs typeface="Arial"/>
              </a:rPr>
              <a:t> </a:t>
            </a:r>
            <a:r>
              <a:rPr sz="1200" spc="-25">
                <a:latin typeface="Arial"/>
                <a:cs typeface="Arial"/>
              </a:rPr>
              <a:t>ja </a:t>
            </a:r>
            <a:r>
              <a:rPr sz="1200" spc="-10" err="1">
                <a:latin typeface="Arial"/>
                <a:cs typeface="Arial"/>
              </a:rPr>
              <a:t>laatua</a:t>
            </a:r>
            <a:endParaRPr sz="1200">
              <a:latin typeface="Arial"/>
              <a:cs typeface="Arial"/>
            </a:endParaRPr>
          </a:p>
          <a:p>
            <a:pPr>
              <a:lnSpc>
                <a:spcPct val="100000"/>
              </a:lnSpc>
              <a:spcBef>
                <a:spcPts val="350"/>
              </a:spcBef>
              <a:buFont typeface="Arial"/>
              <a:buChar char="•"/>
            </a:pPr>
            <a:endParaRPr sz="1200">
              <a:latin typeface="Arial"/>
              <a:cs typeface="Arial"/>
            </a:endParaRPr>
          </a:p>
          <a:p>
            <a:pPr marL="271780" marR="102235" indent="-144780">
              <a:lnSpc>
                <a:spcPct val="119300"/>
              </a:lnSpc>
              <a:buChar char="•"/>
              <a:tabLst>
                <a:tab pos="271780" algn="l"/>
              </a:tabLst>
            </a:pPr>
            <a:r>
              <a:rPr sz="1200" err="1">
                <a:latin typeface="Arial"/>
                <a:cs typeface="Arial"/>
              </a:rPr>
              <a:t>Palautteen</a:t>
            </a:r>
            <a:r>
              <a:rPr sz="1200" spc="215">
                <a:latin typeface="Arial"/>
                <a:cs typeface="Arial"/>
              </a:rPr>
              <a:t> </a:t>
            </a:r>
            <a:r>
              <a:rPr sz="1200" err="1">
                <a:latin typeface="Arial"/>
                <a:cs typeface="Arial"/>
              </a:rPr>
              <a:t>kerääminen</a:t>
            </a:r>
            <a:r>
              <a:rPr sz="1200">
                <a:latin typeface="Arial"/>
                <a:cs typeface="Arial"/>
              </a:rPr>
              <a:t>:</a:t>
            </a:r>
            <a:r>
              <a:rPr sz="1200" spc="254">
                <a:latin typeface="Arial"/>
                <a:cs typeface="Arial"/>
              </a:rPr>
              <a:t> </a:t>
            </a:r>
            <a:r>
              <a:rPr sz="1200" err="1">
                <a:latin typeface="Arial"/>
                <a:cs typeface="Arial"/>
              </a:rPr>
              <a:t>Asiakastilaisuuksissa</a:t>
            </a:r>
            <a:r>
              <a:rPr sz="1200" spc="160">
                <a:latin typeface="Arial"/>
                <a:cs typeface="Arial"/>
              </a:rPr>
              <a:t> </a:t>
            </a:r>
            <a:r>
              <a:rPr sz="1200" err="1">
                <a:latin typeface="Arial"/>
                <a:cs typeface="Arial"/>
              </a:rPr>
              <a:t>voidaan</a:t>
            </a:r>
            <a:r>
              <a:rPr sz="1200" spc="195">
                <a:latin typeface="Arial"/>
                <a:cs typeface="Arial"/>
              </a:rPr>
              <a:t> </a:t>
            </a:r>
            <a:r>
              <a:rPr sz="1200" err="1">
                <a:latin typeface="Arial"/>
                <a:cs typeface="Arial"/>
              </a:rPr>
              <a:t>kerätä</a:t>
            </a:r>
            <a:r>
              <a:rPr sz="1200" spc="204">
                <a:latin typeface="Arial"/>
                <a:cs typeface="Arial"/>
              </a:rPr>
              <a:t> </a:t>
            </a:r>
            <a:r>
              <a:rPr sz="1200" err="1">
                <a:latin typeface="Arial"/>
                <a:cs typeface="Arial"/>
              </a:rPr>
              <a:t>suoraa</a:t>
            </a:r>
            <a:r>
              <a:rPr sz="1200" spc="180">
                <a:latin typeface="Arial"/>
                <a:cs typeface="Arial"/>
              </a:rPr>
              <a:t> </a:t>
            </a:r>
            <a:r>
              <a:rPr sz="1200" spc="-10" err="1">
                <a:latin typeface="Arial"/>
                <a:cs typeface="Arial"/>
              </a:rPr>
              <a:t>palautetta</a:t>
            </a:r>
            <a:r>
              <a:rPr sz="1200" spc="-10">
                <a:latin typeface="Arial"/>
                <a:cs typeface="Arial"/>
              </a:rPr>
              <a:t> </a:t>
            </a:r>
            <a:r>
              <a:rPr sz="1200" err="1">
                <a:latin typeface="Arial"/>
                <a:cs typeface="Arial"/>
              </a:rPr>
              <a:t>asiakkailta</a:t>
            </a:r>
            <a:r>
              <a:rPr sz="1200">
                <a:latin typeface="Arial"/>
                <a:cs typeface="Arial"/>
              </a:rPr>
              <a:t>.</a:t>
            </a:r>
            <a:r>
              <a:rPr sz="1200" spc="200">
                <a:latin typeface="Arial"/>
                <a:cs typeface="Arial"/>
              </a:rPr>
              <a:t> </a:t>
            </a:r>
            <a:r>
              <a:rPr sz="1200" err="1">
                <a:latin typeface="Arial"/>
                <a:cs typeface="Arial"/>
              </a:rPr>
              <a:t>Tämä</a:t>
            </a:r>
            <a:r>
              <a:rPr sz="1200" spc="175">
                <a:latin typeface="Arial"/>
                <a:cs typeface="Arial"/>
              </a:rPr>
              <a:t> </a:t>
            </a:r>
            <a:r>
              <a:rPr sz="1200" err="1">
                <a:latin typeface="Arial"/>
                <a:cs typeface="Arial"/>
              </a:rPr>
              <a:t>auttaa</a:t>
            </a:r>
            <a:r>
              <a:rPr sz="1200" spc="185">
                <a:latin typeface="Arial"/>
                <a:cs typeface="Arial"/>
              </a:rPr>
              <a:t> </a:t>
            </a:r>
            <a:r>
              <a:rPr sz="1200" err="1">
                <a:latin typeface="Arial"/>
                <a:cs typeface="Arial"/>
              </a:rPr>
              <a:t>palveluntuottajia</a:t>
            </a:r>
            <a:r>
              <a:rPr sz="1200" spc="130">
                <a:latin typeface="Arial"/>
                <a:cs typeface="Arial"/>
              </a:rPr>
              <a:t> </a:t>
            </a:r>
            <a:r>
              <a:rPr sz="1200" err="1">
                <a:latin typeface="Arial"/>
                <a:cs typeface="Arial"/>
              </a:rPr>
              <a:t>ymmärtämään</a:t>
            </a:r>
            <a:r>
              <a:rPr sz="1200">
                <a:latin typeface="Arial"/>
                <a:cs typeface="Arial"/>
              </a:rPr>
              <a:t>,</a:t>
            </a:r>
            <a:r>
              <a:rPr sz="1200" spc="245">
                <a:latin typeface="Arial"/>
                <a:cs typeface="Arial"/>
              </a:rPr>
              <a:t> </a:t>
            </a:r>
            <a:r>
              <a:rPr sz="1200" err="1">
                <a:latin typeface="Arial"/>
                <a:cs typeface="Arial"/>
              </a:rPr>
              <a:t>miten</a:t>
            </a:r>
            <a:r>
              <a:rPr sz="1200" spc="114">
                <a:latin typeface="Arial"/>
                <a:cs typeface="Arial"/>
              </a:rPr>
              <a:t> </a:t>
            </a:r>
            <a:r>
              <a:rPr sz="1200" err="1">
                <a:latin typeface="Arial"/>
                <a:cs typeface="Arial"/>
              </a:rPr>
              <a:t>heidän</a:t>
            </a:r>
            <a:r>
              <a:rPr sz="1200" spc="110">
                <a:latin typeface="Arial"/>
                <a:cs typeface="Arial"/>
              </a:rPr>
              <a:t> </a:t>
            </a:r>
            <a:r>
              <a:rPr sz="1200" spc="-10" err="1">
                <a:latin typeface="Arial"/>
                <a:cs typeface="Arial"/>
              </a:rPr>
              <a:t>palvelunsa</a:t>
            </a:r>
            <a:r>
              <a:rPr sz="1200" spc="-10">
                <a:latin typeface="Arial"/>
                <a:cs typeface="Arial"/>
              </a:rPr>
              <a:t> </a:t>
            </a:r>
            <a:r>
              <a:rPr sz="1200" err="1">
                <a:latin typeface="Arial"/>
                <a:cs typeface="Arial"/>
              </a:rPr>
              <a:t>toimivat</a:t>
            </a:r>
            <a:r>
              <a:rPr sz="1200" spc="135">
                <a:latin typeface="Arial"/>
                <a:cs typeface="Arial"/>
              </a:rPr>
              <a:t> </a:t>
            </a:r>
            <a:r>
              <a:rPr sz="1200">
                <a:latin typeface="Arial"/>
                <a:cs typeface="Arial"/>
              </a:rPr>
              <a:t>ja</a:t>
            </a:r>
            <a:r>
              <a:rPr sz="1200" spc="75">
                <a:latin typeface="Arial"/>
                <a:cs typeface="Arial"/>
              </a:rPr>
              <a:t> </a:t>
            </a:r>
            <a:r>
              <a:rPr sz="1200" err="1">
                <a:latin typeface="Arial"/>
                <a:cs typeface="Arial"/>
              </a:rPr>
              <a:t>miten</a:t>
            </a:r>
            <a:r>
              <a:rPr sz="1200" spc="65">
                <a:latin typeface="Arial"/>
                <a:cs typeface="Arial"/>
              </a:rPr>
              <a:t> </a:t>
            </a:r>
            <a:r>
              <a:rPr sz="1200" err="1">
                <a:latin typeface="Arial"/>
                <a:cs typeface="Arial"/>
              </a:rPr>
              <a:t>niitä</a:t>
            </a:r>
            <a:r>
              <a:rPr sz="1200" spc="100">
                <a:latin typeface="Arial"/>
                <a:cs typeface="Arial"/>
              </a:rPr>
              <a:t> </a:t>
            </a:r>
            <a:r>
              <a:rPr sz="1200" err="1">
                <a:latin typeface="Arial"/>
                <a:cs typeface="Arial"/>
              </a:rPr>
              <a:t>voitaisiin</a:t>
            </a:r>
            <a:r>
              <a:rPr sz="1200" spc="110">
                <a:latin typeface="Arial"/>
                <a:cs typeface="Arial"/>
              </a:rPr>
              <a:t> </a:t>
            </a:r>
            <a:r>
              <a:rPr sz="1200" spc="-10" err="1">
                <a:latin typeface="Arial"/>
                <a:cs typeface="Arial"/>
              </a:rPr>
              <a:t>parantaa</a:t>
            </a:r>
            <a:endParaRPr sz="1200">
              <a:latin typeface="Arial"/>
              <a:cs typeface="Arial"/>
            </a:endParaRPr>
          </a:p>
          <a:p>
            <a:pPr>
              <a:lnSpc>
                <a:spcPct val="100000"/>
              </a:lnSpc>
              <a:spcBef>
                <a:spcPts val="345"/>
              </a:spcBef>
              <a:buFont typeface="Arial"/>
              <a:buChar char="•"/>
            </a:pPr>
            <a:endParaRPr sz="1200">
              <a:latin typeface="Arial"/>
              <a:cs typeface="Arial"/>
            </a:endParaRPr>
          </a:p>
          <a:p>
            <a:pPr marL="271780" marR="136525" indent="-144780">
              <a:lnSpc>
                <a:spcPct val="119300"/>
              </a:lnSpc>
              <a:buChar char="•"/>
              <a:tabLst>
                <a:tab pos="271780" algn="l"/>
              </a:tabLst>
            </a:pPr>
            <a:r>
              <a:rPr sz="1200" spc="10" err="1">
                <a:latin typeface="Arial"/>
                <a:cs typeface="Arial"/>
              </a:rPr>
              <a:t>Asiakasosallisuus</a:t>
            </a:r>
            <a:r>
              <a:rPr sz="1200" spc="10">
                <a:latin typeface="Arial"/>
                <a:cs typeface="Arial"/>
              </a:rPr>
              <a:t>:</a:t>
            </a:r>
            <a:r>
              <a:rPr sz="1200" spc="40">
                <a:latin typeface="Arial"/>
                <a:cs typeface="Arial"/>
              </a:rPr>
              <a:t> </a:t>
            </a:r>
            <a:r>
              <a:rPr sz="1200" spc="10" err="1">
                <a:latin typeface="Arial"/>
                <a:cs typeface="Arial"/>
              </a:rPr>
              <a:t>Asiakastilaisuudet</a:t>
            </a:r>
            <a:r>
              <a:rPr sz="1200" spc="65">
                <a:latin typeface="Arial"/>
                <a:cs typeface="Arial"/>
              </a:rPr>
              <a:t> </a:t>
            </a:r>
            <a:r>
              <a:rPr sz="1200" spc="10" err="1">
                <a:latin typeface="Arial"/>
                <a:cs typeface="Arial"/>
              </a:rPr>
              <a:t>ovat</a:t>
            </a:r>
            <a:r>
              <a:rPr sz="1200" spc="160">
                <a:latin typeface="Arial"/>
                <a:cs typeface="Arial"/>
              </a:rPr>
              <a:t> </a:t>
            </a:r>
            <a:r>
              <a:rPr sz="1200" spc="10" err="1">
                <a:latin typeface="Arial"/>
                <a:cs typeface="Arial"/>
              </a:rPr>
              <a:t>myös</a:t>
            </a:r>
            <a:r>
              <a:rPr sz="1200" spc="195">
                <a:latin typeface="Arial"/>
                <a:cs typeface="Arial"/>
              </a:rPr>
              <a:t> </a:t>
            </a:r>
            <a:r>
              <a:rPr sz="1200" spc="10" err="1">
                <a:latin typeface="Arial"/>
                <a:cs typeface="Arial"/>
              </a:rPr>
              <a:t>osa</a:t>
            </a:r>
            <a:r>
              <a:rPr sz="1200" spc="155">
                <a:latin typeface="Arial"/>
                <a:cs typeface="Arial"/>
              </a:rPr>
              <a:t> </a:t>
            </a:r>
            <a:r>
              <a:rPr sz="1200" spc="10" err="1">
                <a:latin typeface="Arial"/>
                <a:cs typeface="Arial"/>
              </a:rPr>
              <a:t>asiakasosallisuutta</a:t>
            </a:r>
            <a:r>
              <a:rPr sz="1200" spc="10">
                <a:latin typeface="Arial"/>
                <a:cs typeface="Arial"/>
              </a:rPr>
              <a:t>.</a:t>
            </a:r>
            <a:r>
              <a:rPr sz="1200" spc="35">
                <a:latin typeface="Arial"/>
                <a:cs typeface="Arial"/>
              </a:rPr>
              <a:t> </a:t>
            </a:r>
            <a:r>
              <a:rPr sz="1200" spc="-25">
                <a:latin typeface="Arial"/>
                <a:cs typeface="Arial"/>
              </a:rPr>
              <a:t>Ne </a:t>
            </a:r>
            <a:r>
              <a:rPr sz="1200" spc="10" err="1">
                <a:latin typeface="Arial"/>
                <a:cs typeface="Arial"/>
              </a:rPr>
              <a:t>tarjoavat</a:t>
            </a:r>
            <a:r>
              <a:rPr sz="1200" spc="90">
                <a:latin typeface="Arial"/>
                <a:cs typeface="Arial"/>
              </a:rPr>
              <a:t> </a:t>
            </a:r>
            <a:r>
              <a:rPr sz="1200" spc="10" err="1">
                <a:latin typeface="Arial"/>
                <a:cs typeface="Arial"/>
              </a:rPr>
              <a:t>mahdollisuuden</a:t>
            </a:r>
            <a:r>
              <a:rPr sz="1200">
                <a:latin typeface="Arial"/>
                <a:cs typeface="Arial"/>
              </a:rPr>
              <a:t> </a:t>
            </a:r>
            <a:r>
              <a:rPr sz="1200" spc="10" err="1">
                <a:latin typeface="Arial"/>
                <a:cs typeface="Arial"/>
              </a:rPr>
              <a:t>osallistua</a:t>
            </a:r>
            <a:r>
              <a:rPr sz="1200" spc="110">
                <a:latin typeface="Arial"/>
                <a:cs typeface="Arial"/>
              </a:rPr>
              <a:t> </a:t>
            </a:r>
            <a:r>
              <a:rPr sz="1200" spc="10" err="1">
                <a:latin typeface="Arial"/>
                <a:cs typeface="Arial"/>
              </a:rPr>
              <a:t>palvelujen</a:t>
            </a:r>
            <a:r>
              <a:rPr sz="1200" spc="110">
                <a:latin typeface="Arial"/>
                <a:cs typeface="Arial"/>
              </a:rPr>
              <a:t> </a:t>
            </a:r>
            <a:r>
              <a:rPr sz="1200" spc="10" err="1">
                <a:latin typeface="Arial"/>
                <a:cs typeface="Arial"/>
              </a:rPr>
              <a:t>kehittämiseen</a:t>
            </a:r>
            <a:r>
              <a:rPr sz="1200" spc="155">
                <a:latin typeface="Arial"/>
                <a:cs typeface="Arial"/>
              </a:rPr>
              <a:t> </a:t>
            </a:r>
            <a:r>
              <a:rPr sz="1200" spc="10">
                <a:latin typeface="Arial"/>
                <a:cs typeface="Arial"/>
              </a:rPr>
              <a:t>ja</a:t>
            </a:r>
            <a:r>
              <a:rPr sz="1200" spc="50">
                <a:latin typeface="Arial"/>
                <a:cs typeface="Arial"/>
              </a:rPr>
              <a:t> </a:t>
            </a:r>
            <a:r>
              <a:rPr sz="1200" spc="-10" err="1">
                <a:latin typeface="Arial"/>
                <a:cs typeface="Arial"/>
              </a:rPr>
              <a:t>päätöksentekoon</a:t>
            </a:r>
            <a:r>
              <a:rPr sz="1200" spc="-10">
                <a:latin typeface="Arial"/>
                <a:cs typeface="Arial"/>
              </a:rPr>
              <a:t>.</a:t>
            </a:r>
            <a:endParaRPr sz="1200">
              <a:latin typeface="Arial"/>
              <a:cs typeface="Arial"/>
            </a:endParaRPr>
          </a:p>
          <a:p>
            <a:pPr>
              <a:lnSpc>
                <a:spcPct val="100000"/>
              </a:lnSpc>
              <a:spcBef>
                <a:spcPts val="310"/>
              </a:spcBef>
            </a:pPr>
            <a:endParaRPr sz="1200">
              <a:latin typeface="Arial"/>
              <a:cs typeface="Arial"/>
            </a:endParaRPr>
          </a:p>
          <a:p>
            <a:pPr marL="12700" marR="5080" indent="-635">
              <a:lnSpc>
                <a:spcPct val="120200"/>
              </a:lnSpc>
              <a:spcBef>
                <a:spcPts val="5"/>
              </a:spcBef>
            </a:pPr>
            <a:r>
              <a:rPr sz="1200">
                <a:latin typeface="Arial"/>
                <a:cs typeface="Arial"/>
              </a:rPr>
              <a:t>On</a:t>
            </a:r>
            <a:r>
              <a:rPr sz="1200" spc="80">
                <a:latin typeface="Arial"/>
                <a:cs typeface="Arial"/>
              </a:rPr>
              <a:t> </a:t>
            </a:r>
            <a:r>
              <a:rPr sz="1200" err="1">
                <a:latin typeface="Arial"/>
                <a:cs typeface="Arial"/>
              </a:rPr>
              <a:t>tärkeää</a:t>
            </a:r>
            <a:r>
              <a:rPr sz="1200">
                <a:latin typeface="Arial"/>
                <a:cs typeface="Arial"/>
              </a:rPr>
              <a:t>,</a:t>
            </a:r>
            <a:r>
              <a:rPr sz="1200" spc="165">
                <a:latin typeface="Arial"/>
                <a:cs typeface="Arial"/>
              </a:rPr>
              <a:t> </a:t>
            </a:r>
            <a:r>
              <a:rPr sz="1200" err="1">
                <a:latin typeface="Arial"/>
                <a:cs typeface="Arial"/>
              </a:rPr>
              <a:t>että</a:t>
            </a:r>
            <a:r>
              <a:rPr sz="1200" spc="114">
                <a:latin typeface="Arial"/>
                <a:cs typeface="Arial"/>
              </a:rPr>
              <a:t> </a:t>
            </a:r>
            <a:r>
              <a:rPr sz="1200" err="1">
                <a:latin typeface="Arial"/>
                <a:cs typeface="Arial"/>
              </a:rPr>
              <a:t>asiakastilaisuudet</a:t>
            </a:r>
            <a:r>
              <a:rPr sz="1200" spc="140">
                <a:latin typeface="Arial"/>
                <a:cs typeface="Arial"/>
              </a:rPr>
              <a:t> </a:t>
            </a:r>
            <a:r>
              <a:rPr sz="1200" err="1">
                <a:latin typeface="Arial"/>
                <a:cs typeface="Arial"/>
              </a:rPr>
              <a:t>suunnitellaan</a:t>
            </a:r>
            <a:r>
              <a:rPr sz="1200" spc="160">
                <a:latin typeface="Arial"/>
                <a:cs typeface="Arial"/>
              </a:rPr>
              <a:t> </a:t>
            </a:r>
            <a:r>
              <a:rPr sz="1200" err="1">
                <a:latin typeface="Arial"/>
                <a:cs typeface="Arial"/>
              </a:rPr>
              <a:t>huolellisesti</a:t>
            </a:r>
            <a:r>
              <a:rPr sz="1200" spc="220">
                <a:latin typeface="Arial"/>
                <a:cs typeface="Arial"/>
              </a:rPr>
              <a:t> </a:t>
            </a:r>
            <a:r>
              <a:rPr sz="1200">
                <a:latin typeface="Arial"/>
                <a:cs typeface="Arial"/>
              </a:rPr>
              <a:t>ja</a:t>
            </a:r>
            <a:r>
              <a:rPr sz="1200" spc="114">
                <a:latin typeface="Arial"/>
                <a:cs typeface="Arial"/>
              </a:rPr>
              <a:t> </a:t>
            </a:r>
            <a:r>
              <a:rPr sz="1200" err="1">
                <a:latin typeface="Arial"/>
                <a:cs typeface="Arial"/>
              </a:rPr>
              <a:t>että</a:t>
            </a:r>
            <a:r>
              <a:rPr sz="1200" spc="105">
                <a:latin typeface="Arial"/>
                <a:cs typeface="Arial"/>
              </a:rPr>
              <a:t> </a:t>
            </a:r>
            <a:r>
              <a:rPr sz="1200" err="1">
                <a:latin typeface="Arial"/>
                <a:cs typeface="Arial"/>
              </a:rPr>
              <a:t>niissä</a:t>
            </a:r>
            <a:r>
              <a:rPr sz="1200" spc="165">
                <a:latin typeface="Arial"/>
                <a:cs typeface="Arial"/>
              </a:rPr>
              <a:t> </a:t>
            </a:r>
            <a:r>
              <a:rPr sz="1200" spc="-10" err="1">
                <a:latin typeface="Arial"/>
                <a:cs typeface="Arial"/>
              </a:rPr>
              <a:t>otetaan</a:t>
            </a:r>
            <a:r>
              <a:rPr sz="1200" spc="-10">
                <a:latin typeface="Arial"/>
                <a:cs typeface="Arial"/>
              </a:rPr>
              <a:t> </a:t>
            </a:r>
            <a:r>
              <a:rPr sz="1200" spc="10" err="1">
                <a:latin typeface="Arial"/>
                <a:cs typeface="Arial"/>
              </a:rPr>
              <a:t>huomioon</a:t>
            </a:r>
            <a:r>
              <a:rPr sz="1200" spc="105">
                <a:latin typeface="Arial"/>
                <a:cs typeface="Arial"/>
              </a:rPr>
              <a:t> </a:t>
            </a:r>
            <a:r>
              <a:rPr sz="1200" spc="10" err="1">
                <a:latin typeface="Arial"/>
                <a:cs typeface="Arial"/>
              </a:rPr>
              <a:t>eri</a:t>
            </a:r>
            <a:r>
              <a:rPr sz="1200" spc="45">
                <a:latin typeface="Arial"/>
                <a:cs typeface="Arial"/>
              </a:rPr>
              <a:t> </a:t>
            </a:r>
            <a:r>
              <a:rPr sz="1200" spc="10" err="1">
                <a:latin typeface="Arial"/>
                <a:cs typeface="Arial"/>
              </a:rPr>
              <a:t>asiakasryhmien</a:t>
            </a:r>
            <a:r>
              <a:rPr sz="1200" spc="-45">
                <a:latin typeface="Arial"/>
                <a:cs typeface="Arial"/>
              </a:rPr>
              <a:t> </a:t>
            </a:r>
            <a:r>
              <a:rPr sz="1200" spc="10" err="1">
                <a:latin typeface="Arial"/>
                <a:cs typeface="Arial"/>
              </a:rPr>
              <a:t>tarpeet</a:t>
            </a:r>
            <a:r>
              <a:rPr sz="1200" spc="90">
                <a:latin typeface="Arial"/>
                <a:cs typeface="Arial"/>
              </a:rPr>
              <a:t> </a:t>
            </a:r>
            <a:r>
              <a:rPr sz="1200" spc="10">
                <a:latin typeface="Arial"/>
                <a:cs typeface="Arial"/>
              </a:rPr>
              <a:t>ja</a:t>
            </a:r>
            <a:r>
              <a:rPr sz="1200" spc="55">
                <a:latin typeface="Arial"/>
                <a:cs typeface="Arial"/>
              </a:rPr>
              <a:t> </a:t>
            </a:r>
            <a:r>
              <a:rPr sz="1200" spc="10" err="1">
                <a:latin typeface="Arial"/>
                <a:cs typeface="Arial"/>
              </a:rPr>
              <a:t>toiveet</a:t>
            </a:r>
            <a:r>
              <a:rPr sz="1200" spc="10">
                <a:latin typeface="Arial"/>
                <a:cs typeface="Arial"/>
              </a:rPr>
              <a:t>.</a:t>
            </a:r>
            <a:r>
              <a:rPr sz="1200" spc="80">
                <a:latin typeface="Arial"/>
                <a:cs typeface="Arial"/>
              </a:rPr>
              <a:t> </a:t>
            </a:r>
            <a:r>
              <a:rPr sz="1200" spc="10" err="1">
                <a:latin typeface="Arial"/>
                <a:cs typeface="Arial"/>
              </a:rPr>
              <a:t>Näin</a:t>
            </a:r>
            <a:r>
              <a:rPr sz="1200" spc="50">
                <a:latin typeface="Arial"/>
                <a:cs typeface="Arial"/>
              </a:rPr>
              <a:t> </a:t>
            </a:r>
            <a:r>
              <a:rPr sz="1200" spc="10" err="1">
                <a:latin typeface="Arial"/>
                <a:cs typeface="Arial"/>
              </a:rPr>
              <a:t>voidaan</a:t>
            </a:r>
            <a:r>
              <a:rPr sz="1200" spc="75">
                <a:latin typeface="Arial"/>
                <a:cs typeface="Arial"/>
              </a:rPr>
              <a:t> </a:t>
            </a:r>
            <a:r>
              <a:rPr sz="1200" spc="10" err="1">
                <a:latin typeface="Arial"/>
                <a:cs typeface="Arial"/>
              </a:rPr>
              <a:t>varmistaa</a:t>
            </a:r>
            <a:r>
              <a:rPr sz="1200" spc="10">
                <a:latin typeface="Arial"/>
                <a:cs typeface="Arial"/>
              </a:rPr>
              <a:t>,</a:t>
            </a:r>
            <a:r>
              <a:rPr sz="1200" spc="100">
                <a:latin typeface="Arial"/>
                <a:cs typeface="Arial"/>
              </a:rPr>
              <a:t> </a:t>
            </a:r>
            <a:r>
              <a:rPr sz="1200" spc="10" err="1">
                <a:latin typeface="Arial"/>
                <a:cs typeface="Arial"/>
              </a:rPr>
              <a:t>että</a:t>
            </a:r>
            <a:r>
              <a:rPr sz="1200" spc="55">
                <a:latin typeface="Arial"/>
                <a:cs typeface="Arial"/>
              </a:rPr>
              <a:t> </a:t>
            </a:r>
            <a:r>
              <a:rPr sz="1200" spc="-10" err="1">
                <a:latin typeface="Arial"/>
                <a:cs typeface="Arial"/>
              </a:rPr>
              <a:t>tilaisuudet</a:t>
            </a:r>
            <a:r>
              <a:rPr sz="1200" spc="-10">
                <a:latin typeface="Arial"/>
                <a:cs typeface="Arial"/>
              </a:rPr>
              <a:t> </a:t>
            </a:r>
            <a:r>
              <a:rPr sz="1200" err="1">
                <a:latin typeface="Arial"/>
                <a:cs typeface="Arial"/>
              </a:rPr>
              <a:t>ovat</a:t>
            </a:r>
            <a:r>
              <a:rPr sz="1200" spc="114">
                <a:latin typeface="Arial"/>
                <a:cs typeface="Arial"/>
              </a:rPr>
              <a:t> </a:t>
            </a:r>
            <a:r>
              <a:rPr sz="1200" err="1">
                <a:latin typeface="Arial"/>
                <a:cs typeface="Arial"/>
              </a:rPr>
              <a:t>merkityksellisiä</a:t>
            </a:r>
            <a:r>
              <a:rPr sz="1200" spc="100">
                <a:latin typeface="Arial"/>
                <a:cs typeface="Arial"/>
              </a:rPr>
              <a:t> </a:t>
            </a:r>
            <a:r>
              <a:rPr sz="1200">
                <a:latin typeface="Arial"/>
                <a:cs typeface="Arial"/>
              </a:rPr>
              <a:t>ja</a:t>
            </a:r>
            <a:r>
              <a:rPr sz="1200" spc="105">
                <a:latin typeface="Arial"/>
                <a:cs typeface="Arial"/>
              </a:rPr>
              <a:t> </a:t>
            </a:r>
            <a:r>
              <a:rPr sz="1200" err="1">
                <a:latin typeface="Arial"/>
                <a:cs typeface="Arial"/>
              </a:rPr>
              <a:t>tuovat</a:t>
            </a:r>
            <a:r>
              <a:rPr sz="1200" spc="120">
                <a:latin typeface="Arial"/>
                <a:cs typeface="Arial"/>
              </a:rPr>
              <a:t> </a:t>
            </a:r>
            <a:r>
              <a:rPr sz="1200" err="1">
                <a:latin typeface="Arial"/>
                <a:cs typeface="Arial"/>
              </a:rPr>
              <a:t>todellista</a:t>
            </a:r>
            <a:r>
              <a:rPr sz="1200" spc="145">
                <a:latin typeface="Arial"/>
                <a:cs typeface="Arial"/>
              </a:rPr>
              <a:t> </a:t>
            </a:r>
            <a:r>
              <a:rPr sz="1200" err="1">
                <a:latin typeface="Arial"/>
                <a:cs typeface="Arial"/>
              </a:rPr>
              <a:t>hyötyä</a:t>
            </a:r>
            <a:r>
              <a:rPr sz="1200" spc="175">
                <a:latin typeface="Arial"/>
                <a:cs typeface="Arial"/>
              </a:rPr>
              <a:t> </a:t>
            </a:r>
            <a:r>
              <a:rPr sz="1200" err="1">
                <a:latin typeface="Arial"/>
                <a:cs typeface="Arial"/>
              </a:rPr>
              <a:t>sekä</a:t>
            </a:r>
            <a:r>
              <a:rPr sz="1200" spc="125">
                <a:latin typeface="Arial"/>
                <a:cs typeface="Arial"/>
              </a:rPr>
              <a:t> </a:t>
            </a:r>
            <a:r>
              <a:rPr sz="1200" err="1">
                <a:latin typeface="Arial"/>
                <a:cs typeface="Arial"/>
              </a:rPr>
              <a:t>asiakkaille</a:t>
            </a:r>
            <a:r>
              <a:rPr sz="1200" spc="150">
                <a:latin typeface="Arial"/>
                <a:cs typeface="Arial"/>
              </a:rPr>
              <a:t> </a:t>
            </a:r>
            <a:r>
              <a:rPr sz="1200" err="1">
                <a:latin typeface="Arial"/>
                <a:cs typeface="Arial"/>
              </a:rPr>
              <a:t>että</a:t>
            </a:r>
            <a:r>
              <a:rPr sz="1200" spc="100">
                <a:latin typeface="Arial"/>
                <a:cs typeface="Arial"/>
              </a:rPr>
              <a:t> </a:t>
            </a:r>
            <a:r>
              <a:rPr sz="1200" spc="-10" err="1">
                <a:latin typeface="Arial"/>
                <a:cs typeface="Arial"/>
              </a:rPr>
              <a:t>ammattilaisille</a:t>
            </a:r>
            <a:r>
              <a:rPr sz="1200" spc="-10">
                <a:latin typeface="Arial"/>
                <a:cs typeface="Arial"/>
              </a:rPr>
              <a:t>.</a:t>
            </a:r>
            <a:endParaRPr sz="1200">
              <a:latin typeface="Arial"/>
              <a:cs typeface="Arial"/>
            </a:endParaRPr>
          </a:p>
        </p:txBody>
      </p:sp>
      <p:sp>
        <p:nvSpPr>
          <p:cNvPr id="13" name="object 13"/>
          <p:cNvSpPr txBox="1"/>
          <p:nvPr/>
        </p:nvSpPr>
        <p:spPr>
          <a:xfrm>
            <a:off x="3158728" y="9799808"/>
            <a:ext cx="1979295" cy="620395"/>
          </a:xfrm>
          <a:prstGeom prst="rect">
            <a:avLst/>
          </a:prstGeom>
        </p:spPr>
        <p:txBody>
          <a:bodyPr vert="horz" wrap="square" lIns="0" tIns="47625" rIns="0" bIns="0" rtlCol="0">
            <a:spAutoFit/>
          </a:bodyPr>
          <a:lstStyle/>
          <a:p>
            <a:pPr marL="13335" marR="5080" indent="-1270">
              <a:lnSpc>
                <a:spcPts val="2220"/>
              </a:lnSpc>
              <a:spcBef>
                <a:spcPts val="375"/>
              </a:spcBef>
            </a:pPr>
            <a:r>
              <a:rPr sz="2050" b="1" spc="55">
                <a:solidFill>
                  <a:srgbClr val="384B83"/>
                </a:solidFill>
                <a:latin typeface="Arial"/>
                <a:cs typeface="Arial"/>
              </a:rPr>
              <a:t>Päijät-</a:t>
            </a:r>
            <a:r>
              <a:rPr sz="2050" b="1" spc="75">
                <a:solidFill>
                  <a:srgbClr val="384B83"/>
                </a:solidFill>
                <a:latin typeface="Arial"/>
                <a:cs typeface="Arial"/>
              </a:rPr>
              <a:t>Hämeen </a:t>
            </a:r>
            <a:r>
              <a:rPr sz="2050" b="1" spc="-10">
                <a:solidFill>
                  <a:srgbClr val="384B83"/>
                </a:solidFill>
                <a:latin typeface="Arial"/>
                <a:cs typeface="Arial"/>
              </a:rPr>
              <a:t>hyvinvointialue</a:t>
            </a:r>
            <a:endParaRPr sz="2050">
              <a:latin typeface="Arial"/>
              <a:cs typeface="Arial"/>
            </a:endParaRPr>
          </a:p>
        </p:txBody>
      </p:sp>
      <p:sp>
        <p:nvSpPr>
          <p:cNvPr id="16" name="Tekstiruutu 15">
            <a:extLst>
              <a:ext uri="{FF2B5EF4-FFF2-40B4-BE49-F238E27FC236}">
                <a16:creationId xmlns:a16="http://schemas.microsoft.com/office/drawing/2014/main" id="{AC13EF77-53AD-BAAC-5A69-FF9971E1B7FC}"/>
              </a:ext>
            </a:extLst>
          </p:cNvPr>
          <p:cNvSpPr txBox="1"/>
          <p:nvPr/>
        </p:nvSpPr>
        <p:spPr>
          <a:xfrm>
            <a:off x="743810" y="1184365"/>
            <a:ext cx="6545990" cy="1384995"/>
          </a:xfrm>
          <a:prstGeom prst="rect">
            <a:avLst/>
          </a:prstGeom>
          <a:noFill/>
        </p:spPr>
        <p:txBody>
          <a:bodyPr wrap="square">
            <a:spAutoFit/>
          </a:bodyPr>
          <a:lstStyle/>
          <a:p>
            <a:r>
              <a:rPr lang="fi-FI" sz="1400" b="0" i="0">
                <a:solidFill>
                  <a:srgbClr val="FFFFFF"/>
                </a:solidFill>
                <a:effectLst/>
                <a:latin typeface="Arial" panose="020B0604020202020204" pitchFamily="34" charset="0"/>
                <a:cs typeface="Arial" panose="020B0604020202020204" pitchFamily="34" charset="0"/>
              </a:rPr>
              <a:t>Hienoa, että pohdit asiakastilaisuuden järjestämistä!</a:t>
            </a:r>
            <a:endParaRPr lang="fi-FI" sz="1400">
              <a:solidFill>
                <a:srgbClr val="FFFFFF"/>
              </a:solidFill>
              <a:effectLst/>
              <a:latin typeface="Arial" panose="020B0604020202020204" pitchFamily="34" charset="0"/>
              <a:cs typeface="Arial" panose="020B0604020202020204" pitchFamily="34" charset="0"/>
            </a:endParaRPr>
          </a:p>
          <a:p>
            <a:r>
              <a:rPr lang="fi-FI" sz="1400" b="0" i="0">
                <a:solidFill>
                  <a:srgbClr val="FFFFFF"/>
                </a:solidFill>
                <a:effectLst/>
                <a:latin typeface="Arial" panose="020B0604020202020204" pitchFamily="34" charset="0"/>
                <a:cs typeface="Arial" panose="020B0604020202020204" pitchFamily="34" charset="0"/>
              </a:rPr>
              <a:t>Asiakastilaisuudet ovat mahdollisuus yhteistyöhön, tiedon jakamiseen ja asiakkaiden äänen kuulemiseen. Asiakastilaisuus voidaan järjestää käyttämällä erilaisia menetelmiä, kuten ryhmäkeskusteluja, työpajoja, kyselyitä, palautelomakkeita tai visuaalisia menetelmiä. Valitse menetelmät tilanteen ja tavoitteen mukaan.</a:t>
            </a:r>
            <a:endParaRPr lang="fi-FI" sz="1400">
              <a:solidFill>
                <a:srgbClr val="FFFFFF"/>
              </a:solidFill>
              <a:effectLst/>
              <a:latin typeface="Arial" panose="020B0604020202020204" pitchFamily="34" charset="0"/>
              <a:cs typeface="Arial" panose="020B060402020202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rotWithShape="1">
          <a:blip r:embed="rId2" cstate="print"/>
          <a:srcRect l="6509"/>
          <a:stretch/>
        </p:blipFill>
        <p:spPr>
          <a:xfrm>
            <a:off x="0" y="966440"/>
            <a:ext cx="1846889" cy="1705972"/>
          </a:xfrm>
          <a:prstGeom prst="rect">
            <a:avLst/>
          </a:prstGeom>
        </p:spPr>
      </p:pic>
      <p:pic>
        <p:nvPicPr>
          <p:cNvPr id="3" name="object 3"/>
          <p:cNvPicPr/>
          <p:nvPr/>
        </p:nvPicPr>
        <p:blipFill rotWithShape="1">
          <a:blip r:embed="rId3" cstate="print"/>
          <a:srcRect l="4260"/>
          <a:stretch/>
        </p:blipFill>
        <p:spPr>
          <a:xfrm>
            <a:off x="0" y="3579927"/>
            <a:ext cx="2889162" cy="6090593"/>
          </a:xfrm>
          <a:prstGeom prst="rect">
            <a:avLst/>
          </a:prstGeom>
        </p:spPr>
      </p:pic>
      <p:sp>
        <p:nvSpPr>
          <p:cNvPr id="5" name="object 5"/>
          <p:cNvSpPr txBox="1"/>
          <p:nvPr/>
        </p:nvSpPr>
        <p:spPr>
          <a:xfrm>
            <a:off x="260898" y="2716472"/>
            <a:ext cx="2900680" cy="775335"/>
          </a:xfrm>
          <a:prstGeom prst="rect">
            <a:avLst/>
          </a:prstGeom>
        </p:spPr>
        <p:txBody>
          <a:bodyPr vert="horz" wrap="square" lIns="0" tIns="10795" rIns="0" bIns="0" rtlCol="0">
            <a:spAutoFit/>
          </a:bodyPr>
          <a:lstStyle/>
          <a:p>
            <a:pPr marL="12700" marR="5080">
              <a:lnSpc>
                <a:spcPct val="100600"/>
              </a:lnSpc>
              <a:spcBef>
                <a:spcPts val="85"/>
              </a:spcBef>
            </a:pPr>
            <a:r>
              <a:rPr sz="2450" b="1" err="1">
                <a:solidFill>
                  <a:srgbClr val="010101"/>
                </a:solidFill>
                <a:latin typeface="Arial"/>
                <a:cs typeface="Arial"/>
              </a:rPr>
              <a:t>Näin</a:t>
            </a:r>
            <a:r>
              <a:rPr sz="2450" b="1" spc="-110">
                <a:solidFill>
                  <a:srgbClr val="010101"/>
                </a:solidFill>
                <a:latin typeface="Arial"/>
                <a:cs typeface="Arial"/>
              </a:rPr>
              <a:t> </a:t>
            </a:r>
            <a:r>
              <a:rPr sz="2450" b="1" spc="50" err="1">
                <a:solidFill>
                  <a:srgbClr val="010101"/>
                </a:solidFill>
                <a:latin typeface="Arial"/>
                <a:cs typeface="Arial"/>
              </a:rPr>
              <a:t>järjestät</a:t>
            </a:r>
            <a:r>
              <a:rPr sz="2450" b="1" spc="50">
                <a:solidFill>
                  <a:srgbClr val="010101"/>
                </a:solidFill>
                <a:latin typeface="Arial"/>
                <a:cs typeface="Arial"/>
              </a:rPr>
              <a:t> </a:t>
            </a:r>
            <a:r>
              <a:rPr sz="2450" b="1" spc="-10" err="1">
                <a:solidFill>
                  <a:srgbClr val="010101"/>
                </a:solidFill>
                <a:latin typeface="Arial"/>
                <a:cs typeface="Arial"/>
              </a:rPr>
              <a:t>asiakastilaisuuden</a:t>
            </a:r>
            <a:endParaRPr sz="2450">
              <a:latin typeface="Arial"/>
              <a:cs typeface="Arial"/>
            </a:endParaRPr>
          </a:p>
        </p:txBody>
      </p:sp>
      <p:sp>
        <p:nvSpPr>
          <p:cNvPr id="6" name="object 6"/>
          <p:cNvSpPr txBox="1"/>
          <p:nvPr/>
        </p:nvSpPr>
        <p:spPr>
          <a:xfrm>
            <a:off x="1755173" y="766810"/>
            <a:ext cx="5814027" cy="965008"/>
          </a:xfrm>
          <a:prstGeom prst="rect">
            <a:avLst/>
          </a:prstGeom>
        </p:spPr>
        <p:txBody>
          <a:bodyPr vert="horz" wrap="square" lIns="0" tIns="74295" rIns="0" bIns="0" rtlCol="0">
            <a:spAutoFit/>
          </a:bodyPr>
          <a:lstStyle/>
          <a:p>
            <a:pPr marL="12700">
              <a:lnSpc>
                <a:spcPct val="100000"/>
              </a:lnSpc>
              <a:spcBef>
                <a:spcPts val="585"/>
              </a:spcBef>
            </a:pPr>
            <a:r>
              <a:rPr lang="fi-FI" sz="1100" b="1" spc="-10">
                <a:solidFill>
                  <a:srgbClr val="010101"/>
                </a:solidFill>
                <a:latin typeface="Arial"/>
                <a:cs typeface="Arial"/>
              </a:rPr>
              <a:t>         Mieti:</a:t>
            </a:r>
          </a:p>
          <a:p>
            <a:pPr marL="478155" indent="-128905">
              <a:lnSpc>
                <a:spcPct val="100000"/>
              </a:lnSpc>
              <a:spcBef>
                <a:spcPts val="75"/>
              </a:spcBef>
              <a:buFont typeface="Arial" panose="020B0604020202020204" pitchFamily="34" charset="0"/>
              <a:buChar char="•"/>
              <a:tabLst>
                <a:tab pos="478155" algn="l"/>
              </a:tabLst>
            </a:pPr>
            <a:r>
              <a:rPr sz="1100" err="1">
                <a:solidFill>
                  <a:srgbClr val="010101"/>
                </a:solidFill>
                <a:latin typeface="Arial"/>
                <a:cs typeface="Arial"/>
              </a:rPr>
              <a:t>Tilaisuuden</a:t>
            </a:r>
            <a:r>
              <a:rPr sz="1100">
                <a:solidFill>
                  <a:srgbClr val="010101"/>
                </a:solidFill>
                <a:latin typeface="Arial"/>
                <a:cs typeface="Arial"/>
              </a:rPr>
              <a:t> </a:t>
            </a:r>
            <a:r>
              <a:rPr sz="1100" err="1">
                <a:solidFill>
                  <a:srgbClr val="010101"/>
                </a:solidFill>
                <a:latin typeface="Arial"/>
                <a:cs typeface="Arial"/>
              </a:rPr>
              <a:t>aihe</a:t>
            </a:r>
            <a:r>
              <a:rPr lang="fi-FI" sz="1100">
                <a:solidFill>
                  <a:srgbClr val="010101"/>
                </a:solidFill>
                <a:latin typeface="Arial"/>
                <a:cs typeface="Arial"/>
              </a:rPr>
              <a:t>, kohderyhmä ja tavoite</a:t>
            </a:r>
          </a:p>
          <a:p>
            <a:pPr marL="478155" indent="-128905">
              <a:lnSpc>
                <a:spcPct val="100000"/>
              </a:lnSpc>
              <a:spcBef>
                <a:spcPts val="75"/>
              </a:spcBef>
              <a:buFont typeface="Arial" panose="020B0604020202020204" pitchFamily="34" charset="0"/>
              <a:buChar char="•"/>
              <a:tabLst>
                <a:tab pos="478155" algn="l"/>
              </a:tabLst>
            </a:pPr>
            <a:r>
              <a:rPr sz="1100" err="1">
                <a:solidFill>
                  <a:srgbClr val="010101"/>
                </a:solidFill>
                <a:latin typeface="Arial"/>
                <a:cs typeface="Arial"/>
              </a:rPr>
              <a:t>Tilaisuuden</a:t>
            </a:r>
            <a:r>
              <a:rPr sz="1100">
                <a:solidFill>
                  <a:srgbClr val="010101"/>
                </a:solidFill>
                <a:latin typeface="Arial"/>
                <a:cs typeface="Arial"/>
              </a:rPr>
              <a:t> </a:t>
            </a:r>
            <a:r>
              <a:rPr sz="1100" err="1">
                <a:solidFill>
                  <a:srgbClr val="010101"/>
                </a:solidFill>
                <a:latin typeface="Arial"/>
                <a:cs typeface="Arial"/>
              </a:rPr>
              <a:t>paikka</a:t>
            </a:r>
            <a:r>
              <a:rPr sz="1100">
                <a:solidFill>
                  <a:srgbClr val="010101"/>
                </a:solidFill>
                <a:latin typeface="Arial"/>
                <a:cs typeface="Arial"/>
              </a:rPr>
              <a:t>, </a:t>
            </a:r>
            <a:r>
              <a:rPr sz="1100" err="1">
                <a:solidFill>
                  <a:srgbClr val="010101"/>
                </a:solidFill>
                <a:latin typeface="Arial"/>
                <a:cs typeface="Arial"/>
              </a:rPr>
              <a:t>kulkuyhteydet</a:t>
            </a:r>
            <a:r>
              <a:rPr sz="1100">
                <a:solidFill>
                  <a:srgbClr val="010101"/>
                </a:solidFill>
                <a:latin typeface="Arial"/>
                <a:cs typeface="Arial"/>
              </a:rPr>
              <a:t> </a:t>
            </a:r>
            <a:r>
              <a:rPr sz="1100" err="1">
                <a:solidFill>
                  <a:srgbClr val="010101"/>
                </a:solidFill>
                <a:latin typeface="Arial"/>
                <a:cs typeface="Arial"/>
              </a:rPr>
              <a:t>sinne</a:t>
            </a:r>
            <a:r>
              <a:rPr lang="fi-FI" sz="1100">
                <a:solidFill>
                  <a:srgbClr val="010101"/>
                </a:solidFill>
                <a:latin typeface="Arial"/>
                <a:cs typeface="Arial"/>
              </a:rPr>
              <a:t>. </a:t>
            </a:r>
            <a:r>
              <a:rPr sz="1100" err="1">
                <a:solidFill>
                  <a:srgbClr val="010101"/>
                </a:solidFill>
                <a:latin typeface="Arial"/>
                <a:cs typeface="Arial"/>
              </a:rPr>
              <a:t>Tilaisuuden</a:t>
            </a:r>
            <a:r>
              <a:rPr sz="1100">
                <a:solidFill>
                  <a:srgbClr val="010101"/>
                </a:solidFill>
                <a:latin typeface="Arial"/>
                <a:cs typeface="Arial"/>
              </a:rPr>
              <a:t> </a:t>
            </a:r>
            <a:r>
              <a:rPr sz="1100" err="1">
                <a:solidFill>
                  <a:srgbClr val="010101"/>
                </a:solidFill>
                <a:latin typeface="Arial"/>
                <a:cs typeface="Arial"/>
              </a:rPr>
              <a:t>pituus</a:t>
            </a:r>
            <a:r>
              <a:rPr lang="fi-FI" sz="1100">
                <a:solidFill>
                  <a:srgbClr val="010101"/>
                </a:solidFill>
                <a:latin typeface="Arial"/>
                <a:cs typeface="Arial"/>
              </a:rPr>
              <a:t>.</a:t>
            </a:r>
          </a:p>
          <a:p>
            <a:pPr marL="478155" indent="-128905">
              <a:lnSpc>
                <a:spcPct val="100000"/>
              </a:lnSpc>
              <a:spcBef>
                <a:spcPts val="75"/>
              </a:spcBef>
              <a:buFont typeface="Arial" panose="020B0604020202020204" pitchFamily="34" charset="0"/>
              <a:buChar char="•"/>
              <a:tabLst>
                <a:tab pos="478155" algn="l"/>
              </a:tabLst>
            </a:pPr>
            <a:r>
              <a:rPr lang="fi-FI" sz="1100">
                <a:solidFill>
                  <a:srgbClr val="010101"/>
                </a:solidFill>
                <a:latin typeface="Arial"/>
                <a:cs typeface="Arial"/>
              </a:rPr>
              <a:t>T</a:t>
            </a:r>
            <a:r>
              <a:rPr sz="1100" err="1">
                <a:solidFill>
                  <a:srgbClr val="010101"/>
                </a:solidFill>
                <a:latin typeface="Arial"/>
                <a:cs typeface="Arial"/>
              </a:rPr>
              <a:t>arjoilu</a:t>
            </a:r>
            <a:r>
              <a:rPr lang="fi-FI" sz="1100">
                <a:solidFill>
                  <a:srgbClr val="010101"/>
                </a:solidFill>
                <a:latin typeface="Arial"/>
                <a:cs typeface="Arial"/>
              </a:rPr>
              <a:t>t ja niiden</a:t>
            </a:r>
            <a:r>
              <a:rPr sz="1100">
                <a:solidFill>
                  <a:srgbClr val="010101"/>
                </a:solidFill>
                <a:latin typeface="Arial"/>
                <a:cs typeface="Arial"/>
              </a:rPr>
              <a:t> </a:t>
            </a:r>
            <a:r>
              <a:rPr sz="1100" err="1">
                <a:solidFill>
                  <a:srgbClr val="010101"/>
                </a:solidFill>
                <a:latin typeface="Arial"/>
                <a:cs typeface="Arial"/>
              </a:rPr>
              <a:t>hankinta</a:t>
            </a:r>
            <a:r>
              <a:rPr lang="fi-FI" sz="1100">
                <a:solidFill>
                  <a:srgbClr val="010101"/>
                </a:solidFill>
                <a:latin typeface="Arial"/>
                <a:cs typeface="Arial"/>
              </a:rPr>
              <a:t>. </a:t>
            </a:r>
            <a:r>
              <a:rPr sz="1100" err="1">
                <a:solidFill>
                  <a:srgbClr val="010101"/>
                </a:solidFill>
                <a:latin typeface="Arial"/>
                <a:cs typeface="Arial"/>
              </a:rPr>
              <a:t>Tarvitseeko</a:t>
            </a:r>
            <a:r>
              <a:rPr sz="1100">
                <a:solidFill>
                  <a:srgbClr val="010101"/>
                </a:solidFill>
                <a:latin typeface="Arial"/>
                <a:cs typeface="Arial"/>
              </a:rPr>
              <a:t> </a:t>
            </a:r>
            <a:r>
              <a:rPr sz="1100" err="1">
                <a:solidFill>
                  <a:srgbClr val="010101"/>
                </a:solidFill>
                <a:latin typeface="Arial"/>
                <a:cs typeface="Arial"/>
              </a:rPr>
              <a:t>osallistujat</a:t>
            </a:r>
            <a:r>
              <a:rPr sz="1100">
                <a:solidFill>
                  <a:srgbClr val="010101"/>
                </a:solidFill>
                <a:latin typeface="Arial"/>
                <a:cs typeface="Arial"/>
              </a:rPr>
              <a:t> </a:t>
            </a:r>
            <a:r>
              <a:rPr sz="1100" err="1">
                <a:solidFill>
                  <a:srgbClr val="010101"/>
                </a:solidFill>
                <a:latin typeface="Arial"/>
                <a:cs typeface="Arial"/>
              </a:rPr>
              <a:t>mukaan</a:t>
            </a:r>
            <a:r>
              <a:rPr sz="1100">
                <a:solidFill>
                  <a:srgbClr val="010101"/>
                </a:solidFill>
                <a:latin typeface="Arial"/>
                <a:cs typeface="Arial"/>
              </a:rPr>
              <a:t> </a:t>
            </a:r>
            <a:r>
              <a:rPr sz="1100" err="1">
                <a:solidFill>
                  <a:srgbClr val="010101"/>
                </a:solidFill>
                <a:latin typeface="Arial"/>
                <a:cs typeface="Arial"/>
              </a:rPr>
              <a:t>jotain</a:t>
            </a:r>
            <a:r>
              <a:rPr sz="1100">
                <a:solidFill>
                  <a:srgbClr val="010101"/>
                </a:solidFill>
                <a:latin typeface="Arial"/>
                <a:cs typeface="Arial"/>
              </a:rPr>
              <a:t> </a:t>
            </a:r>
            <a:r>
              <a:rPr sz="1100" err="1">
                <a:solidFill>
                  <a:srgbClr val="010101"/>
                </a:solidFill>
                <a:latin typeface="Arial"/>
                <a:cs typeface="Arial"/>
              </a:rPr>
              <a:t>esim</a:t>
            </a:r>
            <a:r>
              <a:rPr sz="1100">
                <a:solidFill>
                  <a:srgbClr val="010101"/>
                </a:solidFill>
                <a:latin typeface="Arial"/>
                <a:cs typeface="Arial"/>
              </a:rPr>
              <a:t>. </a:t>
            </a:r>
            <a:r>
              <a:rPr sz="1100" err="1">
                <a:solidFill>
                  <a:srgbClr val="010101"/>
                </a:solidFill>
                <a:latin typeface="Arial"/>
                <a:cs typeface="Arial"/>
              </a:rPr>
              <a:t>sisäkengät</a:t>
            </a:r>
            <a:endParaRPr lang="fi-FI" sz="1100">
              <a:solidFill>
                <a:srgbClr val="010101"/>
              </a:solidFill>
              <a:latin typeface="Arial"/>
              <a:cs typeface="Arial"/>
            </a:endParaRPr>
          </a:p>
          <a:p>
            <a:pPr marL="349251">
              <a:lnSpc>
                <a:spcPct val="100000"/>
              </a:lnSpc>
              <a:spcBef>
                <a:spcPts val="100"/>
              </a:spcBef>
              <a:tabLst>
                <a:tab pos="478790" algn="l"/>
              </a:tabLst>
            </a:pPr>
            <a:endParaRPr sz="1050">
              <a:latin typeface="Arial"/>
              <a:cs typeface="Arial"/>
            </a:endParaRPr>
          </a:p>
        </p:txBody>
      </p:sp>
      <p:sp>
        <p:nvSpPr>
          <p:cNvPr id="8" name="object 8"/>
          <p:cNvSpPr txBox="1"/>
          <p:nvPr/>
        </p:nvSpPr>
        <p:spPr>
          <a:xfrm>
            <a:off x="3100388" y="5644168"/>
            <a:ext cx="4155572" cy="1430263"/>
          </a:xfrm>
          <a:prstGeom prst="rect">
            <a:avLst/>
          </a:prstGeom>
        </p:spPr>
        <p:txBody>
          <a:bodyPr vert="horz" wrap="square" lIns="0" tIns="25400" rIns="0" bIns="0" rtlCol="0">
            <a:spAutoFit/>
          </a:bodyPr>
          <a:lstStyle/>
          <a:p>
            <a:pPr marL="12700">
              <a:lnSpc>
                <a:spcPct val="100000"/>
              </a:lnSpc>
              <a:spcBef>
                <a:spcPts val="790"/>
              </a:spcBef>
            </a:pPr>
            <a:r>
              <a:rPr sz="2000" b="1" spc="300" err="1">
                <a:solidFill>
                  <a:srgbClr val="394B85"/>
                </a:solidFill>
                <a:latin typeface="Arial"/>
                <a:cs typeface="Arial"/>
              </a:rPr>
              <a:t>Tilaisuuden</a:t>
            </a:r>
            <a:r>
              <a:rPr sz="2000" b="1" spc="300">
                <a:solidFill>
                  <a:srgbClr val="394B85"/>
                </a:solidFill>
                <a:latin typeface="Arial"/>
                <a:cs typeface="Arial"/>
              </a:rPr>
              <a:t> </a:t>
            </a:r>
            <a:r>
              <a:rPr sz="2000" b="1" spc="300" err="1">
                <a:solidFill>
                  <a:srgbClr val="394B85"/>
                </a:solidFill>
                <a:latin typeface="Arial"/>
                <a:cs typeface="Arial"/>
              </a:rPr>
              <a:t>jälkeen</a:t>
            </a:r>
            <a:endParaRPr sz="2000" spc="300">
              <a:solidFill>
                <a:srgbClr val="394B85"/>
              </a:solidFill>
              <a:latin typeface="Arial"/>
              <a:cs typeface="Arial"/>
            </a:endParaRPr>
          </a:p>
          <a:p>
            <a:pPr marL="178435" marR="334010" indent="-128905">
              <a:lnSpc>
                <a:spcPct val="106000"/>
              </a:lnSpc>
              <a:spcBef>
                <a:spcPts val="185"/>
              </a:spcBef>
              <a:buClr>
                <a:srgbClr val="3F3F3F"/>
              </a:buClr>
              <a:buChar char="•"/>
              <a:tabLst>
                <a:tab pos="180340" algn="l"/>
              </a:tabLst>
            </a:pPr>
            <a:r>
              <a:rPr sz="1100" err="1">
                <a:solidFill>
                  <a:srgbClr val="010101"/>
                </a:solidFill>
                <a:latin typeface="Arial"/>
                <a:cs typeface="Arial"/>
              </a:rPr>
              <a:t>Käy</a:t>
            </a:r>
            <a:r>
              <a:rPr sz="1100">
                <a:solidFill>
                  <a:srgbClr val="010101"/>
                </a:solidFill>
                <a:latin typeface="Arial"/>
                <a:cs typeface="Arial"/>
              </a:rPr>
              <a:t> </a:t>
            </a:r>
            <a:r>
              <a:rPr sz="1100" err="1">
                <a:solidFill>
                  <a:srgbClr val="010101"/>
                </a:solidFill>
                <a:latin typeface="Arial"/>
                <a:cs typeface="Arial"/>
              </a:rPr>
              <a:t>palautekeskustelu</a:t>
            </a:r>
            <a:r>
              <a:rPr sz="1100">
                <a:solidFill>
                  <a:srgbClr val="010101"/>
                </a:solidFill>
                <a:latin typeface="Arial"/>
                <a:cs typeface="Arial"/>
              </a:rPr>
              <a:t> </a:t>
            </a:r>
            <a:r>
              <a:rPr sz="1100" err="1">
                <a:solidFill>
                  <a:srgbClr val="010101"/>
                </a:solidFill>
                <a:latin typeface="Arial"/>
                <a:cs typeface="Arial"/>
              </a:rPr>
              <a:t>tilaisuudesta</a:t>
            </a:r>
            <a:r>
              <a:rPr sz="1100">
                <a:solidFill>
                  <a:srgbClr val="010101"/>
                </a:solidFill>
                <a:latin typeface="Arial"/>
                <a:cs typeface="Arial"/>
              </a:rPr>
              <a:t>: </a:t>
            </a:r>
            <a:r>
              <a:rPr sz="1100" err="1">
                <a:solidFill>
                  <a:srgbClr val="010101"/>
                </a:solidFill>
                <a:latin typeface="Arial"/>
                <a:cs typeface="Arial"/>
              </a:rPr>
              <a:t>Missä</a:t>
            </a:r>
            <a:r>
              <a:rPr sz="1100">
                <a:solidFill>
                  <a:srgbClr val="010101"/>
                </a:solidFill>
                <a:latin typeface="Arial"/>
                <a:cs typeface="Arial"/>
              </a:rPr>
              <a:t> </a:t>
            </a:r>
            <a:r>
              <a:rPr sz="1100" err="1">
                <a:solidFill>
                  <a:srgbClr val="010101"/>
                </a:solidFill>
                <a:latin typeface="Arial"/>
                <a:cs typeface="Arial"/>
              </a:rPr>
              <a:t>onnistuttiin</a:t>
            </a:r>
            <a:r>
              <a:rPr sz="1100">
                <a:solidFill>
                  <a:srgbClr val="010101"/>
                </a:solidFill>
                <a:latin typeface="Arial"/>
                <a:cs typeface="Arial"/>
              </a:rPr>
              <a:t>? 	</a:t>
            </a:r>
            <a:r>
              <a:rPr sz="1100" err="1">
                <a:solidFill>
                  <a:srgbClr val="010101"/>
                </a:solidFill>
                <a:latin typeface="Arial"/>
                <a:cs typeface="Arial"/>
              </a:rPr>
              <a:t>Missä</a:t>
            </a:r>
            <a:r>
              <a:rPr sz="1100">
                <a:solidFill>
                  <a:srgbClr val="010101"/>
                </a:solidFill>
                <a:latin typeface="Arial"/>
                <a:cs typeface="Arial"/>
              </a:rPr>
              <a:t> </a:t>
            </a:r>
            <a:r>
              <a:rPr sz="1100" err="1">
                <a:solidFill>
                  <a:srgbClr val="010101"/>
                </a:solidFill>
                <a:latin typeface="Arial"/>
                <a:cs typeface="Arial"/>
              </a:rPr>
              <a:t>kehitettävää</a:t>
            </a:r>
            <a:r>
              <a:rPr sz="1100">
                <a:solidFill>
                  <a:srgbClr val="010101"/>
                </a:solidFill>
                <a:latin typeface="Arial"/>
                <a:cs typeface="Arial"/>
              </a:rPr>
              <a:t>?</a:t>
            </a:r>
            <a:endParaRPr sz="1100">
              <a:latin typeface="Arial"/>
              <a:cs typeface="Arial"/>
            </a:endParaRPr>
          </a:p>
          <a:p>
            <a:pPr marL="179070" indent="-129539">
              <a:lnSpc>
                <a:spcPct val="100000"/>
              </a:lnSpc>
              <a:spcBef>
                <a:spcPts val="100"/>
              </a:spcBef>
              <a:buClr>
                <a:srgbClr val="3F3F3F"/>
              </a:buClr>
              <a:buChar char="•"/>
              <a:tabLst>
                <a:tab pos="179070" algn="l"/>
              </a:tabLst>
            </a:pPr>
            <a:r>
              <a:rPr sz="1100">
                <a:solidFill>
                  <a:srgbClr val="010101"/>
                </a:solidFill>
                <a:latin typeface="Arial"/>
                <a:cs typeface="Arial"/>
              </a:rPr>
              <a:t>Tee </a:t>
            </a:r>
            <a:r>
              <a:rPr sz="1100" err="1">
                <a:solidFill>
                  <a:srgbClr val="010101"/>
                </a:solidFill>
                <a:latin typeface="Arial"/>
                <a:cs typeface="Arial"/>
              </a:rPr>
              <a:t>yhteenveto</a:t>
            </a:r>
            <a:r>
              <a:rPr sz="1100">
                <a:solidFill>
                  <a:srgbClr val="010101"/>
                </a:solidFill>
                <a:latin typeface="Arial"/>
                <a:cs typeface="Arial"/>
              </a:rPr>
              <a:t>/</a:t>
            </a:r>
            <a:r>
              <a:rPr sz="1100" err="1">
                <a:solidFill>
                  <a:srgbClr val="010101"/>
                </a:solidFill>
                <a:latin typeface="Arial"/>
                <a:cs typeface="Arial"/>
              </a:rPr>
              <a:t>muistio</a:t>
            </a:r>
            <a:r>
              <a:rPr sz="1100">
                <a:solidFill>
                  <a:srgbClr val="010101"/>
                </a:solidFill>
                <a:latin typeface="Arial"/>
                <a:cs typeface="Arial"/>
              </a:rPr>
              <a:t> </a:t>
            </a:r>
            <a:r>
              <a:rPr sz="1100" err="1">
                <a:solidFill>
                  <a:srgbClr val="010101"/>
                </a:solidFill>
                <a:latin typeface="Arial"/>
                <a:cs typeface="Arial"/>
              </a:rPr>
              <a:t>tilaisuudesta</a:t>
            </a:r>
            <a:r>
              <a:rPr sz="1100">
                <a:solidFill>
                  <a:srgbClr val="010101"/>
                </a:solidFill>
                <a:latin typeface="Arial"/>
                <a:cs typeface="Arial"/>
              </a:rPr>
              <a:t> .</a:t>
            </a:r>
            <a:endParaRPr sz="1100">
              <a:latin typeface="Arial"/>
              <a:cs typeface="Arial"/>
            </a:endParaRPr>
          </a:p>
          <a:p>
            <a:pPr marL="179070" marR="560705" indent="-129539">
              <a:lnSpc>
                <a:spcPct val="107000"/>
              </a:lnSpc>
              <a:spcBef>
                <a:spcPts val="10"/>
              </a:spcBef>
              <a:buClr>
                <a:srgbClr val="3F3F3F"/>
              </a:buClr>
              <a:buChar char="•"/>
              <a:tabLst>
                <a:tab pos="181610" algn="l"/>
              </a:tabLst>
            </a:pPr>
            <a:r>
              <a:rPr sz="1100" err="1">
                <a:solidFill>
                  <a:srgbClr val="010101"/>
                </a:solidFill>
                <a:latin typeface="Arial"/>
                <a:cs typeface="Arial"/>
              </a:rPr>
              <a:t>Toimita</a:t>
            </a:r>
            <a:r>
              <a:rPr sz="1100">
                <a:solidFill>
                  <a:srgbClr val="010101"/>
                </a:solidFill>
                <a:latin typeface="Arial"/>
                <a:cs typeface="Arial"/>
              </a:rPr>
              <a:t> </a:t>
            </a:r>
            <a:r>
              <a:rPr sz="1100" err="1">
                <a:solidFill>
                  <a:srgbClr val="010101"/>
                </a:solidFill>
                <a:latin typeface="Arial"/>
                <a:cs typeface="Arial"/>
              </a:rPr>
              <a:t>yhteenveto</a:t>
            </a:r>
            <a:r>
              <a:rPr sz="1100">
                <a:solidFill>
                  <a:srgbClr val="010101"/>
                </a:solidFill>
                <a:latin typeface="Arial"/>
                <a:cs typeface="Arial"/>
              </a:rPr>
              <a:t>/</a:t>
            </a:r>
            <a:r>
              <a:rPr sz="1100" err="1">
                <a:solidFill>
                  <a:srgbClr val="010101"/>
                </a:solidFill>
                <a:latin typeface="Arial"/>
                <a:cs typeface="Arial"/>
              </a:rPr>
              <a:t>muistio</a:t>
            </a:r>
            <a:r>
              <a:rPr sz="1100">
                <a:solidFill>
                  <a:srgbClr val="010101"/>
                </a:solidFill>
                <a:latin typeface="Arial"/>
                <a:cs typeface="Arial"/>
              </a:rPr>
              <a:t> </a:t>
            </a:r>
            <a:r>
              <a:rPr sz="1100" err="1">
                <a:solidFill>
                  <a:srgbClr val="010101"/>
                </a:solidFill>
                <a:latin typeface="Arial"/>
                <a:cs typeface="Arial"/>
              </a:rPr>
              <a:t>tilaisuuden</a:t>
            </a:r>
            <a:r>
              <a:rPr sz="1100">
                <a:solidFill>
                  <a:srgbClr val="010101"/>
                </a:solidFill>
                <a:latin typeface="Arial"/>
                <a:cs typeface="Arial"/>
              </a:rPr>
              <a:t> </a:t>
            </a:r>
            <a:r>
              <a:rPr sz="1100" err="1">
                <a:solidFill>
                  <a:srgbClr val="010101"/>
                </a:solidFill>
                <a:latin typeface="Arial"/>
                <a:cs typeface="Arial"/>
              </a:rPr>
              <a:t>järjestäjille</a:t>
            </a:r>
            <a:r>
              <a:rPr sz="1100">
                <a:solidFill>
                  <a:srgbClr val="010101"/>
                </a:solidFill>
                <a:latin typeface="Arial"/>
                <a:cs typeface="Arial"/>
              </a:rPr>
              <a:t> ja 	</a:t>
            </a:r>
            <a:r>
              <a:rPr sz="1100" err="1">
                <a:solidFill>
                  <a:srgbClr val="010101"/>
                </a:solidFill>
                <a:latin typeface="Arial"/>
                <a:cs typeface="Arial"/>
              </a:rPr>
              <a:t>muille</a:t>
            </a:r>
            <a:r>
              <a:rPr sz="1100">
                <a:solidFill>
                  <a:srgbClr val="010101"/>
                </a:solidFill>
                <a:latin typeface="Arial"/>
                <a:cs typeface="Arial"/>
              </a:rPr>
              <a:t> </a:t>
            </a:r>
            <a:r>
              <a:rPr sz="1100" err="1">
                <a:solidFill>
                  <a:srgbClr val="010101"/>
                </a:solidFill>
                <a:latin typeface="Arial"/>
                <a:cs typeface="Arial"/>
              </a:rPr>
              <a:t>tarvittaville</a:t>
            </a:r>
            <a:r>
              <a:rPr sz="1100">
                <a:solidFill>
                  <a:srgbClr val="010101"/>
                </a:solidFill>
                <a:latin typeface="Arial"/>
                <a:cs typeface="Arial"/>
              </a:rPr>
              <a:t> </a:t>
            </a:r>
            <a:r>
              <a:rPr sz="1100" err="1">
                <a:solidFill>
                  <a:srgbClr val="010101"/>
                </a:solidFill>
                <a:latin typeface="Arial"/>
                <a:cs typeface="Arial"/>
              </a:rPr>
              <a:t>tahoille</a:t>
            </a:r>
            <a:r>
              <a:rPr sz="1100">
                <a:solidFill>
                  <a:srgbClr val="010101"/>
                </a:solidFill>
                <a:latin typeface="Arial"/>
                <a:cs typeface="Arial"/>
              </a:rPr>
              <a:t> (</a:t>
            </a:r>
            <a:r>
              <a:rPr sz="1100" err="1">
                <a:solidFill>
                  <a:srgbClr val="010101"/>
                </a:solidFill>
                <a:latin typeface="Arial"/>
                <a:cs typeface="Arial"/>
              </a:rPr>
              <a:t>esim</a:t>
            </a:r>
            <a:r>
              <a:rPr sz="1100">
                <a:solidFill>
                  <a:srgbClr val="010101"/>
                </a:solidFill>
                <a:latin typeface="Arial"/>
                <a:cs typeface="Arial"/>
              </a:rPr>
              <a:t>. </a:t>
            </a:r>
            <a:r>
              <a:rPr sz="1100" err="1">
                <a:solidFill>
                  <a:srgbClr val="010101"/>
                </a:solidFill>
                <a:latin typeface="Arial"/>
                <a:cs typeface="Arial"/>
              </a:rPr>
              <a:t>johtoryhmä</a:t>
            </a:r>
            <a:r>
              <a:rPr sz="1100">
                <a:solidFill>
                  <a:srgbClr val="010101"/>
                </a:solidFill>
                <a:latin typeface="Arial"/>
                <a:cs typeface="Arial"/>
              </a:rPr>
              <a:t>, 	</a:t>
            </a:r>
            <a:r>
              <a:rPr sz="1100" err="1">
                <a:solidFill>
                  <a:srgbClr val="010101"/>
                </a:solidFill>
                <a:latin typeface="Arial"/>
                <a:cs typeface="Arial"/>
              </a:rPr>
              <a:t>sidosryhmät</a:t>
            </a:r>
            <a:r>
              <a:rPr sz="1100">
                <a:solidFill>
                  <a:srgbClr val="010101"/>
                </a:solidFill>
                <a:latin typeface="Arial"/>
                <a:cs typeface="Arial"/>
              </a:rPr>
              <a:t>, </a:t>
            </a:r>
            <a:r>
              <a:rPr sz="1100" err="1">
                <a:solidFill>
                  <a:srgbClr val="010101"/>
                </a:solidFill>
                <a:latin typeface="Arial"/>
                <a:cs typeface="Arial"/>
              </a:rPr>
              <a:t>asiakkaat</a:t>
            </a:r>
            <a:r>
              <a:rPr sz="1100">
                <a:solidFill>
                  <a:srgbClr val="010101"/>
                </a:solidFill>
                <a:latin typeface="Arial"/>
                <a:cs typeface="Arial"/>
              </a:rPr>
              <a:t> </a:t>
            </a:r>
            <a:r>
              <a:rPr sz="1100" err="1">
                <a:solidFill>
                  <a:srgbClr val="010101"/>
                </a:solidFill>
                <a:latin typeface="Arial"/>
                <a:cs typeface="Arial"/>
              </a:rPr>
              <a:t>jne</a:t>
            </a:r>
            <a:r>
              <a:rPr sz="1100">
                <a:solidFill>
                  <a:srgbClr val="010101"/>
                </a:solidFill>
                <a:latin typeface="Arial"/>
                <a:cs typeface="Arial"/>
              </a:rPr>
              <a:t>).</a:t>
            </a:r>
            <a:endParaRPr sz="1100">
              <a:latin typeface="Arial"/>
              <a:cs typeface="Arial"/>
            </a:endParaRPr>
          </a:p>
        </p:txBody>
      </p:sp>
      <p:sp>
        <p:nvSpPr>
          <p:cNvPr id="10" name="Tekstiruutu 9">
            <a:extLst>
              <a:ext uri="{FF2B5EF4-FFF2-40B4-BE49-F238E27FC236}">
                <a16:creationId xmlns:a16="http://schemas.microsoft.com/office/drawing/2014/main" id="{F3018ECB-E638-6BC3-CCFA-CD6435C56F14}"/>
              </a:ext>
            </a:extLst>
          </p:cNvPr>
          <p:cNvSpPr txBox="1"/>
          <p:nvPr/>
        </p:nvSpPr>
        <p:spPr>
          <a:xfrm>
            <a:off x="1711238" y="1630455"/>
            <a:ext cx="5898603" cy="1133644"/>
          </a:xfrm>
          <a:prstGeom prst="rect">
            <a:avLst/>
          </a:prstGeom>
          <a:noFill/>
        </p:spPr>
        <p:txBody>
          <a:bodyPr wrap="square">
            <a:spAutoFit/>
          </a:bodyPr>
          <a:lstStyle/>
          <a:p>
            <a:pPr marL="349250" marR="616585">
              <a:spcBef>
                <a:spcPts val="75"/>
              </a:spcBef>
              <a:tabLst>
                <a:tab pos="478155" algn="l"/>
              </a:tabLst>
            </a:pPr>
            <a:r>
              <a:rPr lang="fi-FI" sz="1100" b="1">
                <a:solidFill>
                  <a:srgbClr val="010101"/>
                </a:solidFill>
                <a:latin typeface="Arial"/>
                <a:cs typeface="Arial"/>
              </a:rPr>
              <a:t>Helposti</a:t>
            </a:r>
            <a:r>
              <a:rPr lang="fi-FI" sz="1100" b="1" spc="120">
                <a:solidFill>
                  <a:srgbClr val="010101"/>
                </a:solidFill>
                <a:latin typeface="Arial"/>
                <a:cs typeface="Arial"/>
              </a:rPr>
              <a:t> </a:t>
            </a:r>
            <a:r>
              <a:rPr lang="fi-FI" sz="1100" b="1">
                <a:solidFill>
                  <a:srgbClr val="010101"/>
                </a:solidFill>
                <a:latin typeface="Arial"/>
                <a:cs typeface="Arial"/>
              </a:rPr>
              <a:t>saavutettava</a:t>
            </a:r>
            <a:r>
              <a:rPr lang="fi-FI" sz="1100" b="1" spc="240">
                <a:solidFill>
                  <a:srgbClr val="010101"/>
                </a:solidFill>
                <a:latin typeface="Arial"/>
                <a:cs typeface="Arial"/>
              </a:rPr>
              <a:t> </a:t>
            </a:r>
            <a:r>
              <a:rPr lang="fi-FI" sz="1100" b="1" spc="-10">
                <a:solidFill>
                  <a:srgbClr val="010101"/>
                </a:solidFill>
                <a:latin typeface="Arial"/>
                <a:cs typeface="Arial"/>
              </a:rPr>
              <a:t>tilaisuus:</a:t>
            </a:r>
            <a:endParaRPr lang="fi-FI" sz="1100">
              <a:solidFill>
                <a:srgbClr val="010101"/>
              </a:solidFill>
              <a:latin typeface="Arial"/>
              <a:cs typeface="Arial"/>
            </a:endParaRPr>
          </a:p>
          <a:p>
            <a:pPr marL="478155" marR="616585" indent="-128905">
              <a:spcBef>
                <a:spcPts val="75"/>
              </a:spcBef>
              <a:buChar char="•"/>
              <a:tabLst>
                <a:tab pos="478155" algn="l"/>
              </a:tabLst>
            </a:pPr>
            <a:r>
              <a:rPr lang="fi-FI" sz="1100">
                <a:solidFill>
                  <a:srgbClr val="010101"/>
                </a:solidFill>
                <a:latin typeface="Arial"/>
                <a:cs typeface="Arial"/>
              </a:rPr>
              <a:t>Kutsu suoraan kotiin ja ilmoittautuminen mahdollisimman helpoksi. </a:t>
            </a:r>
            <a:r>
              <a:rPr lang="fi-FI" sz="1100" err="1">
                <a:solidFill>
                  <a:srgbClr val="010101"/>
                </a:solidFill>
                <a:latin typeface="Arial"/>
                <a:cs typeface="Arial"/>
              </a:rPr>
              <a:t>llmoittautumisaika</a:t>
            </a:r>
            <a:r>
              <a:rPr lang="fi-FI" sz="1100">
                <a:solidFill>
                  <a:srgbClr val="010101"/>
                </a:solidFill>
                <a:latin typeface="Arial"/>
                <a:cs typeface="Arial"/>
              </a:rPr>
              <a:t> riittävän pitkä, varsinkin jos ilmoittaudutaan postitse. </a:t>
            </a:r>
          </a:p>
          <a:p>
            <a:pPr marL="478155" marR="270510" indent="-128905">
              <a:spcBef>
                <a:spcPts val="75"/>
              </a:spcBef>
              <a:buChar char="•"/>
              <a:tabLst>
                <a:tab pos="478155" algn="l"/>
              </a:tabLst>
            </a:pPr>
            <a:r>
              <a:rPr lang="fi-FI" sz="1100">
                <a:solidFill>
                  <a:srgbClr val="010101"/>
                </a:solidFill>
                <a:latin typeface="Arial"/>
                <a:cs typeface="Arial"/>
              </a:rPr>
              <a:t>Kutsu selkokielellä, ja tarvittaessa vastaus/ilmoittautumislomake erikseen (postimaksu maksettu tai palautus esim. henkilökunnan kautta). Lisäksi ainakin yksi puhelinnumero, josta saa lisätietoja.</a:t>
            </a:r>
          </a:p>
        </p:txBody>
      </p:sp>
      <p:sp>
        <p:nvSpPr>
          <p:cNvPr id="12" name="Tekstiruutu 11">
            <a:extLst>
              <a:ext uri="{FF2B5EF4-FFF2-40B4-BE49-F238E27FC236}">
                <a16:creationId xmlns:a16="http://schemas.microsoft.com/office/drawing/2014/main" id="{E54B3374-11EC-4CA4-12AF-EC4A5E3BEFF6}"/>
              </a:ext>
            </a:extLst>
          </p:cNvPr>
          <p:cNvSpPr txBox="1"/>
          <p:nvPr/>
        </p:nvSpPr>
        <p:spPr>
          <a:xfrm>
            <a:off x="1991820" y="485624"/>
            <a:ext cx="3864542" cy="400110"/>
          </a:xfrm>
          <a:prstGeom prst="rect">
            <a:avLst/>
          </a:prstGeom>
          <a:noFill/>
        </p:spPr>
        <p:txBody>
          <a:bodyPr wrap="square">
            <a:spAutoFit/>
          </a:bodyPr>
          <a:lstStyle/>
          <a:p>
            <a:pPr marL="12700">
              <a:lnSpc>
                <a:spcPct val="100000"/>
              </a:lnSpc>
              <a:spcBef>
                <a:spcPts val="585"/>
              </a:spcBef>
            </a:pPr>
            <a:r>
              <a:rPr lang="fi-FI" sz="2000" b="1" spc="300">
                <a:solidFill>
                  <a:srgbClr val="394B85"/>
                </a:solidFill>
                <a:latin typeface="Arial"/>
                <a:cs typeface="Arial"/>
              </a:rPr>
              <a:t>Ennen tilaisuutta</a:t>
            </a:r>
          </a:p>
        </p:txBody>
      </p:sp>
      <p:sp>
        <p:nvSpPr>
          <p:cNvPr id="14" name="Tekstiruutu 13">
            <a:extLst>
              <a:ext uri="{FF2B5EF4-FFF2-40B4-BE49-F238E27FC236}">
                <a16:creationId xmlns:a16="http://schemas.microsoft.com/office/drawing/2014/main" id="{6F895B9F-26AF-733B-1A09-48966682782F}"/>
              </a:ext>
            </a:extLst>
          </p:cNvPr>
          <p:cNvSpPr txBox="1"/>
          <p:nvPr/>
        </p:nvSpPr>
        <p:spPr>
          <a:xfrm>
            <a:off x="2511883" y="2783701"/>
            <a:ext cx="5028195" cy="2718821"/>
          </a:xfrm>
          <a:prstGeom prst="rect">
            <a:avLst/>
          </a:prstGeom>
          <a:noFill/>
        </p:spPr>
        <p:txBody>
          <a:bodyPr wrap="square">
            <a:spAutoFit/>
          </a:bodyPr>
          <a:lstStyle/>
          <a:p>
            <a:pPr marL="519430">
              <a:lnSpc>
                <a:spcPct val="100000"/>
              </a:lnSpc>
              <a:spcBef>
                <a:spcPts val="200"/>
              </a:spcBef>
            </a:pPr>
            <a:r>
              <a:rPr lang="fi-FI" sz="1100" b="1">
                <a:solidFill>
                  <a:srgbClr val="010101"/>
                </a:solidFill>
                <a:latin typeface="Arial"/>
                <a:cs typeface="Arial"/>
              </a:rPr>
              <a:t>Esteettömän</a:t>
            </a:r>
            <a:r>
              <a:rPr lang="fi-FI" sz="1100" b="1" spc="220">
                <a:solidFill>
                  <a:srgbClr val="010101"/>
                </a:solidFill>
                <a:latin typeface="Arial"/>
                <a:cs typeface="Arial"/>
              </a:rPr>
              <a:t> </a:t>
            </a:r>
            <a:r>
              <a:rPr lang="fi-FI" sz="1100" b="1">
                <a:solidFill>
                  <a:srgbClr val="010101"/>
                </a:solidFill>
                <a:latin typeface="Arial"/>
                <a:cs typeface="Arial"/>
              </a:rPr>
              <a:t>paikan</a:t>
            </a:r>
            <a:r>
              <a:rPr lang="fi-FI" sz="1100" b="1" spc="130">
                <a:solidFill>
                  <a:srgbClr val="010101"/>
                </a:solidFill>
                <a:latin typeface="Arial"/>
                <a:cs typeface="Arial"/>
              </a:rPr>
              <a:t> </a:t>
            </a:r>
            <a:r>
              <a:rPr lang="fi-FI" sz="1100" b="1">
                <a:solidFill>
                  <a:srgbClr val="010101"/>
                </a:solidFill>
                <a:latin typeface="Arial"/>
                <a:cs typeface="Arial"/>
              </a:rPr>
              <a:t>valinta</a:t>
            </a:r>
            <a:r>
              <a:rPr lang="fi-FI" sz="1100" b="1" spc="125">
                <a:solidFill>
                  <a:srgbClr val="010101"/>
                </a:solidFill>
                <a:latin typeface="Arial"/>
                <a:cs typeface="Arial"/>
              </a:rPr>
              <a:t> </a:t>
            </a:r>
            <a:r>
              <a:rPr lang="fi-FI" sz="1100" b="1">
                <a:solidFill>
                  <a:srgbClr val="010101"/>
                </a:solidFill>
                <a:latin typeface="Arial"/>
                <a:cs typeface="Arial"/>
              </a:rPr>
              <a:t>ja</a:t>
            </a:r>
            <a:r>
              <a:rPr lang="fi-FI" sz="1100" b="1" spc="85">
                <a:solidFill>
                  <a:srgbClr val="010101"/>
                </a:solidFill>
                <a:latin typeface="Arial"/>
                <a:cs typeface="Arial"/>
              </a:rPr>
              <a:t> </a:t>
            </a:r>
            <a:r>
              <a:rPr lang="fi-FI" sz="1100" b="1" spc="-10">
                <a:solidFill>
                  <a:srgbClr val="010101"/>
                </a:solidFill>
                <a:latin typeface="Arial"/>
                <a:cs typeface="Arial"/>
              </a:rPr>
              <a:t>varaus:</a:t>
            </a:r>
            <a:endParaRPr lang="fi-FI" sz="1100" b="1">
              <a:latin typeface="Arial"/>
              <a:cs typeface="Arial"/>
            </a:endParaRPr>
          </a:p>
          <a:p>
            <a:pPr marL="757555" marR="5080" indent="-129539" algn="l">
              <a:lnSpc>
                <a:spcPct val="107300"/>
              </a:lnSpc>
              <a:spcBef>
                <a:spcPts val="5"/>
              </a:spcBef>
              <a:buChar char="•"/>
              <a:tabLst>
                <a:tab pos="760095" algn="l"/>
              </a:tabLst>
            </a:pPr>
            <a:r>
              <a:rPr lang="fi-FI" sz="1100">
                <a:solidFill>
                  <a:srgbClr val="010101"/>
                </a:solidFill>
                <a:latin typeface="Arial"/>
                <a:cs typeface="Arial"/>
              </a:rPr>
              <a:t>Sijainniltaan saavutettava ja keskeinen paikka, esimerkiksi kuntakeskus. Voisiko käyttää esimerkiksi urheilukeskuksia, järjestöjen tai seurakuntien kokoustiloja, palvelukeskuksia. Huomioi mahdollisuus järjestää kahvitarjoilu.</a:t>
            </a:r>
          </a:p>
          <a:p>
            <a:pPr marL="757555" marR="103505" indent="-129539">
              <a:lnSpc>
                <a:spcPts val="1360"/>
              </a:lnSpc>
              <a:spcBef>
                <a:spcPts val="40"/>
              </a:spcBef>
              <a:buChar char="•"/>
              <a:tabLst>
                <a:tab pos="761365" algn="l"/>
              </a:tabLst>
            </a:pPr>
            <a:r>
              <a:rPr lang="fi-FI" sz="1100">
                <a:solidFill>
                  <a:srgbClr val="010101"/>
                </a:solidFill>
                <a:latin typeface="Arial"/>
                <a:cs typeface="Arial"/>
              </a:rPr>
              <a:t>Informoi selkeästi mahdollisesta kuljetuksesta ja kuka sen maksaa</a:t>
            </a:r>
          </a:p>
          <a:p>
            <a:pPr marL="756285" marR="335280" indent="-128270">
              <a:lnSpc>
                <a:spcPts val="1340"/>
              </a:lnSpc>
              <a:spcBef>
                <a:spcPts val="15"/>
              </a:spcBef>
              <a:buClr>
                <a:srgbClr val="3F3F3F"/>
              </a:buClr>
              <a:buChar char="•"/>
              <a:tabLst>
                <a:tab pos="760730" algn="l"/>
              </a:tabLst>
            </a:pPr>
            <a:r>
              <a:rPr lang="fi-FI" sz="1100">
                <a:solidFill>
                  <a:srgbClr val="010101"/>
                </a:solidFill>
                <a:latin typeface="Arial"/>
                <a:cs typeface="Arial"/>
              </a:rPr>
              <a:t>Huolehti avun ja tuen saatavuudesta ennen 	tilaisuutta ja tilaisuuden aikana.</a:t>
            </a:r>
          </a:p>
          <a:p>
            <a:pPr marL="575945" marR="929640" indent="-635">
              <a:lnSpc>
                <a:spcPct val="107900"/>
              </a:lnSpc>
              <a:spcBef>
                <a:spcPts val="1205"/>
              </a:spcBef>
            </a:pPr>
            <a:r>
              <a:rPr lang="fi-FI" sz="1100" b="1">
                <a:solidFill>
                  <a:srgbClr val="010101"/>
                </a:solidFill>
                <a:latin typeface="Arial"/>
                <a:cs typeface="Arial"/>
              </a:rPr>
              <a:t>Tilaisuudessa osallistujien aktiivinen osallistuminen mahdollisuudeksi:</a:t>
            </a:r>
          </a:p>
          <a:p>
            <a:pPr marL="680085" lvl="1">
              <a:lnSpc>
                <a:spcPct val="100000"/>
              </a:lnSpc>
              <a:spcBef>
                <a:spcPts val="75"/>
              </a:spcBef>
              <a:tabLst>
                <a:tab pos="849630" algn="l"/>
              </a:tabLst>
            </a:pPr>
            <a:r>
              <a:rPr lang="fi-FI" sz="1100">
                <a:solidFill>
                  <a:srgbClr val="010101"/>
                </a:solidFill>
                <a:latin typeface="Arial"/>
                <a:cs typeface="Arial"/>
              </a:rPr>
              <a:t>Valmistele esimerkiksi valmiita selkeitä kysymyksiä, joihin on helppo vastata vaikka vihreää/punaista lappua nostamalla. Huomioi erilaiset osallistujat ja osallistumisen rajoitteet.</a:t>
            </a:r>
          </a:p>
        </p:txBody>
      </p:sp>
      <p:sp>
        <p:nvSpPr>
          <p:cNvPr id="16" name="Tekstiruutu 15">
            <a:extLst>
              <a:ext uri="{FF2B5EF4-FFF2-40B4-BE49-F238E27FC236}">
                <a16:creationId xmlns:a16="http://schemas.microsoft.com/office/drawing/2014/main" id="{AB2EB7D6-E5AA-54D8-CDA8-2D0859CE8975}"/>
              </a:ext>
            </a:extLst>
          </p:cNvPr>
          <p:cNvSpPr txBox="1"/>
          <p:nvPr/>
        </p:nvSpPr>
        <p:spPr>
          <a:xfrm>
            <a:off x="2764348" y="7258773"/>
            <a:ext cx="4398451" cy="2227405"/>
          </a:xfrm>
          <a:prstGeom prst="rect">
            <a:avLst/>
          </a:prstGeom>
          <a:noFill/>
        </p:spPr>
        <p:txBody>
          <a:bodyPr wrap="square">
            <a:spAutoFit/>
          </a:bodyPr>
          <a:lstStyle/>
          <a:p>
            <a:pPr marL="278765">
              <a:lnSpc>
                <a:spcPct val="100000"/>
              </a:lnSpc>
              <a:spcBef>
                <a:spcPts val="1019"/>
              </a:spcBef>
            </a:pPr>
            <a:r>
              <a:rPr lang="fi-FI" sz="2000" b="1" spc="300">
                <a:solidFill>
                  <a:srgbClr val="394B85"/>
                </a:solidFill>
                <a:latin typeface="Arial"/>
                <a:cs typeface="Arial"/>
              </a:rPr>
              <a:t>Tilaisuuden aikana</a:t>
            </a:r>
            <a:endParaRPr lang="fi-FI" sz="2000" spc="300">
              <a:solidFill>
                <a:srgbClr val="394B85"/>
              </a:solidFill>
              <a:latin typeface="Arial"/>
              <a:cs typeface="Arial"/>
            </a:endParaRPr>
          </a:p>
          <a:p>
            <a:pPr marL="516255" marR="405130" indent="-130175">
              <a:lnSpc>
                <a:spcPct val="107900"/>
              </a:lnSpc>
              <a:spcBef>
                <a:spcPts val="209"/>
              </a:spcBef>
              <a:buChar char="•"/>
              <a:tabLst>
                <a:tab pos="516255" algn="l"/>
                <a:tab pos="518159" algn="l"/>
              </a:tabLst>
            </a:pPr>
            <a:r>
              <a:rPr lang="fi-FI" sz="1100">
                <a:solidFill>
                  <a:srgbClr val="010101"/>
                </a:solidFill>
                <a:latin typeface="Arial"/>
                <a:cs typeface="Arial"/>
              </a:rPr>
              <a:t>	Varmista,</a:t>
            </a:r>
            <a:r>
              <a:rPr lang="fi-FI" sz="1100" spc="130">
                <a:solidFill>
                  <a:srgbClr val="010101"/>
                </a:solidFill>
                <a:latin typeface="Arial"/>
                <a:cs typeface="Arial"/>
              </a:rPr>
              <a:t> </a:t>
            </a:r>
            <a:r>
              <a:rPr lang="fi-FI" sz="1100">
                <a:solidFill>
                  <a:srgbClr val="010101"/>
                </a:solidFill>
                <a:latin typeface="Arial"/>
                <a:cs typeface="Arial"/>
              </a:rPr>
              <a:t>että</a:t>
            </a:r>
            <a:r>
              <a:rPr lang="fi-FI" sz="1100" spc="80">
                <a:solidFill>
                  <a:srgbClr val="010101"/>
                </a:solidFill>
                <a:latin typeface="Arial"/>
                <a:cs typeface="Arial"/>
              </a:rPr>
              <a:t> </a:t>
            </a:r>
            <a:r>
              <a:rPr lang="fi-FI" sz="1100">
                <a:solidFill>
                  <a:srgbClr val="010101"/>
                </a:solidFill>
                <a:latin typeface="Arial"/>
                <a:cs typeface="Arial"/>
              </a:rPr>
              <a:t>kaikki</a:t>
            </a:r>
            <a:r>
              <a:rPr lang="fi-FI" sz="1100" spc="90">
                <a:solidFill>
                  <a:srgbClr val="010101"/>
                </a:solidFill>
                <a:latin typeface="Arial"/>
                <a:cs typeface="Arial"/>
              </a:rPr>
              <a:t> </a:t>
            </a:r>
            <a:r>
              <a:rPr lang="fi-FI" sz="1100">
                <a:solidFill>
                  <a:srgbClr val="010101"/>
                </a:solidFill>
                <a:latin typeface="Arial"/>
                <a:cs typeface="Arial"/>
              </a:rPr>
              <a:t>pääsevät</a:t>
            </a:r>
            <a:r>
              <a:rPr lang="fi-FI" sz="1100" spc="155">
                <a:solidFill>
                  <a:srgbClr val="010101"/>
                </a:solidFill>
                <a:latin typeface="Arial"/>
                <a:cs typeface="Arial"/>
              </a:rPr>
              <a:t> </a:t>
            </a:r>
            <a:r>
              <a:rPr lang="fi-FI" sz="1100">
                <a:solidFill>
                  <a:srgbClr val="010101"/>
                </a:solidFill>
                <a:latin typeface="Arial"/>
                <a:cs typeface="Arial"/>
              </a:rPr>
              <a:t>paikkaan</a:t>
            </a:r>
            <a:r>
              <a:rPr lang="fi-FI" sz="1100" spc="105">
                <a:solidFill>
                  <a:srgbClr val="010101"/>
                </a:solidFill>
                <a:latin typeface="Arial"/>
                <a:cs typeface="Arial"/>
              </a:rPr>
              <a:t> </a:t>
            </a:r>
            <a:r>
              <a:rPr lang="fi-FI" sz="1100">
                <a:solidFill>
                  <a:srgbClr val="010101"/>
                </a:solidFill>
                <a:latin typeface="Arial"/>
                <a:cs typeface="Arial"/>
              </a:rPr>
              <a:t>sisälle</a:t>
            </a:r>
            <a:r>
              <a:rPr lang="fi-FI" sz="1100" spc="75">
                <a:solidFill>
                  <a:srgbClr val="010101"/>
                </a:solidFill>
                <a:latin typeface="Arial"/>
                <a:cs typeface="Arial"/>
              </a:rPr>
              <a:t> </a:t>
            </a:r>
            <a:r>
              <a:rPr lang="fi-FI" sz="1100" spc="-25">
                <a:solidFill>
                  <a:srgbClr val="010101"/>
                </a:solidFill>
                <a:latin typeface="Arial"/>
                <a:cs typeface="Arial"/>
              </a:rPr>
              <a:t>ja </a:t>
            </a:r>
            <a:r>
              <a:rPr lang="fi-FI" sz="1100">
                <a:solidFill>
                  <a:srgbClr val="010101"/>
                </a:solidFill>
                <a:latin typeface="Arial"/>
                <a:cs typeface="Arial"/>
              </a:rPr>
              <a:t>ohjataan</a:t>
            </a:r>
            <a:r>
              <a:rPr lang="fi-FI" sz="1100" spc="100">
                <a:solidFill>
                  <a:srgbClr val="010101"/>
                </a:solidFill>
                <a:latin typeface="Arial"/>
                <a:cs typeface="Arial"/>
              </a:rPr>
              <a:t> </a:t>
            </a:r>
            <a:r>
              <a:rPr lang="fi-FI" sz="1100">
                <a:solidFill>
                  <a:srgbClr val="010101"/>
                </a:solidFill>
                <a:latin typeface="Arial"/>
                <a:cs typeface="Arial"/>
              </a:rPr>
              <a:t>oikeaan</a:t>
            </a:r>
            <a:r>
              <a:rPr lang="fi-FI" sz="1100" spc="170">
                <a:solidFill>
                  <a:srgbClr val="010101"/>
                </a:solidFill>
                <a:latin typeface="Arial"/>
                <a:cs typeface="Arial"/>
              </a:rPr>
              <a:t> </a:t>
            </a:r>
            <a:r>
              <a:rPr lang="fi-FI" sz="1100" spc="-10">
                <a:solidFill>
                  <a:srgbClr val="010101"/>
                </a:solidFill>
                <a:latin typeface="Arial"/>
                <a:cs typeface="Arial"/>
              </a:rPr>
              <a:t>suuntaan.</a:t>
            </a:r>
            <a:endParaRPr lang="fi-FI" sz="1100">
              <a:latin typeface="Arial"/>
              <a:cs typeface="Arial"/>
            </a:endParaRPr>
          </a:p>
          <a:p>
            <a:pPr marL="516255" marR="87630" indent="-130810">
              <a:lnSpc>
                <a:spcPct val="107000"/>
              </a:lnSpc>
              <a:spcBef>
                <a:spcPts val="10"/>
              </a:spcBef>
              <a:buChar char="•"/>
              <a:tabLst>
                <a:tab pos="517525" algn="l"/>
              </a:tabLst>
            </a:pPr>
            <a:r>
              <a:rPr lang="fi-FI" sz="1100">
                <a:solidFill>
                  <a:srgbClr val="010101"/>
                </a:solidFill>
                <a:latin typeface="Arial"/>
                <a:cs typeface="Arial"/>
              </a:rPr>
              <a:t>Huomioi</a:t>
            </a:r>
            <a:r>
              <a:rPr lang="fi-FI" sz="1100" spc="160">
                <a:solidFill>
                  <a:srgbClr val="010101"/>
                </a:solidFill>
                <a:latin typeface="Arial"/>
                <a:cs typeface="Arial"/>
              </a:rPr>
              <a:t> </a:t>
            </a:r>
            <a:r>
              <a:rPr lang="fi-FI" sz="1100">
                <a:solidFill>
                  <a:srgbClr val="010101"/>
                </a:solidFill>
                <a:latin typeface="Arial"/>
                <a:cs typeface="Arial"/>
              </a:rPr>
              <a:t>toimintarajoitteet:</a:t>
            </a:r>
            <a:r>
              <a:rPr lang="fi-FI" sz="1100" spc="65">
                <a:solidFill>
                  <a:srgbClr val="010101"/>
                </a:solidFill>
                <a:latin typeface="Arial"/>
                <a:cs typeface="Arial"/>
              </a:rPr>
              <a:t> </a:t>
            </a:r>
            <a:r>
              <a:rPr lang="fi-FI" sz="1100">
                <a:solidFill>
                  <a:srgbClr val="010101"/>
                </a:solidFill>
                <a:latin typeface="Arial"/>
                <a:cs typeface="Arial"/>
              </a:rPr>
              <a:t>lyhyitä</a:t>
            </a:r>
            <a:r>
              <a:rPr lang="fi-FI" sz="1100" spc="140">
                <a:solidFill>
                  <a:srgbClr val="010101"/>
                </a:solidFill>
                <a:latin typeface="Arial"/>
                <a:cs typeface="Arial"/>
              </a:rPr>
              <a:t> </a:t>
            </a:r>
            <a:r>
              <a:rPr lang="fi-FI" sz="1100">
                <a:solidFill>
                  <a:srgbClr val="010101"/>
                </a:solidFill>
                <a:latin typeface="Arial"/>
                <a:cs typeface="Arial"/>
              </a:rPr>
              <a:t>siirtymisiä,</a:t>
            </a:r>
            <a:r>
              <a:rPr lang="fi-FI" sz="1100" spc="195">
                <a:solidFill>
                  <a:srgbClr val="010101"/>
                </a:solidFill>
                <a:latin typeface="Arial"/>
                <a:cs typeface="Arial"/>
              </a:rPr>
              <a:t> </a:t>
            </a:r>
            <a:r>
              <a:rPr lang="fi-FI" sz="1100" spc="-10">
                <a:solidFill>
                  <a:srgbClr val="010101"/>
                </a:solidFill>
                <a:latin typeface="Arial"/>
                <a:cs typeface="Arial"/>
              </a:rPr>
              <a:t>esteetöntä 	</a:t>
            </a:r>
            <a:r>
              <a:rPr lang="fi-FI" sz="1100">
                <a:solidFill>
                  <a:srgbClr val="010101"/>
                </a:solidFill>
                <a:latin typeface="Arial"/>
                <a:cs typeface="Arial"/>
              </a:rPr>
              <a:t>kulkemista,</a:t>
            </a:r>
            <a:r>
              <a:rPr lang="fi-FI" sz="1100" spc="150">
                <a:solidFill>
                  <a:srgbClr val="010101"/>
                </a:solidFill>
                <a:latin typeface="Arial"/>
                <a:cs typeface="Arial"/>
              </a:rPr>
              <a:t> </a:t>
            </a:r>
            <a:r>
              <a:rPr lang="fi-FI" sz="1100">
                <a:solidFill>
                  <a:srgbClr val="010101"/>
                </a:solidFill>
                <a:latin typeface="Arial"/>
                <a:cs typeface="Arial"/>
              </a:rPr>
              <a:t>riittävästi</a:t>
            </a:r>
            <a:r>
              <a:rPr lang="fi-FI" sz="1100" spc="90">
                <a:solidFill>
                  <a:srgbClr val="010101"/>
                </a:solidFill>
                <a:latin typeface="Arial"/>
                <a:cs typeface="Arial"/>
              </a:rPr>
              <a:t> </a:t>
            </a:r>
            <a:r>
              <a:rPr lang="fi-FI" sz="1100">
                <a:solidFill>
                  <a:srgbClr val="010101"/>
                </a:solidFill>
                <a:latin typeface="Arial"/>
                <a:cs typeface="Arial"/>
              </a:rPr>
              <a:t>lepo-/istuma</a:t>
            </a:r>
            <a:r>
              <a:rPr lang="fi-FI" sz="1100" spc="165">
                <a:solidFill>
                  <a:srgbClr val="010101"/>
                </a:solidFill>
                <a:latin typeface="Arial"/>
                <a:cs typeface="Arial"/>
              </a:rPr>
              <a:t> </a:t>
            </a:r>
            <a:r>
              <a:rPr lang="fi-FI" sz="1100">
                <a:solidFill>
                  <a:srgbClr val="010101"/>
                </a:solidFill>
                <a:latin typeface="Arial"/>
                <a:cs typeface="Arial"/>
              </a:rPr>
              <a:t>paikkoja</a:t>
            </a:r>
            <a:r>
              <a:rPr lang="fi-FI" sz="1100" spc="135">
                <a:solidFill>
                  <a:srgbClr val="010101"/>
                </a:solidFill>
                <a:latin typeface="Arial"/>
                <a:cs typeface="Arial"/>
              </a:rPr>
              <a:t> </a:t>
            </a:r>
            <a:r>
              <a:rPr lang="fi-FI" sz="1100">
                <a:solidFill>
                  <a:srgbClr val="010101"/>
                </a:solidFill>
                <a:latin typeface="Arial"/>
                <a:cs typeface="Arial"/>
              </a:rPr>
              <a:t>sekä</a:t>
            </a:r>
            <a:r>
              <a:rPr lang="fi-FI" sz="1100" spc="100">
                <a:solidFill>
                  <a:srgbClr val="010101"/>
                </a:solidFill>
                <a:latin typeface="Arial"/>
                <a:cs typeface="Arial"/>
              </a:rPr>
              <a:t> </a:t>
            </a:r>
            <a:r>
              <a:rPr lang="fi-FI" sz="1100" spc="-25">
                <a:solidFill>
                  <a:srgbClr val="010101"/>
                </a:solidFill>
                <a:latin typeface="Arial"/>
                <a:cs typeface="Arial"/>
              </a:rPr>
              <a:t>mm. 	</a:t>
            </a:r>
            <a:r>
              <a:rPr lang="fi-FI" sz="1100">
                <a:solidFill>
                  <a:srgbClr val="010101"/>
                </a:solidFill>
                <a:latin typeface="Arial"/>
                <a:cs typeface="Arial"/>
              </a:rPr>
              <a:t>äänentoisto</a:t>
            </a:r>
            <a:r>
              <a:rPr lang="fi-FI" sz="1100" spc="125">
                <a:solidFill>
                  <a:srgbClr val="010101"/>
                </a:solidFill>
                <a:latin typeface="Arial"/>
                <a:cs typeface="Arial"/>
              </a:rPr>
              <a:t> </a:t>
            </a:r>
            <a:r>
              <a:rPr lang="fi-FI" sz="1100">
                <a:solidFill>
                  <a:srgbClr val="010101"/>
                </a:solidFill>
                <a:latin typeface="Arial"/>
                <a:cs typeface="Arial"/>
              </a:rPr>
              <a:t>ja</a:t>
            </a:r>
            <a:r>
              <a:rPr lang="fi-FI" sz="1100" spc="80">
                <a:solidFill>
                  <a:srgbClr val="010101"/>
                </a:solidFill>
                <a:latin typeface="Arial"/>
                <a:cs typeface="Arial"/>
              </a:rPr>
              <a:t> </a:t>
            </a:r>
            <a:r>
              <a:rPr lang="fi-FI" sz="1100" spc="-10">
                <a:solidFill>
                  <a:srgbClr val="010101"/>
                </a:solidFill>
                <a:latin typeface="Arial"/>
                <a:cs typeface="Arial"/>
              </a:rPr>
              <a:t>valaistus.</a:t>
            </a:r>
            <a:endParaRPr lang="fi-FI" sz="1100">
              <a:latin typeface="Arial"/>
              <a:cs typeface="Arial"/>
            </a:endParaRPr>
          </a:p>
          <a:p>
            <a:pPr marL="514350" indent="-128270">
              <a:lnSpc>
                <a:spcPct val="100000"/>
              </a:lnSpc>
              <a:spcBef>
                <a:spcPts val="100"/>
              </a:spcBef>
              <a:buChar char="•"/>
              <a:tabLst>
                <a:tab pos="514350" algn="l"/>
              </a:tabLst>
            </a:pPr>
            <a:r>
              <a:rPr lang="fi-FI" sz="1100">
                <a:solidFill>
                  <a:srgbClr val="010101"/>
                </a:solidFill>
                <a:latin typeface="Arial"/>
                <a:cs typeface="Arial"/>
              </a:rPr>
              <a:t>Pidä</a:t>
            </a:r>
            <a:r>
              <a:rPr lang="fi-FI" sz="1100" spc="100">
                <a:solidFill>
                  <a:srgbClr val="010101"/>
                </a:solidFill>
                <a:latin typeface="Arial"/>
                <a:cs typeface="Arial"/>
              </a:rPr>
              <a:t> </a:t>
            </a:r>
            <a:r>
              <a:rPr lang="fi-FI" sz="1100">
                <a:solidFill>
                  <a:srgbClr val="010101"/>
                </a:solidFill>
                <a:latin typeface="Arial"/>
                <a:cs typeface="Arial"/>
              </a:rPr>
              <a:t>tilaisuuden</a:t>
            </a:r>
            <a:r>
              <a:rPr lang="fi-FI" sz="1100" spc="130">
                <a:solidFill>
                  <a:srgbClr val="010101"/>
                </a:solidFill>
                <a:latin typeface="Arial"/>
                <a:cs typeface="Arial"/>
              </a:rPr>
              <a:t> </a:t>
            </a:r>
            <a:r>
              <a:rPr lang="fi-FI" sz="1100">
                <a:solidFill>
                  <a:srgbClr val="010101"/>
                </a:solidFill>
                <a:latin typeface="Arial"/>
                <a:cs typeface="Arial"/>
              </a:rPr>
              <a:t>kestoajasta</a:t>
            </a:r>
            <a:r>
              <a:rPr lang="fi-FI" sz="1100" spc="145">
                <a:solidFill>
                  <a:srgbClr val="010101"/>
                </a:solidFill>
                <a:latin typeface="Arial"/>
                <a:cs typeface="Arial"/>
              </a:rPr>
              <a:t> </a:t>
            </a:r>
            <a:r>
              <a:rPr lang="fi-FI" sz="1100" spc="-10">
                <a:solidFill>
                  <a:srgbClr val="010101"/>
                </a:solidFill>
                <a:latin typeface="Arial"/>
                <a:cs typeface="Arial"/>
              </a:rPr>
              <a:t>kiinni.</a:t>
            </a:r>
            <a:endParaRPr lang="fi-FI" sz="1100">
              <a:latin typeface="Arial"/>
              <a:cs typeface="Arial"/>
            </a:endParaRPr>
          </a:p>
          <a:p>
            <a:pPr marL="515620" indent="-129539">
              <a:lnSpc>
                <a:spcPct val="100000"/>
              </a:lnSpc>
              <a:spcBef>
                <a:spcPts val="75"/>
              </a:spcBef>
              <a:buChar char="•"/>
              <a:tabLst>
                <a:tab pos="515620" algn="l"/>
              </a:tabLst>
            </a:pPr>
            <a:r>
              <a:rPr lang="fi-FI" sz="1100">
                <a:solidFill>
                  <a:srgbClr val="010101"/>
                </a:solidFill>
                <a:latin typeface="Arial"/>
                <a:cs typeface="Arial"/>
              </a:rPr>
              <a:t>Toivota</a:t>
            </a:r>
            <a:r>
              <a:rPr lang="fi-FI" sz="1100" spc="165">
                <a:solidFill>
                  <a:srgbClr val="010101"/>
                </a:solidFill>
                <a:latin typeface="Arial"/>
                <a:cs typeface="Arial"/>
              </a:rPr>
              <a:t> </a:t>
            </a:r>
            <a:r>
              <a:rPr lang="fi-FI" sz="1100">
                <a:solidFill>
                  <a:srgbClr val="010101"/>
                </a:solidFill>
                <a:latin typeface="Arial"/>
                <a:cs typeface="Arial"/>
              </a:rPr>
              <a:t>tervetulleeksi</a:t>
            </a:r>
            <a:r>
              <a:rPr lang="fi-FI" sz="1100" spc="55">
                <a:solidFill>
                  <a:srgbClr val="010101"/>
                </a:solidFill>
                <a:latin typeface="Arial"/>
                <a:cs typeface="Arial"/>
              </a:rPr>
              <a:t> </a:t>
            </a:r>
            <a:r>
              <a:rPr lang="fi-FI" sz="1100">
                <a:solidFill>
                  <a:srgbClr val="010101"/>
                </a:solidFill>
                <a:latin typeface="Arial"/>
                <a:cs typeface="Arial"/>
              </a:rPr>
              <a:t>ja</a:t>
            </a:r>
            <a:r>
              <a:rPr lang="fi-FI" sz="1100" spc="85">
                <a:solidFill>
                  <a:srgbClr val="010101"/>
                </a:solidFill>
                <a:latin typeface="Arial"/>
                <a:cs typeface="Arial"/>
              </a:rPr>
              <a:t> </a:t>
            </a:r>
            <a:r>
              <a:rPr lang="fi-FI" sz="1100">
                <a:solidFill>
                  <a:srgbClr val="010101"/>
                </a:solidFill>
                <a:latin typeface="Arial"/>
                <a:cs typeface="Arial"/>
              </a:rPr>
              <a:t>esittele</a:t>
            </a:r>
            <a:r>
              <a:rPr lang="fi-FI" sz="1100" spc="105">
                <a:solidFill>
                  <a:srgbClr val="010101"/>
                </a:solidFill>
                <a:latin typeface="Arial"/>
                <a:cs typeface="Arial"/>
              </a:rPr>
              <a:t> </a:t>
            </a:r>
            <a:r>
              <a:rPr lang="fi-FI" sz="1100" spc="-10">
                <a:solidFill>
                  <a:srgbClr val="010101"/>
                </a:solidFill>
                <a:latin typeface="Arial"/>
                <a:cs typeface="Arial"/>
              </a:rPr>
              <a:t>järjestäjät.</a:t>
            </a:r>
            <a:endParaRPr lang="fi-FI" sz="1100">
              <a:latin typeface="Arial"/>
              <a:cs typeface="Arial"/>
            </a:endParaRPr>
          </a:p>
          <a:p>
            <a:pPr marL="514984" indent="-128905">
              <a:lnSpc>
                <a:spcPct val="100000"/>
              </a:lnSpc>
              <a:spcBef>
                <a:spcPts val="100"/>
              </a:spcBef>
              <a:buClr>
                <a:srgbClr val="3F3F3F"/>
              </a:buClr>
              <a:buChar char="•"/>
              <a:tabLst>
                <a:tab pos="514984" algn="l"/>
              </a:tabLst>
            </a:pPr>
            <a:r>
              <a:rPr lang="fi-FI" sz="1100">
                <a:solidFill>
                  <a:srgbClr val="010101"/>
                </a:solidFill>
                <a:latin typeface="Arial"/>
                <a:cs typeface="Arial"/>
              </a:rPr>
              <a:t>Kerro</a:t>
            </a:r>
            <a:r>
              <a:rPr lang="fi-FI" sz="1100" spc="75">
                <a:solidFill>
                  <a:srgbClr val="010101"/>
                </a:solidFill>
                <a:latin typeface="Arial"/>
                <a:cs typeface="Arial"/>
              </a:rPr>
              <a:t> </a:t>
            </a:r>
            <a:r>
              <a:rPr lang="fi-FI" sz="1100">
                <a:solidFill>
                  <a:srgbClr val="010101"/>
                </a:solidFill>
                <a:latin typeface="Arial"/>
                <a:cs typeface="Arial"/>
              </a:rPr>
              <a:t>tilaisuuden</a:t>
            </a:r>
            <a:r>
              <a:rPr lang="fi-FI" sz="1100" spc="170">
                <a:solidFill>
                  <a:srgbClr val="010101"/>
                </a:solidFill>
                <a:latin typeface="Arial"/>
                <a:cs typeface="Arial"/>
              </a:rPr>
              <a:t> </a:t>
            </a:r>
            <a:r>
              <a:rPr lang="fi-FI" sz="1100" spc="-10">
                <a:solidFill>
                  <a:srgbClr val="010101"/>
                </a:solidFill>
                <a:latin typeface="Arial"/>
                <a:cs typeface="Arial"/>
              </a:rPr>
              <a:t>kulku.</a:t>
            </a:r>
            <a:endParaRPr lang="fi-FI" sz="1100">
              <a:latin typeface="Arial"/>
              <a:cs typeface="Arial"/>
            </a:endParaRPr>
          </a:p>
          <a:p>
            <a:pPr marL="514984" marR="260985" indent="-129539">
              <a:lnSpc>
                <a:spcPts val="1360"/>
              </a:lnSpc>
              <a:spcBef>
                <a:spcPts val="40"/>
              </a:spcBef>
              <a:buClr>
                <a:srgbClr val="3F3F3F"/>
              </a:buClr>
              <a:buChar char="•"/>
              <a:tabLst>
                <a:tab pos="517525" algn="l"/>
              </a:tabLst>
            </a:pPr>
            <a:r>
              <a:rPr lang="fi-FI" sz="1100">
                <a:solidFill>
                  <a:srgbClr val="010101"/>
                </a:solidFill>
                <a:latin typeface="Arial"/>
                <a:cs typeface="Arial"/>
              </a:rPr>
              <a:t>Anna</a:t>
            </a:r>
            <a:r>
              <a:rPr lang="fi-FI" sz="1100" spc="105">
                <a:solidFill>
                  <a:srgbClr val="010101"/>
                </a:solidFill>
                <a:latin typeface="Arial"/>
                <a:cs typeface="Arial"/>
              </a:rPr>
              <a:t> </a:t>
            </a:r>
            <a:r>
              <a:rPr lang="fi-FI" sz="1100">
                <a:solidFill>
                  <a:srgbClr val="010101"/>
                </a:solidFill>
                <a:latin typeface="Arial"/>
                <a:cs typeface="Arial"/>
              </a:rPr>
              <a:t>osallistujille</a:t>
            </a:r>
            <a:r>
              <a:rPr lang="fi-FI" sz="1100" spc="15">
                <a:solidFill>
                  <a:srgbClr val="010101"/>
                </a:solidFill>
                <a:latin typeface="Arial"/>
                <a:cs typeface="Arial"/>
              </a:rPr>
              <a:t> </a:t>
            </a:r>
            <a:r>
              <a:rPr lang="fi-FI" sz="1100">
                <a:solidFill>
                  <a:srgbClr val="010101"/>
                </a:solidFill>
                <a:latin typeface="Arial"/>
                <a:cs typeface="Arial"/>
              </a:rPr>
              <a:t>mahdollisuus</a:t>
            </a:r>
            <a:r>
              <a:rPr lang="fi-FI" sz="1100" spc="220">
                <a:solidFill>
                  <a:srgbClr val="010101"/>
                </a:solidFill>
                <a:latin typeface="Arial"/>
                <a:cs typeface="Arial"/>
              </a:rPr>
              <a:t> </a:t>
            </a:r>
            <a:r>
              <a:rPr lang="fi-FI" sz="1100">
                <a:solidFill>
                  <a:srgbClr val="010101"/>
                </a:solidFill>
                <a:latin typeface="Arial"/>
                <a:cs typeface="Arial"/>
              </a:rPr>
              <a:t>tulla</a:t>
            </a:r>
            <a:r>
              <a:rPr lang="fi-FI" sz="1100" spc="105">
                <a:solidFill>
                  <a:srgbClr val="010101"/>
                </a:solidFill>
                <a:latin typeface="Arial"/>
                <a:cs typeface="Arial"/>
              </a:rPr>
              <a:t> </a:t>
            </a:r>
            <a:r>
              <a:rPr lang="fi-FI" sz="1100">
                <a:solidFill>
                  <a:srgbClr val="010101"/>
                </a:solidFill>
                <a:latin typeface="Arial"/>
                <a:cs typeface="Arial"/>
              </a:rPr>
              <a:t>kuulluksi</a:t>
            </a:r>
            <a:r>
              <a:rPr lang="fi-FI" sz="1100" spc="135">
                <a:solidFill>
                  <a:srgbClr val="010101"/>
                </a:solidFill>
                <a:latin typeface="Arial"/>
                <a:cs typeface="Arial"/>
              </a:rPr>
              <a:t> </a:t>
            </a:r>
            <a:r>
              <a:rPr lang="fi-FI" sz="1100">
                <a:solidFill>
                  <a:srgbClr val="010101"/>
                </a:solidFill>
                <a:latin typeface="Arial"/>
                <a:cs typeface="Arial"/>
              </a:rPr>
              <a:t>ja</a:t>
            </a:r>
            <a:r>
              <a:rPr lang="fi-FI" sz="1100" spc="95">
                <a:solidFill>
                  <a:srgbClr val="010101"/>
                </a:solidFill>
                <a:latin typeface="Arial"/>
                <a:cs typeface="Arial"/>
              </a:rPr>
              <a:t> </a:t>
            </a:r>
            <a:r>
              <a:rPr lang="fi-FI" sz="1100" spc="-25">
                <a:solidFill>
                  <a:srgbClr val="010101"/>
                </a:solidFill>
                <a:latin typeface="Arial"/>
                <a:cs typeface="Arial"/>
              </a:rPr>
              <a:t>ole 	</a:t>
            </a:r>
            <a:r>
              <a:rPr lang="fi-FI" sz="1100">
                <a:solidFill>
                  <a:srgbClr val="010101"/>
                </a:solidFill>
                <a:latin typeface="Arial"/>
                <a:cs typeface="Arial"/>
              </a:rPr>
              <a:t>kiinnostunut</a:t>
            </a:r>
            <a:r>
              <a:rPr lang="fi-FI" sz="1100" spc="155">
                <a:solidFill>
                  <a:srgbClr val="010101"/>
                </a:solidFill>
                <a:latin typeface="Arial"/>
                <a:cs typeface="Arial"/>
              </a:rPr>
              <a:t> </a:t>
            </a:r>
            <a:r>
              <a:rPr lang="fi-FI" sz="1100">
                <a:solidFill>
                  <a:srgbClr val="010101"/>
                </a:solidFill>
                <a:latin typeface="Arial"/>
                <a:cs typeface="Arial"/>
              </a:rPr>
              <a:t>osallistujien</a:t>
            </a:r>
            <a:r>
              <a:rPr lang="fi-FI" sz="1100" spc="170">
                <a:solidFill>
                  <a:srgbClr val="010101"/>
                </a:solidFill>
                <a:latin typeface="Arial"/>
                <a:cs typeface="Arial"/>
              </a:rPr>
              <a:t> </a:t>
            </a:r>
            <a:r>
              <a:rPr lang="fi-FI" sz="1100">
                <a:solidFill>
                  <a:srgbClr val="010101"/>
                </a:solidFill>
                <a:latin typeface="Arial"/>
                <a:cs typeface="Arial"/>
              </a:rPr>
              <a:t>mielipiteistä</a:t>
            </a:r>
            <a:r>
              <a:rPr lang="fi-FI" sz="1100" spc="-20">
                <a:solidFill>
                  <a:srgbClr val="010101"/>
                </a:solidFill>
                <a:latin typeface="Arial"/>
                <a:cs typeface="Arial"/>
              </a:rPr>
              <a:t>.</a:t>
            </a:r>
            <a:endParaRPr lang="fi-FI" sz="1100">
              <a:latin typeface="Arial"/>
              <a:cs typeface="Arial"/>
            </a:endParaRPr>
          </a:p>
        </p:txBody>
      </p:sp>
    </p:spTree>
    <p:extLst>
      <p:ext uri="{BB962C8B-B14F-4D97-AF65-F5344CB8AC3E}">
        <p14:creationId xmlns:p14="http://schemas.microsoft.com/office/powerpoint/2010/main" val="41145183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1915" y="756449"/>
            <a:ext cx="7600511" cy="1873338"/>
            <a:chOff x="0" y="0"/>
            <a:chExt cx="2722235" cy="670963"/>
          </a:xfrm>
        </p:grpSpPr>
        <p:sp>
          <p:nvSpPr>
            <p:cNvPr id="3" name="Freeform 3"/>
            <p:cNvSpPr/>
            <p:nvPr/>
          </p:nvSpPr>
          <p:spPr>
            <a:xfrm>
              <a:off x="0" y="0"/>
              <a:ext cx="2722235" cy="670963"/>
            </a:xfrm>
            <a:custGeom>
              <a:avLst/>
              <a:gdLst/>
              <a:ahLst/>
              <a:cxnLst/>
              <a:rect l="l" t="t" r="r" b="b"/>
              <a:pathLst>
                <a:path w="2722235" h="670963">
                  <a:moveTo>
                    <a:pt x="0" y="0"/>
                  </a:moveTo>
                  <a:lnTo>
                    <a:pt x="2722235" y="0"/>
                  </a:lnTo>
                  <a:lnTo>
                    <a:pt x="2722235" y="670963"/>
                  </a:lnTo>
                  <a:lnTo>
                    <a:pt x="0" y="670963"/>
                  </a:ln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sp>
          <p:nvSpPr>
            <p:cNvPr id="4" name="TextBox 4"/>
            <p:cNvSpPr txBox="1"/>
            <p:nvPr/>
          </p:nvSpPr>
          <p:spPr>
            <a:xfrm>
              <a:off x="0" y="0"/>
              <a:ext cx="2722235" cy="670963"/>
            </a:xfrm>
            <a:prstGeom prst="rect">
              <a:avLst/>
            </a:prstGeom>
          </p:spPr>
          <p:txBody>
            <a:bodyPr lIns="25415" tIns="25415" rIns="25415" bIns="25415" rtlCol="0" anchor="ctr"/>
            <a:lstStyle/>
            <a:p>
              <a:pPr algn="ctr" defTabSz="914949" rtl="0">
                <a:lnSpc>
                  <a:spcPts val="1926"/>
                </a:lnSpc>
              </a:pPr>
              <a:endParaRPr sz="1801" kern="1200">
                <a:solidFill>
                  <a:prstClr val="black"/>
                </a:solidFill>
                <a:latin typeface="Calibri"/>
                <a:ea typeface="+mn-ea"/>
                <a:cs typeface="+mn-cs"/>
              </a:endParaRPr>
            </a:p>
          </p:txBody>
        </p:sp>
      </p:grpSp>
      <p:grpSp>
        <p:nvGrpSpPr>
          <p:cNvPr id="5" name="Group 5"/>
          <p:cNvGrpSpPr/>
          <p:nvPr/>
        </p:nvGrpSpPr>
        <p:grpSpPr>
          <a:xfrm>
            <a:off x="2435550" y="9649998"/>
            <a:ext cx="2701603" cy="583804"/>
            <a:chOff x="0" y="0"/>
            <a:chExt cx="3600000" cy="777943"/>
          </a:xfrm>
        </p:grpSpPr>
        <p:grpSp>
          <p:nvGrpSpPr>
            <p:cNvPr id="6" name="Group 6"/>
            <p:cNvGrpSpPr>
              <a:grpSpLocks noChangeAspect="1"/>
            </p:cNvGrpSpPr>
            <p:nvPr/>
          </p:nvGrpSpPr>
          <p:grpSpPr>
            <a:xfrm>
              <a:off x="0" y="0"/>
              <a:ext cx="777108" cy="777943"/>
              <a:chOff x="0" y="0"/>
              <a:chExt cx="1655953" cy="1657731"/>
            </a:xfrm>
          </p:grpSpPr>
          <p:sp>
            <p:nvSpPr>
              <p:cNvPr id="7" name="Freeform 7"/>
              <p:cNvSpPr/>
              <p:nvPr/>
            </p:nvSpPr>
            <p:spPr>
              <a:xfrm>
                <a:off x="494792" y="494665"/>
                <a:ext cx="1097661" cy="1099566"/>
              </a:xfrm>
              <a:custGeom>
                <a:avLst/>
                <a:gdLst/>
                <a:ahLst/>
                <a:cxnLst/>
                <a:rect l="l" t="t" r="r" b="b"/>
                <a:pathLst>
                  <a:path w="1097661"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pPr algn="l" defTabSz="914949" rtl="0"/>
                <a:endParaRPr lang="fi-FI" sz="1801" kern="1200">
                  <a:solidFill>
                    <a:prstClr val="black"/>
                  </a:solidFill>
                  <a:latin typeface="Calibri"/>
                  <a:ea typeface="+mn-ea"/>
                  <a:cs typeface="+mn-cs"/>
                </a:endParaRPr>
              </a:p>
            </p:txBody>
          </p:sp>
          <p:sp>
            <p:nvSpPr>
              <p:cNvPr id="8" name="Freeform 8"/>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pPr algn="l" defTabSz="914949" rtl="0"/>
                <a:endParaRPr lang="fi-FI" sz="1801" kern="1200">
                  <a:solidFill>
                    <a:prstClr val="black"/>
                  </a:solidFill>
                  <a:latin typeface="Calibri"/>
                  <a:ea typeface="+mn-ea"/>
                  <a:cs typeface="+mn-cs"/>
                </a:endParaRPr>
              </a:p>
            </p:txBody>
          </p:sp>
        </p:grpSp>
        <p:sp>
          <p:nvSpPr>
            <p:cNvPr id="9" name="Freeform 9"/>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grpSp>
      <p:sp>
        <p:nvSpPr>
          <p:cNvPr id="10" name="TextBox 10"/>
          <p:cNvSpPr txBox="1"/>
          <p:nvPr/>
        </p:nvSpPr>
        <p:spPr>
          <a:xfrm>
            <a:off x="796577" y="5277607"/>
            <a:ext cx="6051591" cy="3467888"/>
          </a:xfrm>
          <a:prstGeom prst="rect">
            <a:avLst/>
          </a:prstGeom>
        </p:spPr>
        <p:txBody>
          <a:bodyPr lIns="0" tIns="0" rIns="0" bIns="0" rtlCol="0" anchor="t">
            <a:spAutoFit/>
          </a:bodyPr>
          <a:lstStyle/>
          <a:p>
            <a:pPr algn="l" defTabSz="914949" rtl="0">
              <a:lnSpc>
                <a:spcPts val="1540"/>
              </a:lnSpc>
            </a:pPr>
            <a:endParaRPr sz="1801" kern="1200">
              <a:solidFill>
                <a:prstClr val="black"/>
              </a:solidFill>
              <a:latin typeface="Calibri"/>
              <a:ea typeface="+mn-ea"/>
              <a:cs typeface="+mn-cs"/>
            </a:endParaRPr>
          </a:p>
          <a:p>
            <a:pPr algn="l" defTabSz="914949" rtl="0">
              <a:lnSpc>
                <a:spcPts val="1540"/>
              </a:lnSpc>
            </a:pPr>
            <a:endParaRPr sz="1801" kern="1200">
              <a:solidFill>
                <a:prstClr val="black"/>
              </a:solidFill>
              <a:latin typeface="Calibri"/>
              <a:ea typeface="+mn-ea"/>
              <a:cs typeface="+mn-cs"/>
            </a:endParaRPr>
          </a:p>
          <a:p>
            <a:pPr algn="l" defTabSz="914949" rtl="0">
              <a:lnSpc>
                <a:spcPts val="1540"/>
              </a:lnSpc>
            </a:pPr>
            <a:r>
              <a:rPr lang="en-US" sz="1400" b="1" kern="1200">
                <a:solidFill>
                  <a:srgbClr val="000000"/>
                </a:solidFill>
                <a:latin typeface="Arial MT Pro Bold"/>
                <a:ea typeface="Arial MT Pro Bold"/>
                <a:cs typeface="Arial MT Pro Bold"/>
                <a:sym typeface="Arial MT Pro Bold"/>
              </a:rPr>
              <a:t>Valitse kohtaamisen kahvila, kun:</a:t>
            </a:r>
          </a:p>
          <a:p>
            <a:pPr marL="302440" lvl="1" indent="-151220" algn="l" defTabSz="914949" rtl="0">
              <a:lnSpc>
                <a:spcPts val="1540"/>
              </a:lnSpc>
              <a:buFont typeface="Arial"/>
              <a:buChar char="•"/>
            </a:pPr>
            <a:r>
              <a:rPr lang="en-US" sz="1400" kern="1200">
                <a:solidFill>
                  <a:srgbClr val="000000"/>
                </a:solidFill>
                <a:latin typeface="Arial MT Pro"/>
                <a:ea typeface="Arial MT Pro"/>
                <a:cs typeface="Arial MT Pro"/>
                <a:sym typeface="Arial MT Pro"/>
              </a:rPr>
              <a:t>tunnistat ajankohtaisen ilmiön tai teeman, minkä äärelle olisi tärkeää pysähtyä</a:t>
            </a:r>
          </a:p>
          <a:p>
            <a:pPr marL="302440" lvl="1" indent="-151220" algn="l" defTabSz="914949" rtl="0">
              <a:lnSpc>
                <a:spcPts val="1540"/>
              </a:lnSpc>
              <a:buFont typeface="Arial"/>
              <a:buChar char="•"/>
            </a:pPr>
            <a:r>
              <a:rPr lang="en-US" sz="1400" kern="1200">
                <a:solidFill>
                  <a:srgbClr val="000000"/>
                </a:solidFill>
                <a:latin typeface="Arial MT Pro"/>
                <a:ea typeface="Arial MT Pro"/>
                <a:cs typeface="Arial MT Pro"/>
                <a:sym typeface="Arial MT Pro"/>
              </a:rPr>
              <a:t>haluat mahdollistaa matalan kynnyksen vuoropuhelua ja kohtaamisia</a:t>
            </a:r>
          </a:p>
          <a:p>
            <a:pPr marL="302440" lvl="1" indent="-151220" algn="l" defTabSz="914949" rtl="0">
              <a:lnSpc>
                <a:spcPts val="1540"/>
              </a:lnSpc>
              <a:buFont typeface="Arial"/>
              <a:buChar char="•"/>
            </a:pPr>
            <a:r>
              <a:rPr lang="en-US" sz="1400" kern="1200">
                <a:solidFill>
                  <a:srgbClr val="000000"/>
                </a:solidFill>
                <a:latin typeface="Arial MT Pro"/>
                <a:ea typeface="Arial MT Pro"/>
                <a:cs typeface="Arial MT Pro"/>
                <a:sym typeface="Arial MT Pro"/>
              </a:rPr>
              <a:t>haluat kuulla asukkaita heille tutussa ympäristössä</a:t>
            </a:r>
          </a:p>
          <a:p>
            <a:pPr algn="l" defTabSz="914949" rtl="0">
              <a:lnSpc>
                <a:spcPts val="1540"/>
              </a:lnSpc>
            </a:pPr>
            <a:endParaRPr lang="en-US" sz="1400" kern="1200">
              <a:solidFill>
                <a:srgbClr val="000000"/>
              </a:solidFill>
              <a:latin typeface="Arial MT Pro"/>
              <a:ea typeface="Arial MT Pro"/>
              <a:cs typeface="Arial MT Pro"/>
              <a:sym typeface="Arial MT Pro"/>
            </a:endParaRPr>
          </a:p>
          <a:p>
            <a:pPr algn="l" defTabSz="914949" rtl="0">
              <a:lnSpc>
                <a:spcPts val="1540"/>
              </a:lnSpc>
            </a:pPr>
            <a:r>
              <a:rPr lang="en-US" sz="1400" kern="1200">
                <a:solidFill>
                  <a:srgbClr val="000000"/>
                </a:solidFill>
                <a:latin typeface="Arial MT Pro"/>
                <a:ea typeface="Arial MT Pro"/>
                <a:cs typeface="Arial MT Pro"/>
                <a:sym typeface="Arial MT Pro"/>
              </a:rPr>
              <a:t>K</a:t>
            </a:r>
            <a:r>
              <a:rPr lang="en-US" sz="1400" b="1" kern="1200">
                <a:solidFill>
                  <a:srgbClr val="000000"/>
                </a:solidFill>
                <a:latin typeface="Arial MT Pro Bold"/>
                <a:ea typeface="Arial MT Pro Bold"/>
                <a:cs typeface="Arial MT Pro Bold"/>
                <a:sym typeface="Arial MT Pro Bold"/>
              </a:rPr>
              <a:t>ohtaamisen kahvila sopii myös asukkaille, jotka</a:t>
            </a:r>
          </a:p>
          <a:p>
            <a:pPr marL="302440" lvl="1" indent="-151220" algn="l" defTabSz="914949" rtl="0">
              <a:lnSpc>
                <a:spcPts val="1540"/>
              </a:lnSpc>
              <a:buFont typeface="Arial"/>
              <a:buChar char="•"/>
            </a:pPr>
            <a:r>
              <a:rPr lang="en-US" sz="1400" kern="1200">
                <a:solidFill>
                  <a:srgbClr val="000000"/>
                </a:solidFill>
                <a:latin typeface="Arial MT Pro"/>
                <a:ea typeface="Arial MT Pro"/>
                <a:cs typeface="Arial MT Pro"/>
                <a:sym typeface="Arial MT Pro"/>
              </a:rPr>
              <a:t>tavoitetaan harvoin tai jotka eivät tunne aktiivista vaikuttamista omakseen</a:t>
            </a:r>
          </a:p>
          <a:p>
            <a:pPr marL="302440" lvl="1" indent="-151220" algn="l" defTabSz="914949" rtl="0">
              <a:lnSpc>
                <a:spcPts val="1540"/>
              </a:lnSpc>
              <a:buFont typeface="Arial"/>
              <a:buChar char="•"/>
            </a:pPr>
            <a:r>
              <a:rPr lang="en-US" sz="1400" kern="1200">
                <a:solidFill>
                  <a:srgbClr val="000000"/>
                </a:solidFill>
                <a:latin typeface="Arial MT Pro"/>
                <a:ea typeface="Arial MT Pro"/>
                <a:cs typeface="Arial MT Pro"/>
                <a:sym typeface="Arial MT Pro"/>
              </a:rPr>
              <a:t>tarvitsevat tukea tullakseen kuulluksi ja kohdatuksi</a:t>
            </a:r>
          </a:p>
          <a:p>
            <a:pPr algn="l" defTabSz="914949" rtl="0">
              <a:lnSpc>
                <a:spcPts val="1540"/>
              </a:lnSpc>
            </a:pPr>
            <a:endParaRPr lang="en-US" sz="1400" kern="1200">
              <a:solidFill>
                <a:srgbClr val="000000"/>
              </a:solidFill>
              <a:latin typeface="Arial MT Pro"/>
              <a:ea typeface="Arial MT Pro"/>
              <a:cs typeface="Arial MT Pro"/>
              <a:sym typeface="Arial MT Pro"/>
            </a:endParaRPr>
          </a:p>
          <a:p>
            <a:pPr algn="l" defTabSz="914949" rtl="0">
              <a:lnSpc>
                <a:spcPts val="1540"/>
              </a:lnSpc>
            </a:pPr>
            <a:r>
              <a:rPr lang="en-US" sz="1400" b="1" kern="1200">
                <a:solidFill>
                  <a:srgbClr val="000000"/>
                </a:solidFill>
                <a:latin typeface="Arial MT Pro Bold"/>
                <a:ea typeface="Arial MT Pro Bold"/>
                <a:cs typeface="Arial MT Pro Bold"/>
                <a:sym typeface="Arial MT Pro Bold"/>
              </a:rPr>
              <a:t>Kohtaamisen kahviloissa kokeiltuja teemoja</a:t>
            </a:r>
          </a:p>
          <a:p>
            <a:pPr marL="302440" lvl="1" indent="-151220" algn="l" defTabSz="914949" rtl="0">
              <a:lnSpc>
                <a:spcPts val="1540"/>
              </a:lnSpc>
              <a:buFont typeface="Arial"/>
              <a:buChar char="•"/>
            </a:pPr>
            <a:r>
              <a:rPr lang="en-US" sz="1400" kern="1200">
                <a:solidFill>
                  <a:srgbClr val="000000"/>
                </a:solidFill>
                <a:latin typeface="Arial MT Pro"/>
                <a:ea typeface="Arial MT Pro"/>
                <a:cs typeface="Arial MT Pro"/>
                <a:sym typeface="Arial MT Pro"/>
              </a:rPr>
              <a:t>Nuorten ilmastotunteiden kohtaaminen </a:t>
            </a:r>
            <a:r>
              <a:rPr lang="en-US" sz="1400" i="1" kern="1200">
                <a:solidFill>
                  <a:srgbClr val="000000"/>
                </a:solidFill>
                <a:latin typeface="Arial MT Pro Italics"/>
                <a:ea typeface="Arial MT Pro Italics"/>
                <a:cs typeface="Arial MT Pro Italics"/>
                <a:sym typeface="Arial MT Pro Italics"/>
              </a:rPr>
              <a:t>Ilmastokahviloissa</a:t>
            </a:r>
          </a:p>
          <a:p>
            <a:pPr marL="302440" lvl="1" indent="-151220" algn="l" defTabSz="914949" rtl="0">
              <a:lnSpc>
                <a:spcPts val="1540"/>
              </a:lnSpc>
              <a:buFont typeface="Arial"/>
              <a:buChar char="•"/>
            </a:pPr>
            <a:r>
              <a:rPr lang="en-US" sz="1400" kern="1200">
                <a:solidFill>
                  <a:srgbClr val="000000"/>
                </a:solidFill>
                <a:latin typeface="Arial MT Pro"/>
                <a:ea typeface="Arial MT Pro"/>
                <a:cs typeface="Arial MT Pro"/>
                <a:sym typeface="Arial MT Pro"/>
              </a:rPr>
              <a:t>Ikäihmisten ajatusten kuuleminen ravitsemuskyselyn tuloksista</a:t>
            </a:r>
            <a:r>
              <a:rPr lang="en-US" sz="1400" kern="1200">
                <a:solidFill>
                  <a:srgbClr val="F04E4C"/>
                </a:solidFill>
                <a:latin typeface="Arial MT Pro"/>
                <a:ea typeface="Arial MT Pro"/>
                <a:cs typeface="Arial MT Pro"/>
                <a:sym typeface="Arial MT Pro"/>
              </a:rPr>
              <a:t> </a:t>
            </a:r>
            <a:r>
              <a:rPr lang="en-US" sz="1400" i="1" kern="1200">
                <a:solidFill>
                  <a:srgbClr val="000000"/>
                </a:solidFill>
                <a:latin typeface="Arial MT Pro Italics"/>
                <a:ea typeface="Arial MT Pro Italics"/>
                <a:cs typeface="Arial MT Pro Italics"/>
                <a:sym typeface="Arial MT Pro Italics"/>
              </a:rPr>
              <a:t>Ei mitään pönötystä</a:t>
            </a:r>
            <a:r>
              <a:rPr lang="en-US" sz="1400" kern="1200">
                <a:solidFill>
                  <a:srgbClr val="000000"/>
                </a:solidFill>
                <a:latin typeface="Arial MT Pro"/>
                <a:ea typeface="Arial MT Pro"/>
                <a:cs typeface="Arial MT Pro"/>
                <a:sym typeface="Arial MT Pro"/>
              </a:rPr>
              <a:t> -tilaisuudessa</a:t>
            </a:r>
          </a:p>
          <a:p>
            <a:pPr algn="l" defTabSz="914949" rtl="0">
              <a:lnSpc>
                <a:spcPts val="1540"/>
              </a:lnSpc>
            </a:pPr>
            <a:endParaRPr lang="en-US" sz="1400" kern="1200">
              <a:solidFill>
                <a:srgbClr val="000000"/>
              </a:solidFill>
              <a:latin typeface="Arial MT Pro"/>
              <a:ea typeface="Arial MT Pro"/>
              <a:cs typeface="Arial MT Pro"/>
              <a:sym typeface="Arial MT Pro"/>
            </a:endParaRPr>
          </a:p>
        </p:txBody>
      </p:sp>
      <p:sp>
        <p:nvSpPr>
          <p:cNvPr id="11" name="Freeform 11"/>
          <p:cNvSpPr/>
          <p:nvPr/>
        </p:nvSpPr>
        <p:spPr>
          <a:xfrm>
            <a:off x="4280855" y="2559894"/>
            <a:ext cx="2799751" cy="2099812"/>
          </a:xfrm>
          <a:custGeom>
            <a:avLst/>
            <a:gdLst/>
            <a:ahLst/>
            <a:cxnLst/>
            <a:rect l="l" t="t" r="r" b="b"/>
            <a:pathLst>
              <a:path w="2798089" h="2098566">
                <a:moveTo>
                  <a:pt x="0" y="0"/>
                </a:moveTo>
                <a:lnTo>
                  <a:pt x="2798088" y="0"/>
                </a:lnTo>
                <a:lnTo>
                  <a:pt x="2798088" y="2098566"/>
                </a:lnTo>
                <a:lnTo>
                  <a:pt x="0" y="2098566"/>
                </a:lnTo>
                <a:lnTo>
                  <a:pt x="0" y="0"/>
                </a:lnTo>
                <a:close/>
              </a:path>
            </a:pathLst>
          </a:custGeom>
          <a:blipFill>
            <a:blip r:embed="rId4"/>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12" name="TextBox 12"/>
          <p:cNvSpPr txBox="1"/>
          <p:nvPr/>
        </p:nvSpPr>
        <p:spPr>
          <a:xfrm>
            <a:off x="1336742" y="332653"/>
            <a:ext cx="4899218" cy="372118"/>
          </a:xfrm>
          <a:prstGeom prst="rect">
            <a:avLst/>
          </a:prstGeom>
        </p:spPr>
        <p:txBody>
          <a:bodyPr lIns="0" tIns="0" rIns="0" bIns="0" rtlCol="0" anchor="t">
            <a:spAutoFit/>
          </a:bodyPr>
          <a:lstStyle/>
          <a:p>
            <a:pPr algn="ctr" defTabSz="914949" rtl="0">
              <a:lnSpc>
                <a:spcPts val="2862"/>
              </a:lnSpc>
              <a:spcBef>
                <a:spcPct val="0"/>
              </a:spcBef>
            </a:pPr>
            <a:r>
              <a:rPr lang="en-US" sz="2602" kern="1200">
                <a:solidFill>
                  <a:srgbClr val="394B85"/>
                </a:solidFill>
                <a:latin typeface="Arial MT Pro"/>
                <a:ea typeface="Arial MT Pro"/>
                <a:cs typeface="Arial MT Pro"/>
                <a:sym typeface="Arial MT Pro"/>
              </a:rPr>
              <a:t>KOHTAAMISEN KAHVILA</a:t>
            </a:r>
          </a:p>
        </p:txBody>
      </p:sp>
      <p:sp>
        <p:nvSpPr>
          <p:cNvPr id="13" name="TextBox 13"/>
          <p:cNvSpPr txBox="1"/>
          <p:nvPr/>
        </p:nvSpPr>
        <p:spPr>
          <a:xfrm>
            <a:off x="760556" y="511183"/>
            <a:ext cx="6051591" cy="1865592"/>
          </a:xfrm>
          <a:prstGeom prst="rect">
            <a:avLst/>
          </a:prstGeom>
        </p:spPr>
        <p:txBody>
          <a:bodyPr lIns="0" tIns="0" rIns="0" bIns="0" rtlCol="0" anchor="t">
            <a:spAutoFit/>
          </a:bodyPr>
          <a:lstStyle/>
          <a:p>
            <a:pPr algn="l" defTabSz="914949" rtl="0">
              <a:lnSpc>
                <a:spcPts val="2080"/>
              </a:lnSpc>
            </a:pPr>
            <a:r>
              <a:rPr lang="en-US" sz="1600" b="1" kern="1200" dirty="0">
                <a:solidFill>
                  <a:srgbClr val="000000"/>
                </a:solidFill>
                <a:latin typeface="Arial MT Pro Bold"/>
                <a:ea typeface="Arial MT Pro Bold"/>
                <a:cs typeface="Arial MT Pro Bold"/>
                <a:sym typeface="Arial MT Pro Bold"/>
              </a:rPr>
              <a:t> </a:t>
            </a:r>
          </a:p>
          <a:p>
            <a:pPr algn="l" defTabSz="914949" rtl="0">
              <a:lnSpc>
                <a:spcPts val="2080"/>
              </a:lnSpc>
            </a:pPr>
            <a:endParaRPr lang="en-US" sz="1600" b="1" kern="1200" dirty="0">
              <a:solidFill>
                <a:srgbClr val="000000"/>
              </a:solidFill>
              <a:latin typeface="Arial MT Pro Bold"/>
              <a:ea typeface="Arial MT Pro Bold"/>
              <a:cs typeface="Arial MT Pro Bold"/>
              <a:sym typeface="Arial MT Pro Bold"/>
            </a:endParaRPr>
          </a:p>
          <a:p>
            <a:pPr algn="l" defTabSz="914949" rtl="0">
              <a:lnSpc>
                <a:spcPts val="2080"/>
              </a:lnSpc>
            </a:pPr>
            <a:r>
              <a:rPr lang="en-US" sz="1600" kern="1200" dirty="0" err="1">
                <a:solidFill>
                  <a:srgbClr val="FFFFFF"/>
                </a:solidFill>
                <a:latin typeface="Arial MT Pro"/>
                <a:ea typeface="Arial MT Pro"/>
                <a:cs typeface="Arial MT Pro"/>
                <a:sym typeface="Arial MT Pro"/>
              </a:rPr>
              <a:t>Kohtaamisen</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kahvilat</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ovat</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rennon</a:t>
            </a:r>
            <a:r>
              <a:rPr lang="en-US" sz="1600" kern="1200" dirty="0">
                <a:solidFill>
                  <a:srgbClr val="FFFFFF"/>
                </a:solidFill>
                <a:latin typeface="Arial MT Pro"/>
                <a:ea typeface="Arial MT Pro"/>
                <a:cs typeface="Arial MT Pro"/>
                <a:sym typeface="Arial MT Pro"/>
              </a:rPr>
              <a:t> ja </a:t>
            </a:r>
            <a:r>
              <a:rPr lang="en-US" sz="1600" kern="1200" dirty="0" err="1">
                <a:solidFill>
                  <a:srgbClr val="FFFFFF"/>
                </a:solidFill>
                <a:latin typeface="Arial MT Pro"/>
                <a:ea typeface="Arial MT Pro"/>
                <a:cs typeface="Arial MT Pro"/>
                <a:sym typeface="Arial MT Pro"/>
              </a:rPr>
              <a:t>matalan</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kynnyksen</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asukaskohtaamisen</a:t>
            </a:r>
            <a:r>
              <a:rPr lang="en-US" sz="1600" kern="1200" dirty="0">
                <a:solidFill>
                  <a:srgbClr val="FFFFFF"/>
                </a:solidFill>
                <a:latin typeface="Arial MT Pro"/>
                <a:ea typeface="Arial MT Pro"/>
                <a:cs typeface="Arial MT Pro"/>
                <a:sym typeface="Arial MT Pro"/>
              </a:rPr>
              <a:t> ja -</a:t>
            </a:r>
            <a:r>
              <a:rPr lang="en-US" sz="1600" kern="1200" dirty="0" err="1">
                <a:solidFill>
                  <a:srgbClr val="FFFFFF"/>
                </a:solidFill>
                <a:latin typeface="Arial MT Pro"/>
                <a:ea typeface="Arial MT Pro"/>
                <a:cs typeface="Arial MT Pro"/>
                <a:sym typeface="Arial MT Pro"/>
              </a:rPr>
              <a:t>kuulemisen</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menetelmä</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Kohtaamisen</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kahviloissa</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ei</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tarvita</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tarkasti</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suunniteltuja</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tavoitteita</a:t>
            </a:r>
            <a:r>
              <a:rPr lang="en-US" sz="1600" kern="1200" dirty="0">
                <a:solidFill>
                  <a:srgbClr val="FFFFFF"/>
                </a:solidFill>
                <a:latin typeface="Arial MT Pro"/>
                <a:ea typeface="Arial MT Pro"/>
                <a:cs typeface="Arial MT Pro"/>
                <a:sym typeface="Arial MT Pro"/>
              </a:rPr>
              <a:t> tai </a:t>
            </a:r>
            <a:r>
              <a:rPr lang="en-US" sz="1600" kern="1200" dirty="0" err="1">
                <a:solidFill>
                  <a:srgbClr val="FFFFFF"/>
                </a:solidFill>
                <a:latin typeface="Arial MT Pro"/>
                <a:ea typeface="Arial MT Pro"/>
                <a:cs typeface="Arial MT Pro"/>
                <a:sym typeface="Arial MT Pro"/>
              </a:rPr>
              <a:t>sääntöjen</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mukaan</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järjestettyjä</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työpajoja</a:t>
            </a:r>
            <a:r>
              <a:rPr lang="en-US" sz="1600" kern="1200" dirty="0">
                <a:solidFill>
                  <a:srgbClr val="FFFFFF"/>
                </a:solidFill>
                <a:latin typeface="Arial MT Pro"/>
                <a:ea typeface="Arial MT Pro"/>
                <a:cs typeface="Arial MT Pro"/>
                <a:sym typeface="Arial MT Pro"/>
              </a:rPr>
              <a:t>. Kohtaaminen </a:t>
            </a:r>
            <a:r>
              <a:rPr lang="en-US" sz="1600" kern="1200" dirty="0" err="1">
                <a:solidFill>
                  <a:srgbClr val="FFFFFF"/>
                </a:solidFill>
                <a:latin typeface="Arial MT Pro"/>
                <a:ea typeface="Arial MT Pro"/>
                <a:cs typeface="Arial MT Pro"/>
                <a:sym typeface="Arial MT Pro"/>
              </a:rPr>
              <a:t>voi</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sujua</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omalla</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painollaan</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osallistujien</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kiinnostusta</a:t>
            </a:r>
            <a:r>
              <a:rPr lang="en-US" sz="1600" kern="1200" dirty="0">
                <a:solidFill>
                  <a:srgbClr val="FFFFFF"/>
                </a:solidFill>
                <a:latin typeface="Arial MT Pro"/>
                <a:ea typeface="Arial MT Pro"/>
                <a:cs typeface="Arial MT Pro"/>
                <a:sym typeface="Arial MT Pro"/>
              </a:rPr>
              <a:t> ja </a:t>
            </a:r>
            <a:r>
              <a:rPr lang="en-US" sz="1600" kern="1200" dirty="0" err="1">
                <a:solidFill>
                  <a:srgbClr val="FFFFFF"/>
                </a:solidFill>
                <a:latin typeface="Arial MT Pro"/>
                <a:ea typeface="Arial MT Pro"/>
                <a:cs typeface="Arial MT Pro"/>
                <a:sym typeface="Arial MT Pro"/>
              </a:rPr>
              <a:t>halukkuutta</a:t>
            </a:r>
            <a:r>
              <a:rPr lang="en-US" sz="1600" kern="1200" dirty="0">
                <a:solidFill>
                  <a:srgbClr val="FFFFFF"/>
                </a:solidFill>
                <a:latin typeface="Arial MT Pro"/>
                <a:ea typeface="Arial MT Pro"/>
                <a:cs typeface="Arial MT Pro"/>
                <a:sym typeface="Arial MT Pro"/>
              </a:rPr>
              <a:t> </a:t>
            </a:r>
            <a:r>
              <a:rPr lang="en-US" sz="1600" kern="1200" dirty="0" err="1">
                <a:solidFill>
                  <a:srgbClr val="FFFFFF"/>
                </a:solidFill>
                <a:latin typeface="Arial MT Pro"/>
                <a:ea typeface="Arial MT Pro"/>
                <a:cs typeface="Arial MT Pro"/>
                <a:sym typeface="Arial MT Pro"/>
              </a:rPr>
              <a:t>mukaillen</a:t>
            </a:r>
            <a:r>
              <a:rPr lang="en-US" sz="1600" kern="1200" dirty="0">
                <a:solidFill>
                  <a:srgbClr val="FFFFFF"/>
                </a:solidFill>
                <a:latin typeface="Arial MT Pro"/>
                <a:ea typeface="Arial MT Pro"/>
                <a:cs typeface="Arial MT Pro"/>
                <a:sym typeface="Arial MT Pro"/>
              </a:rPr>
              <a:t>.</a:t>
            </a:r>
          </a:p>
        </p:txBody>
      </p:sp>
      <p:sp>
        <p:nvSpPr>
          <p:cNvPr id="14" name="TextBox 14"/>
          <p:cNvSpPr txBox="1"/>
          <p:nvPr/>
        </p:nvSpPr>
        <p:spPr>
          <a:xfrm>
            <a:off x="606398" y="4268629"/>
            <a:ext cx="5292117" cy="989917"/>
          </a:xfrm>
          <a:prstGeom prst="rect">
            <a:avLst/>
          </a:prstGeom>
        </p:spPr>
        <p:txBody>
          <a:bodyPr lIns="0" tIns="0" rIns="0" bIns="0" rtlCol="0" anchor="t">
            <a:spAutoFit/>
          </a:bodyPr>
          <a:lstStyle/>
          <a:p>
            <a:pPr algn="l" defTabSz="914949" rtl="0">
              <a:lnSpc>
                <a:spcPts val="1540"/>
              </a:lnSpc>
              <a:spcBef>
                <a:spcPct val="0"/>
              </a:spcBef>
            </a:pPr>
            <a:endParaRPr sz="1801" kern="1200">
              <a:solidFill>
                <a:prstClr val="black"/>
              </a:solidFill>
              <a:latin typeface="Calibri"/>
              <a:ea typeface="+mn-ea"/>
              <a:cs typeface="+mn-cs"/>
            </a:endParaRPr>
          </a:p>
          <a:p>
            <a:pPr algn="l" defTabSz="914949" rtl="0">
              <a:lnSpc>
                <a:spcPts val="1540"/>
              </a:lnSpc>
              <a:spcBef>
                <a:spcPct val="0"/>
              </a:spcBef>
            </a:pPr>
            <a:endParaRPr sz="1801" kern="1200">
              <a:solidFill>
                <a:prstClr val="black"/>
              </a:solidFill>
              <a:latin typeface="Calibri"/>
              <a:ea typeface="+mn-ea"/>
              <a:cs typeface="+mn-cs"/>
            </a:endParaRPr>
          </a:p>
          <a:p>
            <a:pPr marL="302440" lvl="1" indent="-151220" algn="l" defTabSz="914949" rtl="0">
              <a:lnSpc>
                <a:spcPts val="1540"/>
              </a:lnSpc>
              <a:buFont typeface="Arial"/>
              <a:buChar char="•"/>
            </a:pPr>
            <a:r>
              <a:rPr lang="en-US" sz="1400" kern="1200">
                <a:solidFill>
                  <a:srgbClr val="000000"/>
                </a:solidFill>
                <a:latin typeface="Arial MT Pro"/>
                <a:ea typeface="Arial MT Pro"/>
                <a:cs typeface="Arial MT Pro"/>
                <a:sym typeface="Arial MT Pro"/>
              </a:rPr>
              <a:t>herättää mielenkiintoa ja viritellä keskusteluita</a:t>
            </a:r>
          </a:p>
          <a:p>
            <a:pPr marL="302440" lvl="1" indent="-151220" algn="l" defTabSz="914949" rtl="0">
              <a:lnSpc>
                <a:spcPts val="1540"/>
              </a:lnSpc>
              <a:buFont typeface="Arial"/>
              <a:buChar char="•"/>
            </a:pPr>
            <a:r>
              <a:rPr lang="en-US" sz="1400" kern="1200">
                <a:solidFill>
                  <a:srgbClr val="000000"/>
                </a:solidFill>
                <a:latin typeface="Arial MT Pro"/>
                <a:ea typeface="Arial MT Pro"/>
                <a:cs typeface="Arial MT Pro"/>
                <a:sym typeface="Arial MT Pro"/>
              </a:rPr>
              <a:t>kohdata osallistujia ja osallistujaryhmiä ajatustensa äärellä</a:t>
            </a:r>
          </a:p>
          <a:p>
            <a:pPr marL="302440" lvl="1" indent="-151220" algn="l" defTabSz="914949" rtl="0">
              <a:lnSpc>
                <a:spcPts val="1540"/>
              </a:lnSpc>
              <a:buFont typeface="Arial"/>
              <a:buChar char="•"/>
            </a:pPr>
            <a:r>
              <a:rPr lang="en-US" sz="1400" kern="1200">
                <a:solidFill>
                  <a:srgbClr val="000000"/>
                </a:solidFill>
                <a:latin typeface="Arial MT Pro"/>
                <a:ea typeface="Arial MT Pro"/>
                <a:cs typeface="Arial MT Pro"/>
                <a:sym typeface="Arial MT Pro"/>
              </a:rPr>
              <a:t>luoda kohtaamisen ja kuulemisen kokemuksia</a:t>
            </a:r>
          </a:p>
        </p:txBody>
      </p:sp>
      <p:sp>
        <p:nvSpPr>
          <p:cNvPr id="15" name="TextBox 15"/>
          <p:cNvSpPr txBox="1"/>
          <p:nvPr/>
        </p:nvSpPr>
        <p:spPr>
          <a:xfrm>
            <a:off x="760555" y="2870994"/>
            <a:ext cx="3402507" cy="1342552"/>
          </a:xfrm>
          <a:prstGeom prst="rect">
            <a:avLst/>
          </a:prstGeom>
        </p:spPr>
        <p:txBody>
          <a:bodyPr lIns="0" tIns="0" rIns="0" bIns="0" rtlCol="0" anchor="t">
            <a:spAutoFit/>
          </a:bodyPr>
          <a:lstStyle/>
          <a:p>
            <a:pPr algn="l" defTabSz="914949" rtl="0">
              <a:lnSpc>
                <a:spcPts val="1541"/>
              </a:lnSpc>
              <a:spcBef>
                <a:spcPct val="0"/>
              </a:spcBef>
            </a:pPr>
            <a:r>
              <a:rPr lang="en-US" sz="1401" kern="1200">
                <a:solidFill>
                  <a:srgbClr val="000000"/>
                </a:solidFill>
                <a:latin typeface="Public Sans"/>
                <a:ea typeface="Public Sans"/>
                <a:cs typeface="Public Sans"/>
                <a:sym typeface="Public Sans"/>
              </a:rPr>
              <a:t> </a:t>
            </a:r>
          </a:p>
          <a:p>
            <a:pPr algn="l" defTabSz="914949" rtl="0">
              <a:lnSpc>
                <a:spcPts val="1541"/>
              </a:lnSpc>
              <a:spcBef>
                <a:spcPct val="0"/>
              </a:spcBef>
            </a:pPr>
            <a:r>
              <a:rPr lang="en-US" sz="1401" kern="1200">
                <a:solidFill>
                  <a:srgbClr val="000000"/>
                </a:solidFill>
                <a:latin typeface="Public Sans"/>
                <a:ea typeface="Public Sans"/>
                <a:cs typeface="Public Sans"/>
                <a:sym typeface="Public Sans"/>
              </a:rPr>
              <a:t>Kohtaamisen kahviloissa kokoonnutaan aina jonkin teeman äärelle pohtimaan yhdessä asioita pienen purtavan kera. Osallistuminen on vapaaehtoista, mutta teemaan sopivilla virikkeillä ja materiaaleilla voidaan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435550" y="9649998"/>
            <a:ext cx="2701603" cy="583804"/>
            <a:chOff x="0" y="0"/>
            <a:chExt cx="3600000" cy="777943"/>
          </a:xfrm>
        </p:grpSpPr>
        <p:grpSp>
          <p:nvGrpSpPr>
            <p:cNvPr id="3" name="Group 3"/>
            <p:cNvGrpSpPr>
              <a:grpSpLocks noChangeAspect="1"/>
            </p:cNvGrpSpPr>
            <p:nvPr/>
          </p:nvGrpSpPr>
          <p:grpSpPr>
            <a:xfrm>
              <a:off x="0" y="0"/>
              <a:ext cx="777108" cy="777943"/>
              <a:chOff x="0" y="0"/>
              <a:chExt cx="1655953" cy="1657731"/>
            </a:xfrm>
          </p:grpSpPr>
          <p:sp>
            <p:nvSpPr>
              <p:cNvPr id="4" name="Freeform 4"/>
              <p:cNvSpPr/>
              <p:nvPr/>
            </p:nvSpPr>
            <p:spPr>
              <a:xfrm>
                <a:off x="494792" y="494665"/>
                <a:ext cx="1097661" cy="1099566"/>
              </a:xfrm>
              <a:custGeom>
                <a:avLst/>
                <a:gdLst/>
                <a:ahLst/>
                <a:cxnLst/>
                <a:rect l="l" t="t" r="r" b="b"/>
                <a:pathLst>
                  <a:path w="1097661"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pPr algn="l" defTabSz="914949" rtl="0"/>
                <a:endParaRPr lang="fi-FI" sz="1801" kern="1200">
                  <a:solidFill>
                    <a:prstClr val="black"/>
                  </a:solidFill>
                  <a:latin typeface="Calibri"/>
                  <a:ea typeface="+mn-ea"/>
                  <a:cs typeface="+mn-cs"/>
                </a:endParaRPr>
              </a:p>
            </p:txBody>
          </p:sp>
          <p:sp>
            <p:nvSpPr>
              <p:cNvPr id="5" name="Freeform 5"/>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pPr algn="l" defTabSz="914949" rtl="0"/>
                <a:endParaRPr lang="fi-FI" sz="1801" kern="1200">
                  <a:solidFill>
                    <a:prstClr val="black"/>
                  </a:solidFill>
                  <a:latin typeface="Calibri"/>
                  <a:ea typeface="+mn-ea"/>
                  <a:cs typeface="+mn-cs"/>
                </a:endParaRPr>
              </a:p>
            </p:txBody>
          </p:sp>
        </p:grpSp>
        <p:sp>
          <p:nvSpPr>
            <p:cNvPr id="6" name="Freeform 6"/>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grpSp>
      <p:grpSp>
        <p:nvGrpSpPr>
          <p:cNvPr id="7" name="Group 7"/>
          <p:cNvGrpSpPr/>
          <p:nvPr/>
        </p:nvGrpSpPr>
        <p:grpSpPr>
          <a:xfrm>
            <a:off x="1334623" y="7880485"/>
            <a:ext cx="4576458" cy="1510388"/>
            <a:chOff x="0" y="0"/>
            <a:chExt cx="1737479" cy="573427"/>
          </a:xfrm>
        </p:grpSpPr>
        <p:sp>
          <p:nvSpPr>
            <p:cNvPr id="8" name="Freeform 8"/>
            <p:cNvSpPr/>
            <p:nvPr/>
          </p:nvSpPr>
          <p:spPr>
            <a:xfrm>
              <a:off x="0" y="0"/>
              <a:ext cx="1737479" cy="573427"/>
            </a:xfrm>
            <a:custGeom>
              <a:avLst/>
              <a:gdLst/>
              <a:ahLst/>
              <a:cxnLst/>
              <a:rect l="l" t="t" r="r" b="b"/>
              <a:pathLst>
                <a:path w="1737479" h="573427">
                  <a:moveTo>
                    <a:pt x="0" y="0"/>
                  </a:moveTo>
                  <a:lnTo>
                    <a:pt x="1737479" y="0"/>
                  </a:lnTo>
                  <a:lnTo>
                    <a:pt x="1737479" y="573427"/>
                  </a:lnTo>
                  <a:lnTo>
                    <a:pt x="0" y="573427"/>
                  </a:lnTo>
                  <a:close/>
                </a:path>
              </a:pathLst>
            </a:custGeom>
            <a:solidFill>
              <a:srgbClr val="739DD2">
                <a:alpha val="14902"/>
              </a:srgbClr>
            </a:solidFill>
            <a:ln cap="sq">
              <a:noFill/>
              <a:prstDash val="sysDot"/>
              <a:miter/>
            </a:ln>
          </p:spPr>
          <p:txBody>
            <a:bodyPr/>
            <a:lstStyle/>
            <a:p>
              <a:pPr algn="l" defTabSz="914949" rtl="0"/>
              <a:endParaRPr lang="fi-FI" sz="1801" kern="1200">
                <a:solidFill>
                  <a:prstClr val="black"/>
                </a:solidFill>
                <a:latin typeface="Calibri"/>
                <a:ea typeface="+mn-ea"/>
                <a:cs typeface="+mn-cs"/>
              </a:endParaRPr>
            </a:p>
          </p:txBody>
        </p:sp>
        <p:sp>
          <p:nvSpPr>
            <p:cNvPr id="9" name="TextBox 9"/>
            <p:cNvSpPr txBox="1"/>
            <p:nvPr/>
          </p:nvSpPr>
          <p:spPr>
            <a:xfrm>
              <a:off x="0" y="-19050"/>
              <a:ext cx="1737479" cy="592477"/>
            </a:xfrm>
            <a:prstGeom prst="rect">
              <a:avLst/>
            </a:prstGeom>
          </p:spPr>
          <p:txBody>
            <a:bodyPr lIns="50830" tIns="50830" rIns="50830" bIns="50830" rtlCol="0" anchor="ctr"/>
            <a:lstStyle/>
            <a:p>
              <a:pPr algn="ctr" defTabSz="914949" rtl="0">
                <a:lnSpc>
                  <a:spcPts val="2067"/>
                </a:lnSpc>
              </a:pPr>
              <a:endParaRPr sz="1801" kern="1200">
                <a:solidFill>
                  <a:prstClr val="black"/>
                </a:solidFill>
                <a:latin typeface="Calibri"/>
                <a:ea typeface="+mn-ea"/>
                <a:cs typeface="+mn-cs"/>
              </a:endParaRPr>
            </a:p>
          </p:txBody>
        </p:sp>
      </p:grpSp>
      <p:grpSp>
        <p:nvGrpSpPr>
          <p:cNvPr id="10" name="Group 10"/>
          <p:cNvGrpSpPr/>
          <p:nvPr/>
        </p:nvGrpSpPr>
        <p:grpSpPr>
          <a:xfrm>
            <a:off x="1334623" y="7880485"/>
            <a:ext cx="4576458" cy="1510388"/>
            <a:chOff x="0" y="0"/>
            <a:chExt cx="1737479" cy="573427"/>
          </a:xfrm>
        </p:grpSpPr>
        <p:sp>
          <p:nvSpPr>
            <p:cNvPr id="11" name="Freeform 11"/>
            <p:cNvSpPr/>
            <p:nvPr/>
          </p:nvSpPr>
          <p:spPr>
            <a:xfrm>
              <a:off x="0" y="0"/>
              <a:ext cx="1737479" cy="573427"/>
            </a:xfrm>
            <a:custGeom>
              <a:avLst/>
              <a:gdLst/>
              <a:ahLst/>
              <a:cxnLst/>
              <a:rect l="l" t="t" r="r" b="b"/>
              <a:pathLst>
                <a:path w="1737479" h="573427">
                  <a:moveTo>
                    <a:pt x="0" y="0"/>
                  </a:moveTo>
                  <a:lnTo>
                    <a:pt x="1737479" y="0"/>
                  </a:lnTo>
                  <a:lnTo>
                    <a:pt x="1737479" y="573427"/>
                  </a:lnTo>
                  <a:lnTo>
                    <a:pt x="0" y="573427"/>
                  </a:lnTo>
                  <a:close/>
                </a:path>
              </a:pathLst>
            </a:custGeom>
            <a:solidFill>
              <a:srgbClr val="000000">
                <a:alpha val="0"/>
              </a:srgbClr>
            </a:solidFill>
            <a:ln w="28575" cap="sq">
              <a:solidFill>
                <a:srgbClr val="F25C59">
                  <a:alpha val="60000"/>
                </a:srgbClr>
              </a:solidFill>
              <a:prstDash val="sysDot"/>
              <a:miter/>
            </a:ln>
          </p:spPr>
          <p:txBody>
            <a:bodyPr/>
            <a:lstStyle/>
            <a:p>
              <a:pPr algn="l" defTabSz="914949" rtl="0"/>
              <a:endParaRPr lang="fi-FI" sz="1801" kern="1200">
                <a:solidFill>
                  <a:prstClr val="black"/>
                </a:solidFill>
                <a:latin typeface="Calibri"/>
                <a:ea typeface="+mn-ea"/>
                <a:cs typeface="+mn-cs"/>
              </a:endParaRPr>
            </a:p>
          </p:txBody>
        </p:sp>
        <p:sp>
          <p:nvSpPr>
            <p:cNvPr id="12" name="TextBox 12"/>
            <p:cNvSpPr txBox="1"/>
            <p:nvPr/>
          </p:nvSpPr>
          <p:spPr>
            <a:xfrm>
              <a:off x="0" y="0"/>
              <a:ext cx="1737479" cy="573427"/>
            </a:xfrm>
            <a:prstGeom prst="rect">
              <a:avLst/>
            </a:prstGeom>
          </p:spPr>
          <p:txBody>
            <a:bodyPr lIns="50830" tIns="50830" rIns="50830" bIns="50830" rtlCol="0" anchor="ctr"/>
            <a:lstStyle/>
            <a:p>
              <a:pPr algn="ctr" defTabSz="914949" rtl="0">
                <a:lnSpc>
                  <a:spcPts val="1926"/>
                </a:lnSpc>
              </a:pPr>
              <a:endParaRPr sz="1801" kern="1200">
                <a:solidFill>
                  <a:prstClr val="black"/>
                </a:solidFill>
                <a:latin typeface="Calibri"/>
                <a:ea typeface="+mn-ea"/>
                <a:cs typeface="+mn-cs"/>
              </a:endParaRPr>
            </a:p>
          </p:txBody>
        </p:sp>
      </p:grpSp>
      <p:sp>
        <p:nvSpPr>
          <p:cNvPr id="13" name="TextBox 13"/>
          <p:cNvSpPr txBox="1"/>
          <p:nvPr/>
        </p:nvSpPr>
        <p:spPr>
          <a:xfrm>
            <a:off x="760556" y="2824278"/>
            <a:ext cx="6397910" cy="4812955"/>
          </a:xfrm>
          <a:prstGeom prst="rect">
            <a:avLst/>
          </a:prstGeom>
        </p:spPr>
        <p:txBody>
          <a:bodyPr lIns="0" tIns="0" rIns="0" bIns="0" rtlCol="0" anchor="t">
            <a:spAutoFit/>
          </a:bodyPr>
          <a:lstStyle/>
          <a:p>
            <a:pPr algn="l" defTabSz="914949" rtl="0">
              <a:lnSpc>
                <a:spcPts val="1540"/>
              </a:lnSpc>
            </a:pPr>
            <a:endParaRPr sz="1801" kern="1200" dirty="0">
              <a:solidFill>
                <a:prstClr val="black"/>
              </a:solidFill>
              <a:latin typeface="Calibri"/>
              <a:ea typeface="+mn-ea"/>
              <a:cs typeface="+mn-cs"/>
            </a:endParaRPr>
          </a:p>
          <a:p>
            <a:pPr algn="l" defTabSz="914949" rtl="0">
              <a:lnSpc>
                <a:spcPts val="1540"/>
              </a:lnSpc>
            </a:pPr>
            <a:r>
              <a:rPr lang="en-US" sz="1400" b="1" kern="1200" dirty="0">
                <a:solidFill>
                  <a:srgbClr val="000000"/>
                </a:solidFill>
                <a:latin typeface="Arial MT Pro Bold"/>
                <a:ea typeface="Arial MT Pro Bold"/>
                <a:cs typeface="Arial MT Pro Bold"/>
                <a:sym typeface="Arial MT Pro Bold"/>
              </a:rPr>
              <a:t>Luo </a:t>
            </a:r>
            <a:r>
              <a:rPr lang="en-US" sz="1400" b="1" kern="1200" dirty="0" err="1">
                <a:solidFill>
                  <a:srgbClr val="000000"/>
                </a:solidFill>
                <a:latin typeface="Arial MT Pro Bold"/>
                <a:ea typeface="Arial MT Pro Bold"/>
                <a:cs typeface="Arial MT Pro Bold"/>
                <a:sym typeface="Arial MT Pro Bold"/>
              </a:rPr>
              <a:t>luottamuksen</a:t>
            </a:r>
            <a:r>
              <a:rPr lang="en-US" sz="1400" b="1" kern="1200" dirty="0">
                <a:solidFill>
                  <a:srgbClr val="000000"/>
                </a:solidFill>
                <a:latin typeface="Arial MT Pro Bold"/>
                <a:ea typeface="Arial MT Pro Bold"/>
                <a:cs typeface="Arial MT Pro Bold"/>
                <a:sym typeface="Arial MT Pro Bold"/>
              </a:rPr>
              <a:t> </a:t>
            </a:r>
            <a:r>
              <a:rPr lang="en-US" sz="1400" b="1" kern="1200" dirty="0" err="1">
                <a:solidFill>
                  <a:srgbClr val="000000"/>
                </a:solidFill>
                <a:latin typeface="Arial MT Pro Bold"/>
                <a:ea typeface="Arial MT Pro Bold"/>
                <a:cs typeface="Arial MT Pro Bold"/>
                <a:sym typeface="Arial MT Pro Bold"/>
              </a:rPr>
              <a:t>ilmapiiri</a:t>
            </a:r>
            <a:endParaRPr lang="en-US" sz="1400" b="1" kern="1200" dirty="0">
              <a:solidFill>
                <a:srgbClr val="000000"/>
              </a:solidFill>
              <a:latin typeface="Arial MT Pro Bold"/>
              <a:ea typeface="Arial MT Pro Bold"/>
              <a:cs typeface="Arial MT Pro Bold"/>
              <a:sym typeface="Arial MT Pro Bold"/>
            </a:endParaRPr>
          </a:p>
          <a:p>
            <a:pPr marL="302440" lvl="1" indent="-151220" algn="l" defTabSz="914949" rtl="0">
              <a:lnSpc>
                <a:spcPts val="1540"/>
              </a:lnSpc>
              <a:buFont typeface="Arial"/>
              <a:buChar char="•"/>
            </a:pPr>
            <a:r>
              <a:rPr lang="en-US" sz="1400" kern="1200" dirty="0" err="1">
                <a:solidFill>
                  <a:srgbClr val="000000"/>
                </a:solidFill>
                <a:latin typeface="Arial MT Pro"/>
                <a:ea typeface="Arial MT Pro"/>
                <a:cs typeface="Arial MT Pro"/>
                <a:sym typeface="Arial MT Pro"/>
              </a:rPr>
              <a:t>pyydä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tuttuja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ohjaajia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työntekijöitä</a:t>
            </a:r>
            <a:r>
              <a:rPr lang="en-US" sz="1400" kern="1200" dirty="0">
                <a:solidFill>
                  <a:srgbClr val="000000"/>
                </a:solidFill>
                <a:latin typeface="Arial MT Pro"/>
                <a:ea typeface="Arial MT Pro"/>
                <a:cs typeface="Arial MT Pro"/>
                <a:sym typeface="Arial MT Pro"/>
              </a:rPr>
              <a:t> tai </a:t>
            </a:r>
            <a:r>
              <a:rPr lang="en-US" sz="1400" kern="1200" dirty="0" err="1">
                <a:solidFill>
                  <a:srgbClr val="000000"/>
                </a:solidFill>
                <a:latin typeface="Arial MT Pro"/>
                <a:ea typeface="Arial MT Pro"/>
                <a:cs typeface="Arial MT Pro"/>
                <a:sym typeface="Arial MT Pro"/>
              </a:rPr>
              <a:t>läheisiä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mukaan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osallistujien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tueksi</a:t>
            </a:r>
            <a:endParaRPr lang="en-US" sz="1400" kern="1200" dirty="0">
              <a:solidFill>
                <a:srgbClr val="000000"/>
              </a:solidFill>
              <a:latin typeface="Arial MT Pro"/>
              <a:ea typeface="Arial MT Pro"/>
              <a:cs typeface="Arial MT Pro"/>
              <a:sym typeface="Arial MT Pro"/>
            </a:endParaRPr>
          </a:p>
          <a:p>
            <a:pPr marL="302440" lvl="1" indent="-151220" algn="l" defTabSz="914949" rtl="0">
              <a:lnSpc>
                <a:spcPts val="1540"/>
              </a:lnSpc>
              <a:buFont typeface="Arial"/>
              <a:buChar char="•"/>
            </a:pPr>
            <a:r>
              <a:rPr lang="en-US" sz="1400" kern="1200" dirty="0" err="1">
                <a:solidFill>
                  <a:srgbClr val="000000"/>
                </a:solidFill>
                <a:latin typeface="Arial MT Pro"/>
                <a:ea typeface="Arial MT Pro"/>
                <a:cs typeface="Arial MT Pro"/>
                <a:sym typeface="Arial MT Pro"/>
              </a:rPr>
              <a:t>järjestä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tilaisuus</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useamman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kerran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samassa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ympäristössä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samojen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henkilöiden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kesken</a:t>
            </a:r>
            <a:endParaRPr lang="en-US" sz="1400" kern="1200" dirty="0">
              <a:solidFill>
                <a:srgbClr val="000000"/>
              </a:solidFill>
              <a:latin typeface="Arial MT Pro"/>
              <a:ea typeface="Arial MT Pro"/>
              <a:cs typeface="Arial MT Pro"/>
              <a:sym typeface="Arial MT Pro"/>
            </a:endParaRPr>
          </a:p>
          <a:p>
            <a:pPr algn="l" defTabSz="914949" rtl="0">
              <a:lnSpc>
                <a:spcPts val="1540"/>
              </a:lnSpc>
            </a:pPr>
            <a:endParaRPr lang="en-US" sz="1400" kern="1200" dirty="0">
              <a:solidFill>
                <a:srgbClr val="000000"/>
              </a:solidFill>
              <a:latin typeface="Arial MT Pro"/>
              <a:ea typeface="Arial MT Pro"/>
              <a:cs typeface="Arial MT Pro"/>
              <a:sym typeface="Arial MT Pro"/>
            </a:endParaRPr>
          </a:p>
          <a:p>
            <a:pPr algn="l" defTabSz="914949" rtl="0">
              <a:lnSpc>
                <a:spcPts val="1540"/>
              </a:lnSpc>
            </a:pPr>
            <a:r>
              <a:rPr lang="en-US" sz="1400" b="1" kern="1200" dirty="0" err="1">
                <a:solidFill>
                  <a:srgbClr val="000000"/>
                </a:solidFill>
                <a:latin typeface="Arial MT Pro Bold"/>
                <a:ea typeface="Arial MT Pro Bold"/>
                <a:cs typeface="Arial MT Pro Bold"/>
                <a:sym typeface="Arial MT Pro Bold"/>
              </a:rPr>
              <a:t>Hyödynnä</a:t>
            </a:r>
            <a:r>
              <a:rPr lang="en-US" sz="1400" b="1" kern="1200" dirty="0">
                <a:solidFill>
                  <a:srgbClr val="000000"/>
                </a:solidFill>
                <a:latin typeface="Arial MT Pro Bold"/>
                <a:ea typeface="Arial MT Pro Bold"/>
                <a:cs typeface="Arial MT Pro Bold"/>
                <a:sym typeface="Arial MT Pro Bold"/>
              </a:rPr>
              <a:t> </a:t>
            </a:r>
            <a:r>
              <a:rPr lang="en-US" sz="1400" b="1" kern="1200" dirty="0" err="1">
                <a:solidFill>
                  <a:srgbClr val="000000"/>
                </a:solidFill>
                <a:latin typeface="Arial MT Pro Bold"/>
                <a:ea typeface="Arial MT Pro Bold"/>
                <a:cs typeface="Arial MT Pro Bold"/>
                <a:sym typeface="Arial MT Pro Bold"/>
              </a:rPr>
              <a:t>järjestämisessä</a:t>
            </a:r>
            <a:endParaRPr lang="en-US" sz="1400" b="1" kern="1200" dirty="0">
              <a:solidFill>
                <a:srgbClr val="000000"/>
              </a:solidFill>
              <a:latin typeface="Arial MT Pro Bold"/>
              <a:ea typeface="Arial MT Pro Bold"/>
              <a:cs typeface="Arial MT Pro Bold"/>
              <a:sym typeface="Arial MT Pro Bold"/>
            </a:endParaRPr>
          </a:p>
          <a:p>
            <a:pPr marL="302440" lvl="1" indent="-151220" algn="l" defTabSz="914949" rtl="0">
              <a:lnSpc>
                <a:spcPts val="1540"/>
              </a:lnSpc>
              <a:buFont typeface="Arial"/>
              <a:buChar char="•"/>
            </a:pPr>
            <a:r>
              <a:rPr lang="en-US" sz="1400" kern="1200" dirty="0" err="1">
                <a:solidFill>
                  <a:srgbClr val="000000"/>
                </a:solidFill>
                <a:latin typeface="Arial MT Pro"/>
                <a:ea typeface="Arial MT Pro"/>
                <a:cs typeface="Arial MT Pro"/>
                <a:sym typeface="Arial MT Pro"/>
              </a:rPr>
              <a:t>kohderyhmälle</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tuttu</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ympäristö</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esimerkiksi</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nuorisotilat</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palvelutalot</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koulut</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päiväkodit</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kirjastot</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osastot</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yhdistys</a:t>
            </a:r>
            <a:r>
              <a:rPr lang="en-US" sz="1400" kern="1200" dirty="0">
                <a:solidFill>
                  <a:srgbClr val="000000"/>
                </a:solidFill>
                <a:latin typeface="Arial MT Pro"/>
                <a:ea typeface="Arial MT Pro"/>
                <a:cs typeface="Arial MT Pro"/>
                <a:sym typeface="Arial MT Pro"/>
              </a:rPr>
              <a:t>- ja </a:t>
            </a:r>
            <a:r>
              <a:rPr lang="en-US" sz="1400" kern="1200" dirty="0" err="1">
                <a:solidFill>
                  <a:srgbClr val="000000"/>
                </a:solidFill>
                <a:latin typeface="Arial MT Pro"/>
                <a:ea typeface="Arial MT Pro"/>
                <a:cs typeface="Arial MT Pro"/>
                <a:sym typeface="Arial MT Pro"/>
              </a:rPr>
              <a:t>järjestötoiminnat</a:t>
            </a:r>
            <a:endParaRPr lang="en-US" sz="1400" kern="1200" dirty="0">
              <a:solidFill>
                <a:srgbClr val="000000"/>
              </a:solidFill>
              <a:latin typeface="Arial MT Pro"/>
              <a:ea typeface="Arial MT Pro"/>
              <a:cs typeface="Arial MT Pro"/>
              <a:sym typeface="Arial MT Pro"/>
            </a:endParaRPr>
          </a:p>
          <a:p>
            <a:pPr marL="302440" lvl="1" indent="-151220" algn="l" defTabSz="914949" rtl="0">
              <a:lnSpc>
                <a:spcPts val="1540"/>
              </a:lnSpc>
              <a:buFont typeface="Arial"/>
              <a:buChar char="•"/>
            </a:pPr>
            <a:r>
              <a:rPr lang="en-US" sz="1400" kern="1200" dirty="0" err="1">
                <a:solidFill>
                  <a:srgbClr val="000000"/>
                </a:solidFill>
                <a:latin typeface="Arial MT Pro"/>
                <a:ea typeface="Arial MT Pro"/>
                <a:cs typeface="Arial MT Pro"/>
                <a:sym typeface="Arial MT Pro"/>
              </a:rPr>
              <a:t>kohderyhmän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kanssa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työskentelevän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henkilökunnan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tietoa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kohderyhmästä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esimerkiksi</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mikä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kävijöitä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kiinnostaa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millä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tavalla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tiloissa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toimitaan</a:t>
            </a:r>
            <a:r>
              <a:rPr lang="en-US" sz="1400" kern="1200" dirty="0">
                <a:solidFill>
                  <a:srgbClr val="000000"/>
                </a:solidFill>
                <a:latin typeface="Arial MT Pro"/>
                <a:ea typeface="Arial MT Pro"/>
                <a:cs typeface="Arial MT Pro"/>
                <a:sym typeface="Arial MT Pro"/>
              </a:rPr>
              <a:t>.</a:t>
            </a:r>
          </a:p>
          <a:p>
            <a:pPr algn="l" defTabSz="914949" rtl="0">
              <a:lnSpc>
                <a:spcPts val="1540"/>
              </a:lnSpc>
            </a:pPr>
            <a:endParaRPr lang="en-US" sz="1400" kern="1200" dirty="0">
              <a:solidFill>
                <a:srgbClr val="000000"/>
              </a:solidFill>
              <a:latin typeface="Arial MT Pro"/>
              <a:ea typeface="Arial MT Pro Bold"/>
              <a:cs typeface="Arial MT Pro Bold"/>
              <a:sym typeface="Arial MT Pro"/>
            </a:endParaRPr>
          </a:p>
          <a:p>
            <a:pPr algn="l" defTabSz="914949" rtl="0">
              <a:lnSpc>
                <a:spcPts val="1540"/>
              </a:lnSpc>
            </a:pPr>
            <a:r>
              <a:rPr lang="en-US" sz="1400" b="1" kern="1200" dirty="0" err="1">
                <a:solidFill>
                  <a:srgbClr val="000000"/>
                </a:solidFill>
                <a:latin typeface="Arial MT Pro"/>
                <a:ea typeface="Arial MT Pro Bold"/>
                <a:cs typeface="Arial MT Pro Bold"/>
                <a:sym typeface="Arial MT Pro"/>
              </a:rPr>
              <a:t>V</a:t>
            </a:r>
            <a:r>
              <a:rPr lang="en-US" sz="1400" b="1" kern="1200" dirty="0" err="1">
                <a:solidFill>
                  <a:srgbClr val="000000"/>
                </a:solidFill>
                <a:latin typeface="Arial MT Pro Bold"/>
                <a:ea typeface="Arial MT Pro Bold"/>
                <a:cs typeface="Arial MT Pro Bold"/>
                <a:sym typeface="Arial MT Pro Bold"/>
              </a:rPr>
              <a:t>irittele</a:t>
            </a:r>
            <a:r>
              <a:rPr lang="en-US" sz="1400" b="1" kern="1200" dirty="0">
                <a:solidFill>
                  <a:srgbClr val="000000"/>
                </a:solidFill>
                <a:latin typeface="Arial MT Pro Bold"/>
                <a:ea typeface="Arial MT Pro Bold"/>
                <a:cs typeface="Arial MT Pro Bold"/>
                <a:sym typeface="Arial MT Pro Bold"/>
              </a:rPr>
              <a:t> </a:t>
            </a:r>
            <a:r>
              <a:rPr lang="en-US" sz="1400" b="1" kern="1200" dirty="0" err="1">
                <a:solidFill>
                  <a:srgbClr val="000000"/>
                </a:solidFill>
                <a:latin typeface="Arial MT Pro Bold"/>
                <a:ea typeface="Arial MT Pro Bold"/>
                <a:cs typeface="Arial MT Pro Bold"/>
                <a:sym typeface="Arial MT Pro Bold"/>
              </a:rPr>
              <a:t>tunnelmaan</a:t>
            </a:r>
            <a:r>
              <a:rPr lang="en-US" sz="1400" b="1" kern="1200" dirty="0">
                <a:solidFill>
                  <a:srgbClr val="000000"/>
                </a:solidFill>
                <a:latin typeface="Arial MT Pro Bold"/>
                <a:ea typeface="Arial MT Pro Bold"/>
                <a:cs typeface="Arial MT Pro Bold"/>
                <a:sym typeface="Arial MT Pro Bold"/>
              </a:rPr>
              <a:t> ja  </a:t>
            </a:r>
            <a:r>
              <a:rPr lang="en-US" sz="1400" b="1" kern="1200" dirty="0" err="1">
                <a:solidFill>
                  <a:srgbClr val="000000"/>
                </a:solidFill>
                <a:latin typeface="Arial MT Pro Bold"/>
                <a:ea typeface="Arial MT Pro Bold"/>
                <a:cs typeface="Arial MT Pro Bold"/>
                <a:sym typeface="Arial MT Pro Bold"/>
              </a:rPr>
              <a:t>teemaan</a:t>
            </a:r>
            <a:r>
              <a:rPr lang="en-US" sz="1400" b="1" kern="1200" dirty="0">
                <a:solidFill>
                  <a:srgbClr val="000000"/>
                </a:solidFill>
                <a:latin typeface="Arial MT Pro Bold"/>
                <a:ea typeface="Arial MT Pro Bold"/>
                <a:cs typeface="Arial MT Pro Bold"/>
                <a:sym typeface="Arial MT Pro Bold"/>
              </a:rPr>
              <a:t> </a:t>
            </a:r>
          </a:p>
          <a:p>
            <a:pPr marL="302440" lvl="1" indent="-151220" algn="l" defTabSz="914949" rtl="0">
              <a:lnSpc>
                <a:spcPts val="1540"/>
              </a:lnSpc>
              <a:buFont typeface="Arial"/>
              <a:buChar char="•"/>
            </a:pPr>
            <a:r>
              <a:rPr lang="en-US" sz="1400" kern="1200" dirty="0" err="1">
                <a:solidFill>
                  <a:srgbClr val="000000"/>
                </a:solidFill>
                <a:latin typeface="Arial MT Pro"/>
                <a:ea typeface="Arial MT Pro"/>
                <a:cs typeface="Arial MT Pro"/>
                <a:sym typeface="Arial MT Pro"/>
              </a:rPr>
              <a:t>tarjottavilla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sekä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tehtävillä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joihin</a:t>
            </a:r>
            <a:r>
              <a:rPr lang="en-US" sz="1400" kern="1200" dirty="0">
                <a:solidFill>
                  <a:srgbClr val="000000"/>
                </a:solidFill>
                <a:latin typeface="Arial MT Pro"/>
                <a:ea typeface="Arial MT Pro"/>
                <a:cs typeface="Arial MT Pro"/>
                <a:sym typeface="Arial MT Pro"/>
              </a:rPr>
              <a:t> on </a:t>
            </a:r>
            <a:r>
              <a:rPr lang="en-US" sz="1400" kern="1200" dirty="0" err="1">
                <a:solidFill>
                  <a:srgbClr val="000000"/>
                </a:solidFill>
                <a:latin typeface="Arial MT Pro"/>
                <a:ea typeface="Arial MT Pro"/>
                <a:cs typeface="Arial MT Pro"/>
                <a:sym typeface="Arial MT Pro"/>
              </a:rPr>
              <a:t>helppo</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tarttua</a:t>
            </a:r>
            <a:endParaRPr lang="en-US" sz="1400" kern="1200" dirty="0">
              <a:solidFill>
                <a:srgbClr val="000000"/>
              </a:solidFill>
              <a:latin typeface="Arial MT Pro"/>
              <a:ea typeface="Arial MT Pro"/>
              <a:cs typeface="Arial MT Pro"/>
              <a:sym typeface="Arial MT Pro"/>
            </a:endParaRPr>
          </a:p>
          <a:p>
            <a:pPr marL="302440" lvl="1" indent="-151220" algn="l" defTabSz="914949" rtl="0">
              <a:lnSpc>
                <a:spcPts val="1540"/>
              </a:lnSpc>
              <a:buFont typeface="Arial"/>
              <a:buChar char="•"/>
            </a:pPr>
            <a:r>
              <a:rPr lang="en-US" sz="1400" kern="1200" dirty="0" err="1">
                <a:solidFill>
                  <a:srgbClr val="000000"/>
                </a:solidFill>
                <a:latin typeface="Arial MT Pro"/>
                <a:ea typeface="Arial MT Pro"/>
                <a:cs typeface="Arial MT Pro"/>
                <a:sym typeface="Arial MT Pro"/>
              </a:rPr>
              <a:t>Lisätiedolla</a:t>
            </a:r>
            <a:r>
              <a:rPr lang="en-US" sz="1400" kern="1200" dirty="0">
                <a:solidFill>
                  <a:srgbClr val="000000"/>
                </a:solidFill>
                <a:latin typeface="Arial MT Pro"/>
                <a:ea typeface="Arial MT Pro"/>
                <a:cs typeface="Arial MT Pro"/>
                <a:sym typeface="Arial MT Pro"/>
              </a:rPr>
              <a:t> ja </a:t>
            </a:r>
            <a:r>
              <a:rPr lang="en-US" sz="1400" kern="1200" dirty="0" err="1">
                <a:solidFill>
                  <a:srgbClr val="000000"/>
                </a:solidFill>
                <a:latin typeface="Arial MT Pro"/>
                <a:ea typeface="Arial MT Pro"/>
                <a:cs typeface="Arial MT Pro"/>
                <a:sym typeface="Arial MT Pro"/>
              </a:rPr>
              <a:t>oheismateriaaleilla</a:t>
            </a:r>
            <a:endParaRPr lang="en-US" sz="1400" kern="1200" dirty="0">
              <a:solidFill>
                <a:srgbClr val="000000"/>
              </a:solidFill>
              <a:latin typeface="Arial MT Pro"/>
              <a:ea typeface="Arial MT Pro"/>
              <a:cs typeface="Arial MT Pro"/>
              <a:sym typeface="Arial MT Pro"/>
            </a:endParaRPr>
          </a:p>
          <a:p>
            <a:pPr marL="302440" lvl="1" indent="-151220" algn="l" defTabSz="914949" rtl="0">
              <a:lnSpc>
                <a:spcPts val="1540"/>
              </a:lnSpc>
              <a:buFont typeface="Arial"/>
              <a:buChar char="•"/>
            </a:pPr>
            <a:r>
              <a:rPr lang="en-US" sz="1400" kern="1200" dirty="0" err="1">
                <a:solidFill>
                  <a:srgbClr val="000000"/>
                </a:solidFill>
                <a:latin typeface="Arial MT Pro"/>
                <a:ea typeface="Arial MT Pro"/>
                <a:cs typeface="Arial MT Pro"/>
                <a:sym typeface="Arial MT Pro"/>
              </a:rPr>
              <a:t>kerro</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että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olette</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täällä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tänään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sovitun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teeman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äärellä</a:t>
            </a:r>
            <a:endParaRPr lang="en-US" sz="1400" kern="1200" dirty="0">
              <a:solidFill>
                <a:srgbClr val="000000"/>
              </a:solidFill>
              <a:latin typeface="Arial MT Pro"/>
              <a:ea typeface="Arial MT Pro"/>
              <a:cs typeface="Arial MT Pro"/>
              <a:sym typeface="Arial MT Pro"/>
            </a:endParaRPr>
          </a:p>
          <a:p>
            <a:pPr marL="302440" lvl="1" indent="-151220" algn="l" defTabSz="914949" rtl="0">
              <a:lnSpc>
                <a:spcPts val="1540"/>
              </a:lnSpc>
              <a:buFont typeface="Arial"/>
              <a:buChar char="•"/>
            </a:pPr>
            <a:endParaRPr lang="en-US" sz="1400" kern="1200" dirty="0">
              <a:solidFill>
                <a:srgbClr val="000000"/>
              </a:solidFill>
              <a:latin typeface="Arial MT Pro"/>
              <a:ea typeface="Arial MT Pro"/>
              <a:cs typeface="Arial MT Pro"/>
              <a:sym typeface="Arial MT Pro"/>
            </a:endParaRPr>
          </a:p>
          <a:p>
            <a:pPr algn="l" defTabSz="914949" rtl="0">
              <a:lnSpc>
                <a:spcPts val="1540"/>
              </a:lnSpc>
            </a:pPr>
            <a:r>
              <a:rPr lang="en-US" sz="1400" b="1" kern="1200" dirty="0">
                <a:solidFill>
                  <a:srgbClr val="000000"/>
                </a:solidFill>
                <a:latin typeface="Arial MT Pro Bold"/>
                <a:ea typeface="Arial MT Pro Bold"/>
                <a:cs typeface="Arial MT Pro Bold"/>
                <a:sym typeface="Arial MT Pro Bold"/>
              </a:rPr>
              <a:t>Tue </a:t>
            </a:r>
            <a:r>
              <a:rPr lang="en-US" sz="1400" b="1" kern="1200" dirty="0" err="1">
                <a:solidFill>
                  <a:srgbClr val="000000"/>
                </a:solidFill>
                <a:latin typeface="Arial MT Pro Bold"/>
                <a:ea typeface="Arial MT Pro Bold"/>
                <a:cs typeface="Arial MT Pro Bold"/>
                <a:sym typeface="Arial MT Pro Bold"/>
              </a:rPr>
              <a:t>osallistumista</a:t>
            </a:r>
            <a:endParaRPr lang="en-US" sz="1400" b="1" kern="1200" dirty="0">
              <a:solidFill>
                <a:srgbClr val="000000"/>
              </a:solidFill>
              <a:latin typeface="Arial MT Pro Bold"/>
              <a:ea typeface="Arial MT Pro Bold"/>
              <a:cs typeface="Arial MT Pro Bold"/>
              <a:sym typeface="Arial MT Pro Bold"/>
            </a:endParaRPr>
          </a:p>
          <a:p>
            <a:pPr marL="302440" lvl="1" indent="-151220" algn="l" defTabSz="914949" rtl="0">
              <a:lnSpc>
                <a:spcPts val="1540"/>
              </a:lnSpc>
              <a:buFont typeface="Arial"/>
              <a:buChar char="•"/>
            </a:pPr>
            <a:r>
              <a:rPr lang="en-US" sz="1400" kern="1200" dirty="0" err="1">
                <a:solidFill>
                  <a:srgbClr val="000000"/>
                </a:solidFill>
                <a:latin typeface="Arial MT Pro"/>
                <a:ea typeface="Arial MT Pro"/>
                <a:cs typeface="Arial MT Pro"/>
                <a:sym typeface="Arial MT Pro"/>
              </a:rPr>
              <a:t>Osallistuja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saa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valita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itse</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osallistumisensa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tason</a:t>
            </a:r>
            <a:r>
              <a:rPr lang="en-US" sz="1400" kern="1200" dirty="0">
                <a:solidFill>
                  <a:srgbClr val="000000"/>
                </a:solidFill>
                <a:latin typeface="Arial MT Pro"/>
                <a:ea typeface="Arial MT Pro"/>
                <a:cs typeface="Arial MT Pro"/>
                <a:sym typeface="Arial MT Pro"/>
              </a:rPr>
              <a:t> tai </a:t>
            </a:r>
            <a:r>
              <a:rPr lang="en-US" sz="1400" kern="1200" dirty="0" err="1">
                <a:solidFill>
                  <a:srgbClr val="000000"/>
                </a:solidFill>
                <a:latin typeface="Arial MT Pro"/>
                <a:ea typeface="Arial MT Pro"/>
                <a:cs typeface="Arial MT Pro"/>
                <a:sym typeface="Arial MT Pro"/>
              </a:rPr>
              <a:t>valita</a:t>
            </a:r>
            <a:r>
              <a:rPr lang="en-US" sz="1400" kern="1200" dirty="0">
                <a:solidFill>
                  <a:srgbClr val="000000"/>
                </a:solidFill>
                <a:latin typeface="Arial MT Pro"/>
                <a:ea typeface="Arial MT Pro"/>
                <a:cs typeface="Arial MT Pro"/>
                <a:sym typeface="Arial MT Pro"/>
              </a:rPr>
              <a:t> olla </a:t>
            </a:r>
            <a:r>
              <a:rPr lang="en-US" sz="1400" kern="1200" dirty="0" err="1">
                <a:solidFill>
                  <a:srgbClr val="000000"/>
                </a:solidFill>
                <a:latin typeface="Arial MT Pro"/>
                <a:ea typeface="Arial MT Pro"/>
                <a:cs typeface="Arial MT Pro"/>
                <a:sym typeface="Arial MT Pro"/>
              </a:rPr>
              <a:t>osallistumatta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Tärkeintä</a:t>
            </a:r>
            <a:r>
              <a:rPr lang="en-US" sz="1400" kern="1200" dirty="0">
                <a:solidFill>
                  <a:srgbClr val="000000"/>
                </a:solidFill>
                <a:latin typeface="Arial MT Pro"/>
                <a:ea typeface="Arial MT Pro"/>
                <a:cs typeface="Arial MT Pro"/>
                <a:sym typeface="Arial MT Pro"/>
              </a:rPr>
              <a:t> on, </a:t>
            </a:r>
            <a:r>
              <a:rPr lang="en-US" sz="1400" kern="1200" dirty="0" err="1">
                <a:solidFill>
                  <a:srgbClr val="000000"/>
                </a:solidFill>
                <a:latin typeface="Arial MT Pro"/>
                <a:ea typeface="Arial MT Pro"/>
                <a:cs typeface="Arial MT Pro"/>
                <a:sym typeface="Arial MT Pro"/>
              </a:rPr>
              <a:t>että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annamme</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mahdollisuuden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tulla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kuulluksi</a:t>
            </a:r>
            <a:r>
              <a:rPr lang="en-US" sz="1400" kern="1200" dirty="0">
                <a:solidFill>
                  <a:srgbClr val="000000"/>
                </a:solidFill>
                <a:latin typeface="Arial MT Pro"/>
                <a:ea typeface="Arial MT Pro"/>
                <a:cs typeface="Arial MT Pro"/>
                <a:sym typeface="Arial MT Pro"/>
              </a:rPr>
              <a:t> ja </a:t>
            </a:r>
            <a:r>
              <a:rPr lang="en-US" sz="1400" kern="1200" dirty="0" err="1">
                <a:solidFill>
                  <a:srgbClr val="000000"/>
                </a:solidFill>
                <a:latin typeface="Arial MT Pro"/>
                <a:ea typeface="Arial MT Pro"/>
                <a:cs typeface="Arial MT Pro"/>
                <a:sym typeface="Arial MT Pro"/>
              </a:rPr>
              <a:t>kohdatuksi</a:t>
            </a:r>
            <a:r>
              <a:rPr lang="en-US" sz="1400" kern="1200" dirty="0">
                <a:solidFill>
                  <a:srgbClr val="000000"/>
                </a:solidFill>
                <a:latin typeface="Arial MT Pro"/>
                <a:ea typeface="Arial MT Pro"/>
                <a:cs typeface="Arial MT Pro"/>
                <a:sym typeface="Arial MT Pro"/>
              </a:rPr>
              <a:t> </a:t>
            </a:r>
          </a:p>
          <a:p>
            <a:pPr marL="302440" lvl="1" indent="-151220" algn="l" defTabSz="914949" rtl="0">
              <a:lnSpc>
                <a:spcPts val="1540"/>
              </a:lnSpc>
              <a:buFont typeface="Arial"/>
              <a:buChar char="•"/>
            </a:pPr>
            <a:r>
              <a:rPr lang="en-US" sz="1400" kern="1200" dirty="0" err="1">
                <a:solidFill>
                  <a:srgbClr val="000000"/>
                </a:solidFill>
                <a:latin typeface="Arial MT Pro"/>
                <a:ea typeface="Arial MT Pro"/>
                <a:cs typeface="Arial MT Pro"/>
                <a:sym typeface="Arial MT Pro"/>
              </a:rPr>
              <a:t>Tarjoa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joustavuutta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varaudu</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muuttamaan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suunnitelmia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jos</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osallistujat</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eivät</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innostu</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alkuperäisestä</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suunnitelmasta</a:t>
            </a:r>
            <a:endParaRPr lang="en-US" sz="1400" kern="1200" dirty="0">
              <a:solidFill>
                <a:srgbClr val="000000"/>
              </a:solidFill>
              <a:latin typeface="Arial MT Pro"/>
              <a:ea typeface="Arial MT Pro"/>
              <a:cs typeface="Arial MT Pro"/>
              <a:sym typeface="Arial MT Pro"/>
            </a:endParaRPr>
          </a:p>
          <a:p>
            <a:pPr marL="302440" lvl="1" indent="-151220" algn="l" defTabSz="914949" rtl="0">
              <a:lnSpc>
                <a:spcPts val="1540"/>
              </a:lnSpc>
              <a:buFont typeface="Arial"/>
              <a:buChar char="•"/>
            </a:pPr>
            <a:r>
              <a:rPr lang="en-US" sz="1400" kern="1200" dirty="0" err="1">
                <a:solidFill>
                  <a:srgbClr val="000000"/>
                </a:solidFill>
                <a:latin typeface="Arial MT Pro"/>
                <a:ea typeface="Arial MT Pro"/>
                <a:cs typeface="Arial MT Pro"/>
                <a:sym typeface="Arial MT Pro"/>
              </a:rPr>
              <a:t>Keskustele</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tasavertaisena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osallistujien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kanssa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unohda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asiantuntijuus</a:t>
            </a:r>
            <a:r>
              <a:rPr lang="en-US" sz="1400" kern="1200" dirty="0">
                <a:solidFill>
                  <a:srgbClr val="000000"/>
                </a:solidFill>
                <a:latin typeface="Arial MT Pro"/>
                <a:ea typeface="Arial MT Pro"/>
                <a:cs typeface="Arial MT Pro"/>
                <a:sym typeface="Arial MT Pro"/>
              </a:rPr>
              <a:t> ja </a:t>
            </a:r>
            <a:r>
              <a:rPr lang="en-US" sz="1400" kern="1200" dirty="0" err="1">
                <a:solidFill>
                  <a:srgbClr val="000000"/>
                </a:solidFill>
                <a:latin typeface="Arial MT Pro"/>
                <a:ea typeface="Arial MT Pro"/>
                <a:cs typeface="Arial MT Pro"/>
                <a:sym typeface="Arial MT Pro"/>
              </a:rPr>
              <a:t>tittelit</a:t>
            </a:r>
            <a:endParaRPr lang="en-US" sz="1400" kern="1200" dirty="0">
              <a:solidFill>
                <a:srgbClr val="000000"/>
              </a:solidFill>
              <a:latin typeface="Arial MT Pro"/>
              <a:ea typeface="Arial MT Pro"/>
              <a:cs typeface="Arial MT Pro"/>
              <a:sym typeface="Arial MT Pro"/>
            </a:endParaRPr>
          </a:p>
          <a:p>
            <a:pPr marL="302440" lvl="1" indent="-151220" algn="l" defTabSz="914949" rtl="0">
              <a:lnSpc>
                <a:spcPts val="1540"/>
              </a:lnSpc>
              <a:buFont typeface="Arial"/>
              <a:buChar char="•"/>
            </a:pPr>
            <a:r>
              <a:rPr lang="en-US" sz="1400" kern="1200" dirty="0" err="1">
                <a:solidFill>
                  <a:srgbClr val="000000"/>
                </a:solidFill>
                <a:latin typeface="Arial MT Pro"/>
                <a:ea typeface="Arial MT Pro"/>
                <a:cs typeface="Arial MT Pro"/>
                <a:sym typeface="Arial MT Pro"/>
              </a:rPr>
              <a:t>Kysy</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lopuksi</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osallistujan</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kokemuksia</a:t>
            </a:r>
            <a:r>
              <a:rPr lang="en-US" sz="1400" kern="1200" dirty="0">
                <a:solidFill>
                  <a:srgbClr val="000000"/>
                </a:solidFill>
                <a:latin typeface="Arial MT Pro"/>
                <a:ea typeface="Arial MT Pro"/>
                <a:cs typeface="Arial MT Pro"/>
                <a:sym typeface="Arial MT Pro"/>
              </a:rPr>
              <a:t> </a:t>
            </a:r>
            <a:r>
              <a:rPr lang="en-US" sz="1400" kern="1200" dirty="0" err="1">
                <a:solidFill>
                  <a:srgbClr val="000000"/>
                </a:solidFill>
                <a:latin typeface="Arial MT Pro"/>
                <a:ea typeface="Arial MT Pro"/>
                <a:cs typeface="Arial MT Pro"/>
                <a:sym typeface="Arial MT Pro"/>
              </a:rPr>
              <a:t>kohtaamisesta</a:t>
            </a:r>
            <a:endParaRPr lang="en-US" sz="1400" kern="1200" dirty="0">
              <a:solidFill>
                <a:srgbClr val="000000"/>
              </a:solidFill>
              <a:latin typeface="Arial MT Pro"/>
              <a:ea typeface="Arial MT Pro"/>
              <a:cs typeface="Arial MT Pro"/>
              <a:sym typeface="Arial MT Pro"/>
            </a:endParaRPr>
          </a:p>
        </p:txBody>
      </p:sp>
      <p:sp>
        <p:nvSpPr>
          <p:cNvPr id="14" name="Freeform 14"/>
          <p:cNvSpPr/>
          <p:nvPr/>
        </p:nvSpPr>
        <p:spPr>
          <a:xfrm rot="10800000">
            <a:off x="4107" y="1"/>
            <a:ext cx="7560987" cy="2986271"/>
          </a:xfrm>
          <a:prstGeom prst="rect">
            <a:avLst/>
          </a:prstGeom>
          <a:blipFill>
            <a:blip r:embed="rId4">
              <a:extLst>
                <a:ext uri="{96DAC541-7B7A-43D3-8B79-37D633B846F1}">
                  <asvg:svgBlip xmlns:asvg="http://schemas.microsoft.com/office/drawing/2016/SVG/main" r:embed="rId5"/>
                </a:ext>
              </a:extLst>
            </a:blip>
            <a:srcRect/>
            <a:stretch>
              <a:fillRect l="-19897" t="-5" r="-38414" b="-6223"/>
            </a:stretch>
          </a:blipFill>
        </p:spPr>
        <p:txBody>
          <a:bodyPr/>
          <a:lstStyle/>
          <a:p>
            <a:pPr algn="l" defTabSz="914949" rtl="0"/>
            <a:endParaRPr lang="fi-FI" sz="1801" kern="1200" dirty="0">
              <a:solidFill>
                <a:prstClr val="black"/>
              </a:solidFill>
              <a:latin typeface="Calibri"/>
              <a:ea typeface="+mn-ea"/>
              <a:cs typeface="+mn-cs"/>
            </a:endParaRPr>
          </a:p>
        </p:txBody>
      </p:sp>
      <p:sp>
        <p:nvSpPr>
          <p:cNvPr id="15" name="TextBox 15"/>
          <p:cNvSpPr txBox="1"/>
          <p:nvPr/>
        </p:nvSpPr>
        <p:spPr>
          <a:xfrm>
            <a:off x="1728113" y="8163638"/>
            <a:ext cx="3789478" cy="915345"/>
          </a:xfrm>
          <a:prstGeom prst="rect">
            <a:avLst/>
          </a:prstGeom>
        </p:spPr>
        <p:txBody>
          <a:bodyPr lIns="0" tIns="0" rIns="0" bIns="0" rtlCol="0" anchor="t">
            <a:spAutoFit/>
          </a:bodyPr>
          <a:lstStyle/>
          <a:p>
            <a:pPr algn="ctr" defTabSz="914949" rtl="0">
              <a:lnSpc>
                <a:spcPts val="1751"/>
              </a:lnSpc>
            </a:pPr>
            <a:r>
              <a:rPr lang="en-US" sz="1401" b="1" kern="1200" dirty="0" err="1">
                <a:solidFill>
                  <a:srgbClr val="394B85"/>
                </a:solidFill>
                <a:latin typeface="Arial MT Pro Bold"/>
                <a:ea typeface="Arial MT Pro Bold"/>
                <a:cs typeface="Arial MT Pro Bold"/>
                <a:sym typeface="Arial MT Pro Bold"/>
              </a:rPr>
              <a:t>Keskustelun</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viritessä</a:t>
            </a:r>
            <a:r>
              <a:rPr lang="en-US" sz="1401" b="1" kern="1200" dirty="0">
                <a:solidFill>
                  <a:srgbClr val="394B85"/>
                </a:solidFill>
                <a:latin typeface="Arial MT Pro Bold"/>
                <a:ea typeface="Arial MT Pro Bold"/>
                <a:cs typeface="Arial MT Pro Bold"/>
                <a:sym typeface="Arial MT Pro Bold"/>
              </a:rPr>
              <a:t> ja </a:t>
            </a:r>
            <a:r>
              <a:rPr lang="en-US" sz="1401" b="1" kern="1200" dirty="0" err="1">
                <a:solidFill>
                  <a:srgbClr val="394B85"/>
                </a:solidFill>
                <a:latin typeface="Arial MT Pro Bold"/>
                <a:ea typeface="Arial MT Pro Bold"/>
                <a:cs typeface="Arial MT Pro Bold"/>
                <a:sym typeface="Arial MT Pro Bold"/>
              </a:rPr>
              <a:t>osallistujien</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niin</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halutessa</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voidaan</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ajatuksista</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tuottaa</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yhteinen</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toive</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julkilausuma</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julkaisu</a:t>
            </a:r>
            <a:r>
              <a:rPr lang="en-US" sz="1401" b="1" kern="1200" dirty="0">
                <a:solidFill>
                  <a:srgbClr val="394B85"/>
                </a:solidFill>
                <a:latin typeface="Arial MT Pro Bold"/>
                <a:ea typeface="Arial MT Pro Bold"/>
                <a:cs typeface="Arial MT Pro Bold"/>
                <a:sym typeface="Arial MT Pro Bold"/>
              </a:rPr>
              <a:t> tai </a:t>
            </a:r>
            <a:r>
              <a:rPr lang="en-US" sz="1401" b="1" kern="1200" dirty="0" err="1">
                <a:solidFill>
                  <a:srgbClr val="394B85"/>
                </a:solidFill>
                <a:latin typeface="Arial MT Pro Bold"/>
                <a:ea typeface="Arial MT Pro Bold"/>
                <a:cs typeface="Arial MT Pro Bold"/>
                <a:sym typeface="Arial MT Pro Bold"/>
              </a:rPr>
              <a:t>vaikkapa</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näyttely</a:t>
            </a:r>
            <a:endParaRPr lang="en-US" sz="1401" b="1" kern="1200" dirty="0">
              <a:solidFill>
                <a:srgbClr val="394B85"/>
              </a:solidFill>
              <a:latin typeface="Arial MT Pro Bold"/>
              <a:ea typeface="Arial MT Pro Bold"/>
              <a:cs typeface="Arial MT Pro Bold"/>
              <a:sym typeface="Arial MT Pro Bold"/>
            </a:endParaRPr>
          </a:p>
        </p:txBody>
      </p:sp>
      <p:sp>
        <p:nvSpPr>
          <p:cNvPr id="16" name="TextBox 16"/>
          <p:cNvSpPr txBox="1"/>
          <p:nvPr/>
        </p:nvSpPr>
        <p:spPr>
          <a:xfrm>
            <a:off x="630328" y="540883"/>
            <a:ext cx="6051591" cy="256632"/>
          </a:xfrm>
          <a:prstGeom prst="rect">
            <a:avLst/>
          </a:prstGeom>
        </p:spPr>
        <p:txBody>
          <a:bodyPr wrap="square" lIns="0" tIns="0" rIns="0" bIns="0" rtlCol="0" anchor="t">
            <a:spAutoFit/>
          </a:bodyPr>
          <a:lstStyle/>
          <a:p>
            <a:pPr algn="ctr" defTabSz="914949" rtl="0">
              <a:lnSpc>
                <a:spcPts val="1981"/>
              </a:lnSpc>
              <a:spcBef>
                <a:spcPct val="0"/>
              </a:spcBef>
            </a:pPr>
            <a:r>
              <a:rPr lang="en-US" sz="1801" kern="1200" dirty="0">
                <a:solidFill>
                  <a:srgbClr val="000000"/>
                </a:solidFill>
                <a:latin typeface="Public Sans"/>
                <a:ea typeface="Public Sans"/>
                <a:cs typeface="Public Sans"/>
                <a:sym typeface="Public Sans"/>
              </a:rPr>
              <a:t>Ota </a:t>
            </a:r>
            <a:r>
              <a:rPr lang="en-US" sz="1801" kern="1200" dirty="0" err="1">
                <a:solidFill>
                  <a:srgbClr val="000000"/>
                </a:solidFill>
                <a:latin typeface="Public Sans"/>
                <a:ea typeface="Public Sans"/>
                <a:cs typeface="Public Sans"/>
                <a:sym typeface="Public Sans"/>
              </a:rPr>
              <a:t>huomioon</a:t>
            </a:r>
            <a:r>
              <a:rPr lang="en-US" sz="1801" kern="1200" dirty="0">
                <a:solidFill>
                  <a:srgbClr val="000000"/>
                </a:solidFill>
                <a:latin typeface="Public Sans"/>
                <a:ea typeface="Public Sans"/>
                <a:cs typeface="Public Sans"/>
                <a:sym typeface="Public Sans"/>
              </a:rPr>
              <a:t> </a:t>
            </a:r>
            <a:r>
              <a:rPr lang="en-US" sz="1801" kern="1200" dirty="0" err="1">
                <a:solidFill>
                  <a:srgbClr val="000000"/>
                </a:solidFill>
                <a:latin typeface="Public Sans"/>
                <a:ea typeface="Public Sans"/>
                <a:cs typeface="Public Sans"/>
                <a:sym typeface="Public Sans"/>
              </a:rPr>
              <a:t>nämä</a:t>
            </a:r>
            <a:r>
              <a:rPr lang="en-US" sz="1801" kern="1200" dirty="0">
                <a:solidFill>
                  <a:srgbClr val="000000"/>
                </a:solidFill>
                <a:latin typeface="Public Sans"/>
                <a:ea typeface="Public Sans"/>
                <a:cs typeface="Public Sans"/>
                <a:sym typeface="Public Sans"/>
              </a:rPr>
              <a:t>, </a:t>
            </a:r>
            <a:r>
              <a:rPr lang="en-US" sz="1801" kern="1200" dirty="0" err="1">
                <a:solidFill>
                  <a:srgbClr val="000000"/>
                </a:solidFill>
                <a:latin typeface="Public Sans"/>
                <a:ea typeface="Public Sans"/>
                <a:cs typeface="Public Sans"/>
                <a:sym typeface="Public Sans"/>
              </a:rPr>
              <a:t>kun</a:t>
            </a:r>
            <a:r>
              <a:rPr lang="en-US" sz="1801" kern="1200" dirty="0">
                <a:solidFill>
                  <a:srgbClr val="000000"/>
                </a:solidFill>
                <a:latin typeface="Public Sans"/>
                <a:ea typeface="Public Sans"/>
                <a:cs typeface="Public Sans"/>
                <a:sym typeface="Public Sans"/>
              </a:rPr>
              <a:t> </a:t>
            </a:r>
            <a:r>
              <a:rPr lang="en-US" sz="1801" kern="1200" dirty="0" err="1">
                <a:solidFill>
                  <a:srgbClr val="000000"/>
                </a:solidFill>
                <a:latin typeface="Public Sans"/>
                <a:ea typeface="Public Sans"/>
                <a:cs typeface="Public Sans"/>
                <a:sym typeface="Public Sans"/>
              </a:rPr>
              <a:t>järjestät</a:t>
            </a:r>
            <a:r>
              <a:rPr lang="en-US" sz="1801" kern="1200" dirty="0">
                <a:solidFill>
                  <a:srgbClr val="000000"/>
                </a:solidFill>
                <a:latin typeface="Public Sans"/>
                <a:ea typeface="Public Sans"/>
                <a:cs typeface="Public Sans"/>
                <a:sym typeface="Public Sans"/>
              </a:rPr>
              <a:t> </a:t>
            </a:r>
            <a:r>
              <a:rPr lang="en-US" sz="1801" kern="1200" dirty="0" err="1">
                <a:solidFill>
                  <a:srgbClr val="000000"/>
                </a:solidFill>
                <a:latin typeface="Public Sans"/>
                <a:ea typeface="Public Sans"/>
                <a:cs typeface="Public Sans"/>
                <a:sym typeface="Public Sans"/>
              </a:rPr>
              <a:t>kohtaamisen</a:t>
            </a:r>
            <a:r>
              <a:rPr lang="en-US" sz="1801" kern="1200" dirty="0">
                <a:solidFill>
                  <a:srgbClr val="000000"/>
                </a:solidFill>
                <a:latin typeface="Public Sans"/>
                <a:ea typeface="Public Sans"/>
                <a:cs typeface="Public Sans"/>
                <a:sym typeface="Public Sans"/>
              </a:rPr>
              <a:t> </a:t>
            </a:r>
            <a:r>
              <a:rPr lang="en-US" sz="1801" kern="1200" dirty="0" err="1">
                <a:solidFill>
                  <a:srgbClr val="000000"/>
                </a:solidFill>
                <a:latin typeface="Public Sans"/>
                <a:ea typeface="Public Sans"/>
                <a:cs typeface="Public Sans"/>
                <a:sym typeface="Public Sans"/>
              </a:rPr>
              <a:t>kahvilaa</a:t>
            </a:r>
            <a:endParaRPr lang="en-US" sz="1801" kern="1200" dirty="0">
              <a:solidFill>
                <a:srgbClr val="000000"/>
              </a:solidFill>
              <a:latin typeface="Public Sans"/>
              <a:ea typeface="Public Sans"/>
              <a:cs typeface="Public Sans"/>
              <a:sym typeface="Public Sans"/>
            </a:endParaRPr>
          </a:p>
        </p:txBody>
      </p:sp>
      <p:sp>
        <p:nvSpPr>
          <p:cNvPr id="17" name="TextBox 17"/>
          <p:cNvSpPr txBox="1"/>
          <p:nvPr/>
        </p:nvSpPr>
        <p:spPr>
          <a:xfrm>
            <a:off x="597057" y="723388"/>
            <a:ext cx="6051591" cy="1081835"/>
          </a:xfrm>
          <a:prstGeom prst="rect">
            <a:avLst/>
          </a:prstGeom>
        </p:spPr>
        <p:txBody>
          <a:bodyPr lIns="0" tIns="0" rIns="0" bIns="0" rtlCol="0" anchor="t">
            <a:spAutoFit/>
          </a:bodyPr>
          <a:lstStyle/>
          <a:p>
            <a:pPr algn="l" defTabSz="914949" rtl="0">
              <a:lnSpc>
                <a:spcPts val="1690"/>
              </a:lnSpc>
            </a:pPr>
            <a:endParaRPr sz="1801" kern="1200" dirty="0">
              <a:solidFill>
                <a:prstClr val="black"/>
              </a:solidFill>
              <a:latin typeface="Calibri"/>
              <a:ea typeface="+mn-ea"/>
              <a:cs typeface="+mn-cs"/>
            </a:endParaRPr>
          </a:p>
          <a:p>
            <a:pPr marL="280837" lvl="1" indent="-140419" algn="l" defTabSz="914949" rtl="0">
              <a:lnSpc>
                <a:spcPts val="1690"/>
              </a:lnSpc>
              <a:buFont typeface="Arial"/>
              <a:buChar char="•"/>
            </a:pPr>
            <a:r>
              <a:rPr lang="en-US" sz="1401" kern="1200" dirty="0" err="1">
                <a:solidFill>
                  <a:srgbClr val="394B85"/>
                </a:solidFill>
                <a:latin typeface="Arial MT Pro" panose="020B0604020202020204" charset="0"/>
                <a:ea typeface="Arial MT Pro Bold"/>
                <a:cs typeface="Arial MT Pro Bold"/>
                <a:sym typeface="Arial MT Pro Bold"/>
              </a:rPr>
              <a:t>miten</a:t>
            </a:r>
            <a:r>
              <a:rPr lang="en-US" sz="1401" kern="1200" dirty="0">
                <a:solidFill>
                  <a:srgbClr val="394B85"/>
                </a:solidFill>
                <a:latin typeface="Arial MT Pro" panose="020B0604020202020204" charset="0"/>
                <a:ea typeface="Arial MT Pro Bold"/>
                <a:cs typeface="Arial MT Pro Bold"/>
                <a:sym typeface="Arial MT Pro Bold"/>
              </a:rPr>
              <a:t> </a:t>
            </a:r>
            <a:r>
              <a:rPr lang="en-US" sz="1401" kern="1200" dirty="0" err="1">
                <a:solidFill>
                  <a:srgbClr val="394B85"/>
                </a:solidFill>
                <a:latin typeface="Arial MT Pro" panose="020B0604020202020204" charset="0"/>
                <a:ea typeface="Arial MT Pro Bold"/>
                <a:cs typeface="Arial MT Pro Bold"/>
                <a:sym typeface="Arial MT Pro Bold"/>
              </a:rPr>
              <a:t>kohtaat</a:t>
            </a:r>
            <a:r>
              <a:rPr lang="en-US" sz="1401" kern="1200" dirty="0">
                <a:solidFill>
                  <a:srgbClr val="394B85"/>
                </a:solidFill>
                <a:latin typeface="Arial MT Pro" panose="020B0604020202020204" charset="0"/>
                <a:ea typeface="Arial MT Pro Bold"/>
                <a:cs typeface="Arial MT Pro Bold"/>
                <a:sym typeface="Arial MT Pro Bold"/>
              </a:rPr>
              <a:t> ja </a:t>
            </a:r>
            <a:r>
              <a:rPr lang="en-US" sz="1401" kern="1200" dirty="0" err="1">
                <a:solidFill>
                  <a:srgbClr val="394B85"/>
                </a:solidFill>
                <a:latin typeface="Arial MT Pro" panose="020B0604020202020204" charset="0"/>
                <a:ea typeface="Arial MT Pro Bold"/>
                <a:cs typeface="Arial MT Pro Bold"/>
                <a:sym typeface="Arial MT Pro Bold"/>
              </a:rPr>
              <a:t>kuulet</a:t>
            </a:r>
            <a:r>
              <a:rPr lang="en-US" sz="1401" kern="1200" dirty="0">
                <a:solidFill>
                  <a:srgbClr val="394B85"/>
                </a:solidFill>
                <a:latin typeface="Arial MT Pro" panose="020B0604020202020204" charset="0"/>
                <a:ea typeface="Arial MT Pro Bold"/>
                <a:cs typeface="Arial MT Pro Bold"/>
                <a:sym typeface="Arial MT Pro Bold"/>
              </a:rPr>
              <a:t> </a:t>
            </a:r>
            <a:r>
              <a:rPr lang="en-US" sz="1401" kern="1200" dirty="0" err="1">
                <a:solidFill>
                  <a:srgbClr val="394B85"/>
                </a:solidFill>
                <a:latin typeface="Arial MT Pro" panose="020B0604020202020204" charset="0"/>
                <a:ea typeface="Arial MT Pro Bold"/>
                <a:cs typeface="Arial MT Pro Bold"/>
                <a:sym typeface="Arial MT Pro Bold"/>
              </a:rPr>
              <a:t>erilaisia</a:t>
            </a:r>
            <a:r>
              <a:rPr lang="en-US" sz="1401" kern="1200" dirty="0">
                <a:solidFill>
                  <a:srgbClr val="394B85"/>
                </a:solidFill>
                <a:latin typeface="Arial MT Pro" panose="020B0604020202020204" charset="0"/>
                <a:ea typeface="Arial MT Pro Bold"/>
                <a:cs typeface="Arial MT Pro Bold"/>
                <a:sym typeface="Arial MT Pro Bold"/>
              </a:rPr>
              <a:t> </a:t>
            </a:r>
            <a:r>
              <a:rPr lang="en-US" sz="1401" kern="1200" dirty="0" err="1">
                <a:solidFill>
                  <a:srgbClr val="394B85"/>
                </a:solidFill>
                <a:latin typeface="Arial MT Pro" panose="020B0604020202020204" charset="0"/>
                <a:ea typeface="Arial MT Pro Bold"/>
                <a:cs typeface="Arial MT Pro Bold"/>
                <a:sym typeface="Arial MT Pro Bold"/>
              </a:rPr>
              <a:t>osallistujia</a:t>
            </a:r>
            <a:endParaRPr lang="en-US" sz="1401" kern="1200" dirty="0">
              <a:solidFill>
                <a:srgbClr val="394B85"/>
              </a:solidFill>
              <a:latin typeface="Arial MT Pro" panose="020B0604020202020204" charset="0"/>
              <a:ea typeface="Arial MT Pro Bold"/>
              <a:cs typeface="Arial MT Pro Bold"/>
              <a:sym typeface="Arial MT Pro Bold"/>
            </a:endParaRPr>
          </a:p>
          <a:p>
            <a:pPr marL="280837" lvl="1" indent="-140419" algn="l" defTabSz="914949" rtl="0">
              <a:lnSpc>
                <a:spcPts val="1690"/>
              </a:lnSpc>
              <a:buFont typeface="Arial"/>
              <a:buChar char="•"/>
            </a:pPr>
            <a:r>
              <a:rPr lang="en-US" sz="1401" kern="1200" dirty="0" err="1">
                <a:solidFill>
                  <a:srgbClr val="394B85"/>
                </a:solidFill>
                <a:latin typeface="Arial MT Pro" panose="020B0604020202020204" charset="0"/>
                <a:ea typeface="Arial MT Pro Bold"/>
                <a:cs typeface="Arial MT Pro Bold"/>
                <a:sym typeface="Arial MT Pro Bold"/>
              </a:rPr>
              <a:t>vaihtoehtoiset</a:t>
            </a:r>
            <a:r>
              <a:rPr lang="en-US" sz="1401" kern="1200" dirty="0">
                <a:solidFill>
                  <a:srgbClr val="394B85"/>
                </a:solidFill>
                <a:latin typeface="Arial MT Pro" panose="020B0604020202020204" charset="0"/>
                <a:ea typeface="Arial MT Pro Bold"/>
                <a:cs typeface="Arial MT Pro Bold"/>
                <a:sym typeface="Arial MT Pro Bold"/>
              </a:rPr>
              <a:t> </a:t>
            </a:r>
            <a:r>
              <a:rPr lang="en-US" sz="1401" kern="1200" dirty="0" err="1">
                <a:solidFill>
                  <a:srgbClr val="394B85"/>
                </a:solidFill>
                <a:latin typeface="Arial MT Pro" panose="020B0604020202020204" charset="0"/>
                <a:ea typeface="Arial MT Pro Bold"/>
                <a:cs typeface="Arial MT Pro Bold"/>
                <a:sym typeface="Arial MT Pro Bold"/>
              </a:rPr>
              <a:t>osallistumisen</a:t>
            </a:r>
            <a:r>
              <a:rPr lang="en-US" sz="1401" kern="1200" dirty="0">
                <a:solidFill>
                  <a:srgbClr val="394B85"/>
                </a:solidFill>
                <a:latin typeface="Arial MT Pro" panose="020B0604020202020204" charset="0"/>
                <a:ea typeface="Arial MT Pro Bold"/>
                <a:cs typeface="Arial MT Pro Bold"/>
                <a:sym typeface="Arial MT Pro Bold"/>
              </a:rPr>
              <a:t> </a:t>
            </a:r>
            <a:r>
              <a:rPr lang="en-US" sz="1401" kern="1200" dirty="0" err="1">
                <a:solidFill>
                  <a:srgbClr val="394B85"/>
                </a:solidFill>
                <a:latin typeface="Arial MT Pro" panose="020B0604020202020204" charset="0"/>
                <a:ea typeface="Arial MT Pro Bold"/>
                <a:cs typeface="Arial MT Pro Bold"/>
                <a:sym typeface="Arial MT Pro Bold"/>
              </a:rPr>
              <a:t>tavat</a:t>
            </a:r>
            <a:r>
              <a:rPr lang="en-US" sz="1401" kern="1200" dirty="0">
                <a:solidFill>
                  <a:srgbClr val="394B85"/>
                </a:solidFill>
                <a:latin typeface="Arial MT Pro" panose="020B0604020202020204" charset="0"/>
                <a:ea typeface="Arial MT Pro Bold"/>
                <a:cs typeface="Arial MT Pro Bold"/>
                <a:sym typeface="Arial MT Pro Bold"/>
              </a:rPr>
              <a:t> </a:t>
            </a:r>
            <a:r>
              <a:rPr lang="en-US" sz="1401" kern="1200" dirty="0" err="1">
                <a:solidFill>
                  <a:srgbClr val="394B85"/>
                </a:solidFill>
                <a:latin typeface="Arial MT Pro" panose="020B0604020202020204" charset="0"/>
                <a:ea typeface="Arial MT Pro Bold"/>
                <a:cs typeface="Arial MT Pro Bold"/>
                <a:sym typeface="Arial MT Pro Bold"/>
              </a:rPr>
              <a:t>osallistujien</a:t>
            </a:r>
            <a:r>
              <a:rPr lang="en-US" sz="1401" kern="1200" dirty="0">
                <a:solidFill>
                  <a:srgbClr val="394B85"/>
                </a:solidFill>
                <a:latin typeface="Arial MT Pro" panose="020B0604020202020204" charset="0"/>
                <a:ea typeface="Arial MT Pro Bold"/>
                <a:cs typeface="Arial MT Pro Bold"/>
                <a:sym typeface="Arial MT Pro Bold"/>
              </a:rPr>
              <a:t> </a:t>
            </a:r>
            <a:r>
              <a:rPr lang="en-US" sz="1401" kern="1200" dirty="0" err="1">
                <a:solidFill>
                  <a:srgbClr val="394B85"/>
                </a:solidFill>
                <a:latin typeface="Arial MT Pro" panose="020B0604020202020204" charset="0"/>
                <a:ea typeface="Arial MT Pro Bold"/>
                <a:cs typeface="Arial MT Pro Bold"/>
                <a:sym typeface="Arial MT Pro Bold"/>
              </a:rPr>
              <a:t>mukaan</a:t>
            </a:r>
            <a:endParaRPr lang="en-US" sz="1401" kern="1200" dirty="0">
              <a:solidFill>
                <a:srgbClr val="394B85"/>
              </a:solidFill>
              <a:latin typeface="Arial MT Pro" panose="020B0604020202020204" charset="0"/>
              <a:ea typeface="Arial MT Pro Bold"/>
              <a:cs typeface="Arial MT Pro Bold"/>
              <a:sym typeface="Arial MT Pro Bold"/>
            </a:endParaRPr>
          </a:p>
          <a:p>
            <a:pPr marL="280837" lvl="1" indent="-140419" algn="l" defTabSz="914949" rtl="0">
              <a:lnSpc>
                <a:spcPts val="1690"/>
              </a:lnSpc>
              <a:buFont typeface="Arial"/>
              <a:buChar char="•"/>
            </a:pPr>
            <a:r>
              <a:rPr lang="en-US" sz="1401" kern="1200" dirty="0" err="1">
                <a:solidFill>
                  <a:srgbClr val="394B85"/>
                </a:solidFill>
                <a:latin typeface="Arial MT Pro" panose="020B0604020202020204" charset="0"/>
                <a:ea typeface="Arial MT Pro Bold"/>
                <a:cs typeface="Arial MT Pro Bold"/>
                <a:sym typeface="Arial MT Pro Bold"/>
              </a:rPr>
              <a:t>kohderyhmän</a:t>
            </a:r>
            <a:r>
              <a:rPr lang="en-US" sz="1401" kern="1200" dirty="0">
                <a:solidFill>
                  <a:srgbClr val="394B85"/>
                </a:solidFill>
                <a:latin typeface="Arial MT Pro" panose="020B0604020202020204" charset="0"/>
                <a:ea typeface="Arial MT Pro Bold"/>
                <a:cs typeface="Arial MT Pro Bold"/>
                <a:sym typeface="Arial MT Pro Bold"/>
              </a:rPr>
              <a:t> </a:t>
            </a:r>
            <a:r>
              <a:rPr lang="en-US" sz="1401" kern="1200" dirty="0" err="1">
                <a:solidFill>
                  <a:srgbClr val="394B85"/>
                </a:solidFill>
                <a:latin typeface="Arial MT Pro" panose="020B0604020202020204" charset="0"/>
                <a:ea typeface="Arial MT Pro Bold"/>
                <a:cs typeface="Arial MT Pro Bold"/>
                <a:sym typeface="Arial MT Pro Bold"/>
              </a:rPr>
              <a:t>tavoittava</a:t>
            </a:r>
            <a:r>
              <a:rPr lang="en-US" sz="1401" kern="1200" dirty="0">
                <a:solidFill>
                  <a:srgbClr val="394B85"/>
                </a:solidFill>
                <a:latin typeface="Arial MT Pro" panose="020B0604020202020204" charset="0"/>
                <a:ea typeface="Arial MT Pro Bold"/>
                <a:cs typeface="Arial MT Pro Bold"/>
                <a:sym typeface="Arial MT Pro Bold"/>
              </a:rPr>
              <a:t> </a:t>
            </a:r>
            <a:r>
              <a:rPr lang="en-US" sz="1401" kern="1200" dirty="0" err="1">
                <a:solidFill>
                  <a:srgbClr val="394B85"/>
                </a:solidFill>
                <a:latin typeface="Arial MT Pro" panose="020B0604020202020204" charset="0"/>
                <a:ea typeface="Arial MT Pro Bold"/>
                <a:cs typeface="Arial MT Pro Bold"/>
                <a:sym typeface="Arial MT Pro Bold"/>
              </a:rPr>
              <a:t>ennakkomarkkinointi</a:t>
            </a:r>
            <a:endParaRPr lang="en-US" sz="1401" kern="1200" dirty="0">
              <a:solidFill>
                <a:srgbClr val="394B85"/>
              </a:solidFill>
              <a:latin typeface="Arial MT Pro" panose="020B0604020202020204" charset="0"/>
              <a:ea typeface="Arial MT Pro Bold"/>
              <a:cs typeface="Arial MT Pro Bold"/>
              <a:sym typeface="Arial MT Pro Bold"/>
            </a:endParaRPr>
          </a:p>
          <a:p>
            <a:pPr marL="280837" lvl="1" indent="-140419" algn="l" defTabSz="914949" rtl="0">
              <a:lnSpc>
                <a:spcPts val="1690"/>
              </a:lnSpc>
              <a:buFont typeface="Arial"/>
              <a:buChar char="•"/>
            </a:pPr>
            <a:r>
              <a:rPr lang="en-US" sz="1401" kern="1200" dirty="0" err="1">
                <a:solidFill>
                  <a:srgbClr val="394B85"/>
                </a:solidFill>
                <a:latin typeface="Arial MT Pro" panose="020B0604020202020204" charset="0"/>
                <a:ea typeface="Arial MT Pro Bold"/>
                <a:cs typeface="Arial MT Pro Bold"/>
                <a:sym typeface="Arial MT Pro Bold"/>
              </a:rPr>
              <a:t>tilaisuuden</a:t>
            </a:r>
            <a:r>
              <a:rPr lang="en-US" sz="1401" kern="1200" dirty="0">
                <a:solidFill>
                  <a:srgbClr val="394B85"/>
                </a:solidFill>
                <a:latin typeface="Arial MT Pro" panose="020B0604020202020204" charset="0"/>
                <a:ea typeface="Arial MT Pro Bold"/>
                <a:cs typeface="Arial MT Pro Bold"/>
                <a:sym typeface="Arial MT Pro Bold"/>
              </a:rPr>
              <a:t> </a:t>
            </a:r>
            <a:r>
              <a:rPr lang="en-US" sz="1401" kern="1200" dirty="0" err="1">
                <a:solidFill>
                  <a:srgbClr val="394B85"/>
                </a:solidFill>
                <a:latin typeface="Arial MT Pro" panose="020B0604020202020204" charset="0"/>
                <a:ea typeface="Arial MT Pro Bold"/>
                <a:cs typeface="Arial MT Pro Bold"/>
                <a:sym typeface="Arial MT Pro Bold"/>
              </a:rPr>
              <a:t>saavutettavuus</a:t>
            </a:r>
            <a:endParaRPr lang="en-US" sz="1401" kern="1200" dirty="0">
              <a:solidFill>
                <a:srgbClr val="394B85"/>
              </a:solidFill>
              <a:latin typeface="Arial MT Pro" panose="020B0604020202020204" charset="0"/>
              <a:ea typeface="Arial MT Pro Bold"/>
              <a:cs typeface="Arial MT Pro Bold"/>
              <a:sym typeface="Arial MT Pro Bold"/>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435550" y="9649998"/>
            <a:ext cx="2701603" cy="583804"/>
            <a:chOff x="0" y="0"/>
            <a:chExt cx="3600000" cy="777943"/>
          </a:xfrm>
        </p:grpSpPr>
        <p:grpSp>
          <p:nvGrpSpPr>
            <p:cNvPr id="3" name="Group 3"/>
            <p:cNvGrpSpPr>
              <a:grpSpLocks noChangeAspect="1"/>
            </p:cNvGrpSpPr>
            <p:nvPr/>
          </p:nvGrpSpPr>
          <p:grpSpPr>
            <a:xfrm>
              <a:off x="0" y="0"/>
              <a:ext cx="777108" cy="777943"/>
              <a:chOff x="0" y="0"/>
              <a:chExt cx="1655953" cy="1657731"/>
            </a:xfrm>
          </p:grpSpPr>
          <p:sp>
            <p:nvSpPr>
              <p:cNvPr id="4" name="Freeform 4"/>
              <p:cNvSpPr/>
              <p:nvPr/>
            </p:nvSpPr>
            <p:spPr>
              <a:xfrm>
                <a:off x="494792" y="494665"/>
                <a:ext cx="1097661" cy="1099566"/>
              </a:xfrm>
              <a:custGeom>
                <a:avLst/>
                <a:gdLst/>
                <a:ahLst/>
                <a:cxnLst/>
                <a:rect l="l" t="t" r="r" b="b"/>
                <a:pathLst>
                  <a:path w="1097661"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pPr algn="l" defTabSz="914949" rtl="0"/>
                <a:endParaRPr lang="fi-FI" sz="1801" kern="1200">
                  <a:solidFill>
                    <a:prstClr val="black"/>
                  </a:solidFill>
                  <a:latin typeface="Calibri"/>
                  <a:ea typeface="+mn-ea"/>
                  <a:cs typeface="+mn-cs"/>
                </a:endParaRPr>
              </a:p>
            </p:txBody>
          </p:sp>
          <p:sp>
            <p:nvSpPr>
              <p:cNvPr id="5" name="Freeform 5"/>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pPr algn="l" defTabSz="914949" rtl="0"/>
                <a:endParaRPr lang="fi-FI" sz="1801" kern="1200">
                  <a:solidFill>
                    <a:prstClr val="black"/>
                  </a:solidFill>
                  <a:latin typeface="Calibri"/>
                  <a:ea typeface="+mn-ea"/>
                  <a:cs typeface="+mn-cs"/>
                </a:endParaRPr>
              </a:p>
            </p:txBody>
          </p:sp>
        </p:grpSp>
        <p:sp>
          <p:nvSpPr>
            <p:cNvPr id="6" name="Freeform 6"/>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grpSp>
      <p:sp>
        <p:nvSpPr>
          <p:cNvPr id="7" name="TextBox 7"/>
          <p:cNvSpPr txBox="1"/>
          <p:nvPr/>
        </p:nvSpPr>
        <p:spPr>
          <a:xfrm>
            <a:off x="760555" y="1154485"/>
            <a:ext cx="6139053" cy="1003627"/>
          </a:xfrm>
          <a:prstGeom prst="rect">
            <a:avLst/>
          </a:prstGeom>
        </p:spPr>
        <p:txBody>
          <a:bodyPr lIns="0" tIns="0" rIns="0" bIns="0" rtlCol="0" anchor="t">
            <a:spAutoFit/>
          </a:bodyPr>
          <a:lstStyle/>
          <a:p>
            <a:pPr algn="l" defTabSz="914949" rtl="0">
              <a:lnSpc>
                <a:spcPts val="1981"/>
              </a:lnSpc>
              <a:spcBef>
                <a:spcPct val="0"/>
              </a:spcBef>
            </a:pPr>
            <a:r>
              <a:rPr lang="en-US" sz="1401" kern="1200" dirty="0" err="1">
                <a:solidFill>
                  <a:prstClr val="black"/>
                </a:solidFill>
                <a:latin typeface="Public Sans" panose="020B0604020202020204" charset="0"/>
                <a:ea typeface="Public Sans Bold"/>
                <a:cs typeface="Public Sans Bold"/>
                <a:sym typeface="Public Sans Bold"/>
              </a:rPr>
              <a:t>Kohtaamisen</a:t>
            </a:r>
            <a:r>
              <a:rPr lang="en-US" sz="1401" kern="1200" dirty="0">
                <a:solidFill>
                  <a:prstClr val="black"/>
                </a:solidFill>
                <a:latin typeface="Public Sans" panose="020B0604020202020204" charset="0"/>
                <a:ea typeface="Public Sans Bold"/>
                <a:cs typeface="Public Sans Bold"/>
                <a:sym typeface="Public Sans Bold"/>
              </a:rPr>
              <a:t> ja </a:t>
            </a:r>
            <a:r>
              <a:rPr lang="en-US" sz="1401" kern="1200" dirty="0" err="1">
                <a:solidFill>
                  <a:prstClr val="black"/>
                </a:solidFill>
                <a:latin typeface="Public Sans" panose="020B0604020202020204" charset="0"/>
                <a:ea typeface="Public Sans Bold"/>
                <a:cs typeface="Public Sans Bold"/>
                <a:sym typeface="Public Sans Bold"/>
              </a:rPr>
              <a:t>kuulemisen</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tilaisuuksiin</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osallistuneiden</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kuulluksi</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tulemisen</a:t>
            </a:r>
            <a:r>
              <a:rPr lang="en-US" sz="1401" kern="1200" dirty="0">
                <a:solidFill>
                  <a:prstClr val="black"/>
                </a:solidFill>
                <a:latin typeface="Public Sans" panose="020B0604020202020204" charset="0"/>
                <a:ea typeface="Public Sans Bold"/>
                <a:cs typeface="Public Sans Bold"/>
                <a:sym typeface="Public Sans Bold"/>
              </a:rPr>
              <a:t> ja </a:t>
            </a:r>
            <a:r>
              <a:rPr lang="en-US" sz="1401" kern="1200" dirty="0" err="1">
                <a:solidFill>
                  <a:prstClr val="black"/>
                </a:solidFill>
                <a:latin typeface="Public Sans" panose="020B0604020202020204" charset="0"/>
                <a:ea typeface="Public Sans Bold"/>
                <a:cs typeface="Public Sans Bold"/>
                <a:sym typeface="Public Sans Bold"/>
              </a:rPr>
              <a:t>vaikuttamisen</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kokemusta</a:t>
            </a:r>
            <a:r>
              <a:rPr lang="en-US" sz="1401" kern="1200" dirty="0">
                <a:solidFill>
                  <a:prstClr val="black"/>
                </a:solidFill>
                <a:latin typeface="Public Sans" panose="020B0604020202020204" charset="0"/>
                <a:ea typeface="Public Sans Bold"/>
                <a:cs typeface="Public Sans Bold"/>
                <a:sym typeface="Public Sans Bold"/>
              </a:rPr>
              <a:t> on </a:t>
            </a:r>
            <a:r>
              <a:rPr lang="en-US" sz="1401" kern="1200" dirty="0" err="1">
                <a:solidFill>
                  <a:prstClr val="black"/>
                </a:solidFill>
                <a:latin typeface="Public Sans" panose="020B0604020202020204" charset="0"/>
                <a:ea typeface="Public Sans Bold"/>
                <a:cs typeface="Public Sans Bold"/>
                <a:sym typeface="Public Sans Bold"/>
              </a:rPr>
              <a:t>hyvä</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aina</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mitata</a:t>
            </a:r>
            <a:r>
              <a:rPr lang="en-US" sz="1401" kern="1200" dirty="0">
                <a:solidFill>
                  <a:prstClr val="black"/>
                </a:solidFill>
                <a:latin typeface="Public Sans" panose="020B0604020202020204" charset="0"/>
                <a:ea typeface="Public Sans Bold"/>
                <a:cs typeface="Public Sans Bold"/>
                <a:sym typeface="Public Sans Bold"/>
              </a:rPr>
              <a:t>. </a:t>
            </a:r>
          </a:p>
          <a:p>
            <a:pPr algn="l" defTabSz="914949" rtl="0">
              <a:lnSpc>
                <a:spcPts val="1981"/>
              </a:lnSpc>
              <a:spcBef>
                <a:spcPct val="0"/>
              </a:spcBef>
            </a:pPr>
            <a:r>
              <a:rPr lang="en-US" sz="1401" kern="1200" dirty="0">
                <a:solidFill>
                  <a:prstClr val="black"/>
                </a:solidFill>
                <a:latin typeface="Public Sans" panose="020B0604020202020204" charset="0"/>
                <a:ea typeface="Public Sans Bold"/>
                <a:cs typeface="Public Sans Bold"/>
                <a:sym typeface="Public Sans Bold"/>
              </a:rPr>
              <a:t>Jo </a:t>
            </a:r>
            <a:r>
              <a:rPr lang="en-US" sz="1401" kern="1200" dirty="0" err="1">
                <a:solidFill>
                  <a:prstClr val="black"/>
                </a:solidFill>
                <a:latin typeface="Public Sans" panose="020B0604020202020204" charset="0"/>
                <a:ea typeface="Public Sans Bold"/>
                <a:cs typeface="Public Sans Bold"/>
                <a:sym typeface="Public Sans Bold"/>
              </a:rPr>
              <a:t>seuraavat</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kaksi</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kysymystä</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antavat</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järjestäjälle</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nopean</a:t>
            </a:r>
            <a:r>
              <a:rPr lang="en-US" sz="1401" kern="1200" dirty="0">
                <a:solidFill>
                  <a:prstClr val="black"/>
                </a:solidFill>
                <a:latin typeface="Public Sans" panose="020B0604020202020204" charset="0"/>
                <a:ea typeface="Public Sans Bold"/>
                <a:cs typeface="Public Sans Bold"/>
                <a:sym typeface="Public Sans Bold"/>
              </a:rPr>
              <a:t> ja </a:t>
            </a:r>
            <a:r>
              <a:rPr lang="en-US" sz="1401" kern="1200" dirty="0" err="1">
                <a:solidFill>
                  <a:prstClr val="black"/>
                </a:solidFill>
                <a:latin typeface="Public Sans" panose="020B0604020202020204" charset="0"/>
                <a:ea typeface="Public Sans Bold"/>
                <a:cs typeface="Public Sans Bold"/>
                <a:sym typeface="Public Sans Bold"/>
              </a:rPr>
              <a:t>helpon</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palautteen</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osallistumisen</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kokemuksesta</a:t>
            </a:r>
            <a:r>
              <a:rPr lang="en-US" sz="1401" kern="1200" dirty="0">
                <a:solidFill>
                  <a:prstClr val="black"/>
                </a:solidFill>
                <a:latin typeface="Public Sans" panose="020B0604020202020204" charset="0"/>
                <a:ea typeface="Public Sans Bold"/>
                <a:cs typeface="Public Sans Bold"/>
                <a:sym typeface="Public Sans Bold"/>
              </a:rPr>
              <a:t>: </a:t>
            </a:r>
          </a:p>
        </p:txBody>
      </p:sp>
      <p:sp>
        <p:nvSpPr>
          <p:cNvPr id="8" name="TextBox 8"/>
          <p:cNvSpPr txBox="1"/>
          <p:nvPr/>
        </p:nvSpPr>
        <p:spPr>
          <a:xfrm>
            <a:off x="1336742" y="323122"/>
            <a:ext cx="5119458" cy="652810"/>
          </a:xfrm>
          <a:prstGeom prst="rect">
            <a:avLst/>
          </a:prstGeom>
        </p:spPr>
        <p:txBody>
          <a:bodyPr wrap="square" lIns="0" tIns="0" rIns="0" bIns="0" rtlCol="0" anchor="t">
            <a:spAutoFit/>
          </a:bodyPr>
          <a:lstStyle/>
          <a:p>
            <a:pPr algn="ctr" defTabSz="914949" rtl="0">
              <a:lnSpc>
                <a:spcPts val="2502"/>
              </a:lnSpc>
              <a:spcBef>
                <a:spcPct val="0"/>
              </a:spcBef>
            </a:pPr>
            <a:r>
              <a:rPr lang="en-US" sz="2602" kern="1200" dirty="0" err="1">
                <a:solidFill>
                  <a:srgbClr val="394B85"/>
                </a:solidFill>
                <a:latin typeface="Arial MT Pro"/>
                <a:ea typeface="Arial MT Pro"/>
                <a:cs typeface="Arial MT Pro"/>
                <a:sym typeface="Arial MT Pro"/>
              </a:rPr>
              <a:t>Pikapalaute</a:t>
            </a:r>
            <a:r>
              <a:rPr lang="en-US" sz="2602" kern="1200" dirty="0">
                <a:solidFill>
                  <a:srgbClr val="394B85"/>
                </a:solidFill>
                <a:latin typeface="Arial MT Pro"/>
                <a:ea typeface="Arial MT Pro"/>
                <a:cs typeface="Arial MT Pro"/>
                <a:sym typeface="Arial MT Pro"/>
              </a:rPr>
              <a:t> </a:t>
            </a:r>
            <a:r>
              <a:rPr lang="en-US" sz="2602" kern="1200" dirty="0" err="1">
                <a:solidFill>
                  <a:srgbClr val="394B85"/>
                </a:solidFill>
                <a:latin typeface="Arial MT Pro"/>
                <a:ea typeface="Arial MT Pro"/>
                <a:cs typeface="Arial MT Pro"/>
                <a:sym typeface="Arial MT Pro"/>
              </a:rPr>
              <a:t>kohtaamisen</a:t>
            </a:r>
            <a:r>
              <a:rPr lang="en-US" sz="2602" kern="1200" dirty="0">
                <a:solidFill>
                  <a:srgbClr val="394B85"/>
                </a:solidFill>
                <a:latin typeface="Arial MT Pro"/>
                <a:ea typeface="Arial MT Pro"/>
                <a:cs typeface="Arial MT Pro"/>
                <a:sym typeface="Arial MT Pro"/>
              </a:rPr>
              <a:t> ja </a:t>
            </a:r>
            <a:r>
              <a:rPr lang="en-US" sz="2602" kern="1200" dirty="0" err="1">
                <a:solidFill>
                  <a:srgbClr val="394B85"/>
                </a:solidFill>
                <a:latin typeface="Arial MT Pro"/>
                <a:ea typeface="Arial MT Pro"/>
                <a:cs typeface="Arial MT Pro"/>
                <a:sym typeface="Arial MT Pro"/>
              </a:rPr>
              <a:t>kuulluksi</a:t>
            </a:r>
            <a:r>
              <a:rPr lang="en-US" sz="2602" kern="1200" dirty="0">
                <a:solidFill>
                  <a:srgbClr val="394B85"/>
                </a:solidFill>
                <a:latin typeface="Arial MT Pro"/>
                <a:ea typeface="Arial MT Pro"/>
                <a:cs typeface="Arial MT Pro"/>
                <a:sym typeface="Arial MT Pro"/>
              </a:rPr>
              <a:t> </a:t>
            </a:r>
            <a:r>
              <a:rPr lang="en-US" sz="2602" kern="1200" dirty="0" err="1">
                <a:solidFill>
                  <a:srgbClr val="394B85"/>
                </a:solidFill>
                <a:latin typeface="Arial MT Pro"/>
                <a:ea typeface="Arial MT Pro"/>
                <a:cs typeface="Arial MT Pro"/>
                <a:sym typeface="Arial MT Pro"/>
              </a:rPr>
              <a:t>tulemisen</a:t>
            </a:r>
            <a:r>
              <a:rPr lang="en-US" sz="2602" kern="1200" dirty="0">
                <a:solidFill>
                  <a:srgbClr val="394B85"/>
                </a:solidFill>
                <a:latin typeface="Arial MT Pro"/>
                <a:ea typeface="Arial MT Pro"/>
                <a:cs typeface="Arial MT Pro"/>
                <a:sym typeface="Arial MT Pro"/>
              </a:rPr>
              <a:t> </a:t>
            </a:r>
            <a:r>
              <a:rPr lang="en-US" sz="2602" kern="1200" dirty="0" err="1">
                <a:solidFill>
                  <a:srgbClr val="394B85"/>
                </a:solidFill>
                <a:latin typeface="Arial MT Pro"/>
                <a:ea typeface="Arial MT Pro"/>
                <a:cs typeface="Arial MT Pro"/>
                <a:sym typeface="Arial MT Pro"/>
              </a:rPr>
              <a:t>kokemuksesta</a:t>
            </a:r>
            <a:endParaRPr lang="en-US" sz="2602" kern="1200" dirty="0">
              <a:solidFill>
                <a:srgbClr val="394B85"/>
              </a:solidFill>
              <a:latin typeface="Arial MT Pro"/>
              <a:ea typeface="Arial MT Pro"/>
              <a:cs typeface="Arial MT Pro"/>
              <a:sym typeface="Arial MT Pro"/>
            </a:endParaRPr>
          </a:p>
        </p:txBody>
      </p:sp>
      <p:grpSp>
        <p:nvGrpSpPr>
          <p:cNvPr id="9" name="Group 9"/>
          <p:cNvGrpSpPr/>
          <p:nvPr/>
        </p:nvGrpSpPr>
        <p:grpSpPr>
          <a:xfrm>
            <a:off x="847521" y="4228375"/>
            <a:ext cx="2714283" cy="1196807"/>
            <a:chOff x="0" y="0"/>
            <a:chExt cx="972160" cy="428654"/>
          </a:xfrm>
        </p:grpSpPr>
        <p:sp>
          <p:nvSpPr>
            <p:cNvPr id="10" name="Freeform 10"/>
            <p:cNvSpPr/>
            <p:nvPr/>
          </p:nvSpPr>
          <p:spPr>
            <a:xfrm>
              <a:off x="0" y="0"/>
              <a:ext cx="972160" cy="428654"/>
            </a:xfrm>
            <a:custGeom>
              <a:avLst/>
              <a:gdLst/>
              <a:ahLst/>
              <a:cxnLst/>
              <a:rect l="l" t="t" r="r" b="b"/>
              <a:pathLst>
                <a:path w="972160" h="428654">
                  <a:moveTo>
                    <a:pt x="105597" y="0"/>
                  </a:moveTo>
                  <a:lnTo>
                    <a:pt x="866563" y="0"/>
                  </a:lnTo>
                  <a:cubicBezTo>
                    <a:pt x="894569" y="0"/>
                    <a:pt x="921428" y="11125"/>
                    <a:pt x="941232" y="30929"/>
                  </a:cubicBezTo>
                  <a:cubicBezTo>
                    <a:pt x="961035" y="50732"/>
                    <a:pt x="972160" y="77591"/>
                    <a:pt x="972160" y="105597"/>
                  </a:cubicBezTo>
                  <a:lnTo>
                    <a:pt x="972160" y="323057"/>
                  </a:lnTo>
                  <a:cubicBezTo>
                    <a:pt x="972160" y="351063"/>
                    <a:pt x="961035" y="377922"/>
                    <a:pt x="941232" y="397726"/>
                  </a:cubicBezTo>
                  <a:cubicBezTo>
                    <a:pt x="921428" y="417529"/>
                    <a:pt x="894569" y="428654"/>
                    <a:pt x="866563" y="428654"/>
                  </a:cubicBezTo>
                  <a:lnTo>
                    <a:pt x="105597" y="428654"/>
                  </a:lnTo>
                  <a:cubicBezTo>
                    <a:pt x="77591" y="428654"/>
                    <a:pt x="50732" y="417529"/>
                    <a:pt x="30929" y="397726"/>
                  </a:cubicBezTo>
                  <a:cubicBezTo>
                    <a:pt x="11125" y="377922"/>
                    <a:pt x="0" y="351063"/>
                    <a:pt x="0" y="323057"/>
                  </a:cubicBezTo>
                  <a:lnTo>
                    <a:pt x="0" y="105597"/>
                  </a:lnTo>
                  <a:cubicBezTo>
                    <a:pt x="0" y="77591"/>
                    <a:pt x="11125" y="50732"/>
                    <a:pt x="30929" y="30929"/>
                  </a:cubicBezTo>
                  <a:cubicBezTo>
                    <a:pt x="50732" y="11125"/>
                    <a:pt x="77591" y="0"/>
                    <a:pt x="105597" y="0"/>
                  </a:cubicBezTo>
                  <a:close/>
                </a:path>
              </a:pathLst>
            </a:custGeom>
            <a:solidFill>
              <a:srgbClr val="FFFFFF"/>
            </a:solidFill>
            <a:ln w="38100" cap="rnd">
              <a:solidFill>
                <a:srgbClr val="F04E4C"/>
              </a:solidFill>
              <a:prstDash val="solid"/>
              <a:round/>
            </a:ln>
          </p:spPr>
          <p:txBody>
            <a:bodyPr/>
            <a:lstStyle/>
            <a:p>
              <a:pPr algn="l" defTabSz="914949" rtl="0"/>
              <a:endParaRPr lang="fi-FI" sz="1801" kern="1200">
                <a:solidFill>
                  <a:prstClr val="black"/>
                </a:solidFill>
                <a:latin typeface="Calibri"/>
                <a:ea typeface="+mn-ea"/>
                <a:cs typeface="+mn-cs"/>
              </a:endParaRPr>
            </a:p>
          </p:txBody>
        </p:sp>
        <p:sp>
          <p:nvSpPr>
            <p:cNvPr id="11" name="TextBox 11"/>
            <p:cNvSpPr txBox="1"/>
            <p:nvPr/>
          </p:nvSpPr>
          <p:spPr>
            <a:xfrm>
              <a:off x="0" y="9525"/>
              <a:ext cx="972160" cy="419129"/>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sp>
        <p:nvSpPr>
          <p:cNvPr id="12" name="TextBox 12"/>
          <p:cNvSpPr txBox="1"/>
          <p:nvPr/>
        </p:nvSpPr>
        <p:spPr>
          <a:xfrm>
            <a:off x="1059084" y="4401959"/>
            <a:ext cx="2509917" cy="808393"/>
          </a:xfrm>
          <a:prstGeom prst="rect">
            <a:avLst/>
          </a:prstGeom>
        </p:spPr>
        <p:txBody>
          <a:bodyPr wrap="square" lIns="0" tIns="0" rIns="0" bIns="0" rtlCol="0" anchor="t">
            <a:spAutoFit/>
          </a:bodyPr>
          <a:lstStyle/>
          <a:p>
            <a:pPr algn="l" defTabSz="914949" rtl="0">
              <a:lnSpc>
                <a:spcPts val="1760"/>
              </a:lnSpc>
              <a:spcBef>
                <a:spcPct val="0"/>
              </a:spcBef>
            </a:pPr>
            <a:r>
              <a:rPr lang="en-US" sz="1401" b="1" kern="1200" dirty="0" err="1">
                <a:solidFill>
                  <a:srgbClr val="394B85"/>
                </a:solidFill>
                <a:latin typeface="Public Sans Bold"/>
                <a:ea typeface="Public Sans Bold"/>
                <a:cs typeface="Public Sans Bold"/>
                <a:sym typeface="Public Sans Bold"/>
              </a:rPr>
              <a:t>Tarvitset</a:t>
            </a:r>
            <a:r>
              <a:rPr lang="en-US" sz="1401" b="1" kern="1200" dirty="0">
                <a:solidFill>
                  <a:srgbClr val="394B85"/>
                </a:solidFill>
                <a:latin typeface="Public Sans Bold"/>
                <a:ea typeface="Public Sans Bold"/>
                <a:cs typeface="Public Sans Bold"/>
                <a:sym typeface="Public Sans Bold"/>
              </a:rPr>
              <a:t>:</a:t>
            </a:r>
          </a:p>
          <a:p>
            <a:pPr marL="302442" lvl="1" indent="-151221" algn="l" defTabSz="914949" rtl="0">
              <a:lnSpc>
                <a:spcPts val="1541"/>
              </a:lnSpc>
              <a:spcBef>
                <a:spcPct val="0"/>
              </a:spcBef>
              <a:buFont typeface="Arial"/>
              <a:buChar char="•"/>
            </a:pPr>
            <a:r>
              <a:rPr lang="en-US" sz="1401" kern="1200" dirty="0" err="1">
                <a:solidFill>
                  <a:srgbClr val="394B85"/>
                </a:solidFill>
                <a:latin typeface="Public Sans"/>
                <a:ea typeface="Public Sans"/>
                <a:cs typeface="Public Sans"/>
                <a:sym typeface="Public Sans"/>
              </a:rPr>
              <a:t>Neljä</a:t>
            </a:r>
            <a:r>
              <a:rPr lang="en-US" sz="1401" kern="1200" dirty="0">
                <a:solidFill>
                  <a:srgbClr val="394B85"/>
                </a:solidFill>
                <a:latin typeface="Public Sans"/>
                <a:ea typeface="Public Sans"/>
                <a:cs typeface="Public Sans"/>
                <a:sym typeface="Public Sans"/>
              </a:rPr>
              <a:t> </a:t>
            </a:r>
            <a:r>
              <a:rPr lang="en-US" sz="1401" kern="1200" dirty="0" err="1">
                <a:solidFill>
                  <a:srgbClr val="394B85"/>
                </a:solidFill>
                <a:latin typeface="Public Sans"/>
                <a:ea typeface="Public Sans"/>
                <a:cs typeface="Public Sans"/>
                <a:sym typeface="Public Sans"/>
              </a:rPr>
              <a:t>tyhjää</a:t>
            </a:r>
            <a:r>
              <a:rPr lang="en-US" sz="1401" kern="1200" dirty="0">
                <a:solidFill>
                  <a:srgbClr val="394B85"/>
                </a:solidFill>
                <a:latin typeface="Public Sans"/>
                <a:ea typeface="Public Sans"/>
                <a:cs typeface="Public Sans"/>
                <a:sym typeface="Public Sans"/>
              </a:rPr>
              <a:t> </a:t>
            </a:r>
            <a:r>
              <a:rPr lang="en-US" sz="1401" kern="1200" dirty="0" err="1">
                <a:solidFill>
                  <a:srgbClr val="394B85"/>
                </a:solidFill>
                <a:latin typeface="Public Sans"/>
                <a:ea typeface="Public Sans"/>
                <a:cs typeface="Public Sans"/>
                <a:sym typeface="Public Sans"/>
              </a:rPr>
              <a:t>purkkia</a:t>
            </a:r>
            <a:endParaRPr lang="en-US" sz="1401" kern="1200" dirty="0">
              <a:solidFill>
                <a:srgbClr val="394B85"/>
              </a:solidFill>
              <a:latin typeface="Public Sans"/>
              <a:ea typeface="Public Sans"/>
              <a:cs typeface="Public Sans"/>
              <a:sym typeface="Public Sans"/>
            </a:endParaRPr>
          </a:p>
          <a:p>
            <a:pPr marL="302442" lvl="1" indent="-151221" algn="l" defTabSz="914949" rtl="0">
              <a:lnSpc>
                <a:spcPts val="1541"/>
              </a:lnSpc>
              <a:spcBef>
                <a:spcPct val="0"/>
              </a:spcBef>
              <a:buFont typeface="Arial"/>
              <a:buChar char="•"/>
            </a:pPr>
            <a:r>
              <a:rPr lang="en-US" sz="1401" kern="1200" dirty="0" err="1">
                <a:solidFill>
                  <a:srgbClr val="394B85"/>
                </a:solidFill>
                <a:latin typeface="Public Sans"/>
                <a:ea typeface="Public Sans"/>
                <a:cs typeface="Public Sans"/>
                <a:sym typeface="Public Sans"/>
              </a:rPr>
              <a:t>Helmiä</a:t>
            </a:r>
            <a:endParaRPr lang="en-US" sz="1401" kern="1200" dirty="0">
              <a:solidFill>
                <a:srgbClr val="394B85"/>
              </a:solidFill>
              <a:latin typeface="Public Sans"/>
              <a:ea typeface="Public Sans"/>
              <a:cs typeface="Public Sans"/>
              <a:sym typeface="Public Sans"/>
            </a:endParaRPr>
          </a:p>
          <a:p>
            <a:pPr marL="302442" lvl="1" indent="-151221" algn="l" defTabSz="914949" rtl="0">
              <a:lnSpc>
                <a:spcPts val="1541"/>
              </a:lnSpc>
              <a:spcBef>
                <a:spcPct val="0"/>
              </a:spcBef>
              <a:buFont typeface="Arial"/>
              <a:buChar char="•"/>
            </a:pPr>
            <a:r>
              <a:rPr lang="en-US" sz="1401" kern="1200" dirty="0" err="1">
                <a:solidFill>
                  <a:srgbClr val="394B85"/>
                </a:solidFill>
                <a:latin typeface="Public Sans"/>
                <a:ea typeface="Public Sans"/>
                <a:cs typeface="Public Sans"/>
                <a:sym typeface="Public Sans"/>
              </a:rPr>
              <a:t>Ohjeistuksen</a:t>
            </a:r>
            <a:r>
              <a:rPr lang="en-US" sz="1401" kern="1200" dirty="0">
                <a:solidFill>
                  <a:srgbClr val="394B85"/>
                </a:solidFill>
                <a:latin typeface="Public Sans"/>
                <a:ea typeface="Public Sans"/>
                <a:cs typeface="Public Sans"/>
                <a:sym typeface="Public Sans"/>
              </a:rPr>
              <a:t> </a:t>
            </a:r>
            <a:r>
              <a:rPr lang="en-US" sz="1401" kern="1200" dirty="0" err="1">
                <a:solidFill>
                  <a:srgbClr val="394B85"/>
                </a:solidFill>
                <a:latin typeface="Public Sans"/>
                <a:ea typeface="Public Sans"/>
                <a:cs typeface="Public Sans"/>
                <a:sym typeface="Public Sans"/>
              </a:rPr>
              <a:t>arvioinnille</a:t>
            </a:r>
            <a:endParaRPr lang="en-US" sz="1401" kern="1200" dirty="0">
              <a:solidFill>
                <a:srgbClr val="394B85"/>
              </a:solidFill>
              <a:latin typeface="Public Sans"/>
              <a:ea typeface="Public Sans"/>
              <a:cs typeface="Public Sans"/>
              <a:sym typeface="Public Sans"/>
            </a:endParaRPr>
          </a:p>
        </p:txBody>
      </p:sp>
      <p:grpSp>
        <p:nvGrpSpPr>
          <p:cNvPr id="13" name="Group 13"/>
          <p:cNvGrpSpPr/>
          <p:nvPr/>
        </p:nvGrpSpPr>
        <p:grpSpPr>
          <a:xfrm>
            <a:off x="3848742" y="4172240"/>
            <a:ext cx="3290650" cy="1903925"/>
            <a:chOff x="0" y="-2940"/>
            <a:chExt cx="1149374" cy="699775"/>
          </a:xfrm>
        </p:grpSpPr>
        <p:sp>
          <p:nvSpPr>
            <p:cNvPr id="14" name="Freeform 14"/>
            <p:cNvSpPr/>
            <p:nvPr/>
          </p:nvSpPr>
          <p:spPr>
            <a:xfrm>
              <a:off x="5594" y="-2940"/>
              <a:ext cx="1143780" cy="696835"/>
            </a:xfrm>
            <a:custGeom>
              <a:avLst/>
              <a:gdLst/>
              <a:ahLst/>
              <a:cxnLst/>
              <a:rect l="l" t="t" r="r" b="b"/>
              <a:pathLst>
                <a:path w="1143780" h="696835">
                  <a:moveTo>
                    <a:pt x="89753" y="0"/>
                  </a:moveTo>
                  <a:lnTo>
                    <a:pt x="1054027" y="0"/>
                  </a:lnTo>
                  <a:cubicBezTo>
                    <a:pt x="1103597" y="0"/>
                    <a:pt x="1143780" y="40184"/>
                    <a:pt x="1143780" y="89753"/>
                  </a:cubicBezTo>
                  <a:lnTo>
                    <a:pt x="1143780" y="607082"/>
                  </a:lnTo>
                  <a:cubicBezTo>
                    <a:pt x="1143780" y="630886"/>
                    <a:pt x="1134324" y="653715"/>
                    <a:pt x="1117492" y="670547"/>
                  </a:cubicBezTo>
                  <a:cubicBezTo>
                    <a:pt x="1100660" y="687378"/>
                    <a:pt x="1077831" y="696835"/>
                    <a:pt x="1054027" y="696835"/>
                  </a:cubicBezTo>
                  <a:lnTo>
                    <a:pt x="89753" y="696835"/>
                  </a:lnTo>
                  <a:cubicBezTo>
                    <a:pt x="65949" y="696835"/>
                    <a:pt x="43120" y="687378"/>
                    <a:pt x="26288" y="670547"/>
                  </a:cubicBezTo>
                  <a:cubicBezTo>
                    <a:pt x="9456" y="653715"/>
                    <a:pt x="0" y="630886"/>
                    <a:pt x="0" y="607082"/>
                  </a:cubicBezTo>
                  <a:lnTo>
                    <a:pt x="0" y="89753"/>
                  </a:lnTo>
                  <a:cubicBezTo>
                    <a:pt x="0" y="65949"/>
                    <a:pt x="9456" y="43120"/>
                    <a:pt x="26288" y="26288"/>
                  </a:cubicBezTo>
                  <a:cubicBezTo>
                    <a:pt x="43120" y="9456"/>
                    <a:pt x="65949" y="0"/>
                    <a:pt x="89753" y="0"/>
                  </a:cubicBezTo>
                  <a:close/>
                </a:path>
              </a:pathLst>
            </a:custGeom>
            <a:solidFill>
              <a:srgbClr val="FFFFFF"/>
            </a:solidFill>
            <a:ln w="38100" cap="rnd">
              <a:solidFill>
                <a:srgbClr val="F04E4C"/>
              </a:solidFill>
              <a:prstDash val="solid"/>
              <a:round/>
            </a:ln>
          </p:spPr>
          <p:txBody>
            <a:bodyPr/>
            <a:lstStyle/>
            <a:p>
              <a:pPr algn="l" defTabSz="914949" rtl="0"/>
              <a:endParaRPr lang="fi-FI" sz="1801" kern="1200" dirty="0">
                <a:solidFill>
                  <a:prstClr val="black"/>
                </a:solidFill>
                <a:latin typeface="Calibri"/>
                <a:ea typeface="+mn-ea"/>
                <a:cs typeface="+mn-cs"/>
              </a:endParaRPr>
            </a:p>
          </p:txBody>
        </p:sp>
        <p:sp>
          <p:nvSpPr>
            <p:cNvPr id="15" name="TextBox 15"/>
            <p:cNvSpPr txBox="1"/>
            <p:nvPr/>
          </p:nvSpPr>
          <p:spPr>
            <a:xfrm>
              <a:off x="0" y="9525"/>
              <a:ext cx="1143780" cy="687310"/>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sp>
        <p:nvSpPr>
          <p:cNvPr id="16" name="TextBox 16"/>
          <p:cNvSpPr txBox="1"/>
          <p:nvPr/>
        </p:nvSpPr>
        <p:spPr>
          <a:xfrm>
            <a:off x="3970720" y="4329810"/>
            <a:ext cx="3026572" cy="1578292"/>
          </a:xfrm>
          <a:prstGeom prst="rect">
            <a:avLst/>
          </a:prstGeom>
        </p:spPr>
        <p:txBody>
          <a:bodyPr wrap="square" lIns="0" tIns="0" rIns="0" bIns="0" rtlCol="0" anchor="t">
            <a:spAutoFit/>
          </a:bodyPr>
          <a:lstStyle/>
          <a:p>
            <a:pPr algn="l" defTabSz="914949" rtl="0">
              <a:lnSpc>
                <a:spcPts val="1760"/>
              </a:lnSpc>
              <a:spcBef>
                <a:spcPct val="0"/>
              </a:spcBef>
            </a:pPr>
            <a:r>
              <a:rPr lang="en-US" sz="1401" b="1" kern="1200" dirty="0" err="1">
                <a:solidFill>
                  <a:srgbClr val="394B85"/>
                </a:solidFill>
                <a:latin typeface="Public Sans Bold"/>
                <a:ea typeface="+mn-ea"/>
                <a:cs typeface="+mn-cs"/>
                <a:sym typeface="Public Sans Bold"/>
              </a:rPr>
              <a:t>Helmiarviointi</a:t>
            </a:r>
            <a:r>
              <a:rPr lang="en-US" sz="1401" b="1" kern="1200" dirty="0">
                <a:solidFill>
                  <a:srgbClr val="1F497D"/>
                </a:solidFill>
                <a:latin typeface="Public Sans Bold"/>
                <a:ea typeface="Public Sans Bold"/>
                <a:cs typeface="Public Sans Bold"/>
                <a:sym typeface="Public Sans Bold"/>
              </a:rPr>
              <a:t> </a:t>
            </a:r>
            <a:r>
              <a:rPr lang="en-US" sz="1401" b="1" kern="1200" dirty="0" err="1">
                <a:solidFill>
                  <a:srgbClr val="394B85"/>
                </a:solidFill>
                <a:latin typeface="Public Sans Bold"/>
                <a:ea typeface="Public Sans Bold"/>
                <a:cs typeface="Public Sans Bold"/>
                <a:sym typeface="Public Sans Bold"/>
              </a:rPr>
              <a:t>sopii</a:t>
            </a:r>
            <a:endParaRPr lang="en-US" sz="1401" b="1" kern="1200" dirty="0">
              <a:solidFill>
                <a:srgbClr val="394B85"/>
              </a:solidFill>
              <a:latin typeface="Public Sans Bold"/>
              <a:ea typeface="Public Sans Bold"/>
              <a:cs typeface="Public Sans Bold"/>
              <a:sym typeface="Public Sans Bold"/>
            </a:endParaRPr>
          </a:p>
          <a:p>
            <a:pPr marL="291640" lvl="1" indent="-145819" algn="l" defTabSz="914949" rtl="0">
              <a:lnSpc>
                <a:spcPts val="1486"/>
              </a:lnSpc>
              <a:spcBef>
                <a:spcPct val="0"/>
              </a:spcBef>
              <a:buFont typeface="Arial"/>
              <a:buChar char="•"/>
            </a:pPr>
            <a:r>
              <a:rPr lang="en-US" sz="1401" kern="1200" dirty="0" err="1">
                <a:solidFill>
                  <a:srgbClr val="394B85"/>
                </a:solidFill>
                <a:latin typeface="Public Sans"/>
                <a:ea typeface="Public Sans"/>
                <a:cs typeface="Public Sans"/>
                <a:sym typeface="Public Sans"/>
              </a:rPr>
              <a:t>matalan</a:t>
            </a:r>
            <a:r>
              <a:rPr lang="en-US" sz="1401" kern="1200" dirty="0">
                <a:solidFill>
                  <a:srgbClr val="394B85"/>
                </a:solidFill>
                <a:latin typeface="Public Sans"/>
                <a:ea typeface="Public Sans"/>
                <a:cs typeface="Public Sans"/>
                <a:sym typeface="Public Sans"/>
              </a:rPr>
              <a:t> </a:t>
            </a:r>
            <a:r>
              <a:rPr lang="en-US" sz="1401" kern="1200" dirty="0" err="1">
                <a:solidFill>
                  <a:srgbClr val="394B85"/>
                </a:solidFill>
                <a:latin typeface="Public Sans"/>
                <a:ea typeface="Public Sans"/>
                <a:cs typeface="Public Sans"/>
                <a:sym typeface="Public Sans"/>
              </a:rPr>
              <a:t>kynnyksen</a:t>
            </a:r>
            <a:r>
              <a:rPr lang="en-US" sz="1401" kern="1200" dirty="0">
                <a:solidFill>
                  <a:srgbClr val="394B85"/>
                </a:solidFill>
                <a:latin typeface="Public Sans"/>
                <a:ea typeface="Public Sans"/>
                <a:cs typeface="Public Sans"/>
                <a:sym typeface="Public Sans"/>
              </a:rPr>
              <a:t> </a:t>
            </a:r>
            <a:r>
              <a:rPr lang="en-US" sz="1401" kern="1200" dirty="0" err="1">
                <a:solidFill>
                  <a:srgbClr val="394B85"/>
                </a:solidFill>
                <a:latin typeface="Public Sans"/>
                <a:ea typeface="Public Sans"/>
                <a:cs typeface="Public Sans"/>
                <a:sym typeface="Public Sans"/>
              </a:rPr>
              <a:t>kohtaamisiin</a:t>
            </a:r>
            <a:endParaRPr lang="en-US" sz="1401" kern="1200" dirty="0">
              <a:solidFill>
                <a:srgbClr val="394B85"/>
              </a:solidFill>
              <a:latin typeface="Public Sans"/>
              <a:ea typeface="Public Sans"/>
              <a:cs typeface="Public Sans"/>
              <a:sym typeface="Public Sans"/>
            </a:endParaRPr>
          </a:p>
          <a:p>
            <a:pPr marL="291640" lvl="1" indent="-145819" algn="l" defTabSz="914949" rtl="0">
              <a:lnSpc>
                <a:spcPts val="1486"/>
              </a:lnSpc>
              <a:spcBef>
                <a:spcPct val="0"/>
              </a:spcBef>
              <a:buFont typeface="Arial"/>
              <a:buChar char="•"/>
            </a:pPr>
            <a:r>
              <a:rPr lang="en-US" sz="1401" kern="1200" dirty="0" err="1">
                <a:solidFill>
                  <a:srgbClr val="394B85"/>
                </a:solidFill>
                <a:latin typeface="Public Sans"/>
                <a:ea typeface="Public Sans"/>
                <a:cs typeface="Public Sans"/>
                <a:sym typeface="Public Sans"/>
              </a:rPr>
              <a:t>kuulemistilaisuuksiin</a:t>
            </a:r>
            <a:endParaRPr lang="en-US" sz="1401" kern="1200" dirty="0">
              <a:solidFill>
                <a:srgbClr val="394B85"/>
              </a:solidFill>
              <a:latin typeface="Public Sans"/>
              <a:ea typeface="Public Sans"/>
              <a:cs typeface="Public Sans"/>
              <a:sym typeface="Public Sans"/>
            </a:endParaRPr>
          </a:p>
          <a:p>
            <a:pPr marL="291640" lvl="1" indent="-145819" algn="l" defTabSz="914949" rtl="0">
              <a:lnSpc>
                <a:spcPts val="1486"/>
              </a:lnSpc>
              <a:spcBef>
                <a:spcPct val="0"/>
              </a:spcBef>
              <a:buFont typeface="Arial"/>
              <a:buChar char="•"/>
            </a:pPr>
            <a:r>
              <a:rPr lang="en-US" sz="1401" kern="1200" dirty="0" err="1">
                <a:solidFill>
                  <a:srgbClr val="394B85"/>
                </a:solidFill>
                <a:latin typeface="Public Sans"/>
                <a:ea typeface="Public Sans"/>
                <a:cs typeface="Public Sans"/>
                <a:sym typeface="Public Sans"/>
              </a:rPr>
              <a:t>asiakasraatiin</a:t>
            </a:r>
            <a:endParaRPr lang="en-US" sz="1401" kern="1200" dirty="0">
              <a:solidFill>
                <a:srgbClr val="394B85"/>
              </a:solidFill>
              <a:latin typeface="Public Sans"/>
              <a:ea typeface="Public Sans"/>
              <a:cs typeface="Public Sans"/>
              <a:sym typeface="Public Sans"/>
            </a:endParaRPr>
          </a:p>
          <a:p>
            <a:pPr marL="291640" lvl="1" indent="-145819" algn="l" defTabSz="914949" rtl="0">
              <a:lnSpc>
                <a:spcPts val="1486"/>
              </a:lnSpc>
              <a:spcBef>
                <a:spcPct val="0"/>
              </a:spcBef>
              <a:buFont typeface="Arial"/>
              <a:buChar char="•"/>
            </a:pPr>
            <a:r>
              <a:rPr lang="en-US" sz="1401" kern="1200" dirty="0" err="1">
                <a:solidFill>
                  <a:srgbClr val="394B85"/>
                </a:solidFill>
                <a:latin typeface="Public Sans"/>
                <a:ea typeface="Public Sans"/>
                <a:cs typeface="Public Sans"/>
                <a:sym typeface="Public Sans"/>
              </a:rPr>
              <a:t>työpajoihin</a:t>
            </a:r>
            <a:endParaRPr lang="en-US" sz="1401" kern="1200" dirty="0">
              <a:solidFill>
                <a:srgbClr val="394B85"/>
              </a:solidFill>
              <a:latin typeface="Public Sans"/>
              <a:ea typeface="Public Sans"/>
              <a:cs typeface="Public Sans"/>
              <a:sym typeface="Public Sans"/>
            </a:endParaRPr>
          </a:p>
          <a:p>
            <a:pPr marL="291640" lvl="1" indent="-145819" algn="l" defTabSz="914949" rtl="0">
              <a:lnSpc>
                <a:spcPts val="1486"/>
              </a:lnSpc>
              <a:spcBef>
                <a:spcPct val="0"/>
              </a:spcBef>
              <a:buFont typeface="Arial"/>
              <a:buChar char="•"/>
            </a:pPr>
            <a:r>
              <a:rPr lang="en-US" sz="1401" kern="1200" dirty="0" err="1">
                <a:solidFill>
                  <a:srgbClr val="394B85"/>
                </a:solidFill>
                <a:latin typeface="Public Sans"/>
                <a:ea typeface="Public Sans"/>
                <a:cs typeface="Public Sans"/>
                <a:sym typeface="Public Sans"/>
              </a:rPr>
              <a:t>yhteiskehittämiseen</a:t>
            </a:r>
            <a:endParaRPr lang="en-US" sz="1401" kern="1200" dirty="0">
              <a:solidFill>
                <a:srgbClr val="394B85"/>
              </a:solidFill>
              <a:latin typeface="Public Sans"/>
              <a:ea typeface="Public Sans"/>
              <a:cs typeface="Public Sans"/>
              <a:sym typeface="Public Sans"/>
            </a:endParaRPr>
          </a:p>
          <a:p>
            <a:pPr marL="291640" lvl="1" indent="-145819" algn="l" defTabSz="914949" rtl="0">
              <a:lnSpc>
                <a:spcPts val="1486"/>
              </a:lnSpc>
              <a:spcBef>
                <a:spcPct val="0"/>
              </a:spcBef>
              <a:buFont typeface="Arial"/>
              <a:buChar char="•"/>
            </a:pPr>
            <a:r>
              <a:rPr lang="en-US" sz="1401" kern="1200" dirty="0" err="1">
                <a:solidFill>
                  <a:srgbClr val="394B85"/>
                </a:solidFill>
                <a:latin typeface="Public Sans"/>
                <a:ea typeface="Public Sans"/>
                <a:cs typeface="Public Sans"/>
                <a:sym typeface="Public Sans"/>
              </a:rPr>
              <a:t>tiimipalaveriin</a:t>
            </a:r>
            <a:endParaRPr lang="en-US" sz="1401" kern="1200" dirty="0">
              <a:solidFill>
                <a:srgbClr val="394B85"/>
              </a:solidFill>
              <a:latin typeface="Public Sans"/>
              <a:ea typeface="Public Sans"/>
              <a:cs typeface="Public Sans"/>
              <a:sym typeface="Public Sans"/>
            </a:endParaRPr>
          </a:p>
          <a:p>
            <a:pPr marL="291640" lvl="1" indent="-145819" algn="l" defTabSz="914949" rtl="0">
              <a:lnSpc>
                <a:spcPts val="1486"/>
              </a:lnSpc>
              <a:spcBef>
                <a:spcPct val="0"/>
              </a:spcBef>
              <a:buFont typeface="Arial"/>
              <a:buChar char="•"/>
            </a:pPr>
            <a:r>
              <a:rPr lang="en-US" sz="1401" kern="1200" dirty="0" err="1">
                <a:solidFill>
                  <a:srgbClr val="394B85"/>
                </a:solidFill>
                <a:latin typeface="Public Sans"/>
                <a:ea typeface="Public Sans"/>
                <a:cs typeface="Public Sans"/>
                <a:sym typeface="Public Sans"/>
              </a:rPr>
              <a:t>päätöksenteon</a:t>
            </a:r>
            <a:r>
              <a:rPr lang="en-US" sz="1401" kern="1200" dirty="0">
                <a:solidFill>
                  <a:srgbClr val="394B85"/>
                </a:solidFill>
                <a:latin typeface="Public Sans"/>
                <a:ea typeface="Public Sans"/>
                <a:cs typeface="Public Sans"/>
                <a:sym typeface="Public Sans"/>
              </a:rPr>
              <a:t> </a:t>
            </a:r>
            <a:r>
              <a:rPr lang="en-US" sz="1401" kern="1200" dirty="0" err="1">
                <a:solidFill>
                  <a:srgbClr val="394B85"/>
                </a:solidFill>
                <a:latin typeface="Public Sans"/>
                <a:ea typeface="Public Sans"/>
                <a:cs typeface="Public Sans"/>
                <a:sym typeface="Public Sans"/>
              </a:rPr>
              <a:t>arviointiin</a:t>
            </a:r>
            <a:endParaRPr lang="en-US" sz="1401" kern="1200" dirty="0">
              <a:solidFill>
                <a:srgbClr val="394B85"/>
              </a:solidFill>
              <a:latin typeface="Public Sans"/>
              <a:ea typeface="Public Sans"/>
              <a:cs typeface="Public Sans"/>
              <a:sym typeface="Public Sans"/>
            </a:endParaRPr>
          </a:p>
        </p:txBody>
      </p:sp>
      <p:sp>
        <p:nvSpPr>
          <p:cNvPr id="17" name="AutoShape 17"/>
          <p:cNvSpPr/>
          <p:nvPr/>
        </p:nvSpPr>
        <p:spPr>
          <a:xfrm flipH="1">
            <a:off x="1040023" y="6035424"/>
            <a:ext cx="0" cy="2920421"/>
          </a:xfrm>
          <a:prstGeom prst="line">
            <a:avLst/>
          </a:prstGeom>
          <a:ln w="38100" cap="flat">
            <a:solidFill>
              <a:srgbClr val="F04E4C"/>
            </a:solidFill>
            <a:prstDash val="sysDash"/>
            <a:headEnd type="none" w="sm" len="sm"/>
            <a:tailEnd type="none" w="sm" len="sm"/>
          </a:ln>
        </p:spPr>
        <p:txBody>
          <a:bodyPr/>
          <a:lstStyle/>
          <a:p>
            <a:pPr algn="l" defTabSz="914949" rtl="0"/>
            <a:endParaRPr lang="fi-FI" sz="1801" kern="1200">
              <a:solidFill>
                <a:prstClr val="black"/>
              </a:solidFill>
              <a:latin typeface="Calibri"/>
              <a:ea typeface="+mn-ea"/>
              <a:cs typeface="+mn-cs"/>
            </a:endParaRPr>
          </a:p>
        </p:txBody>
      </p:sp>
      <p:grpSp>
        <p:nvGrpSpPr>
          <p:cNvPr id="18" name="Group 18"/>
          <p:cNvGrpSpPr/>
          <p:nvPr/>
        </p:nvGrpSpPr>
        <p:grpSpPr>
          <a:xfrm>
            <a:off x="1172002" y="6624666"/>
            <a:ext cx="2533440" cy="684964"/>
            <a:chOff x="0" y="0"/>
            <a:chExt cx="907389" cy="245330"/>
          </a:xfrm>
        </p:grpSpPr>
        <p:sp>
          <p:nvSpPr>
            <p:cNvPr id="19" name="Freeform 19"/>
            <p:cNvSpPr/>
            <p:nvPr/>
          </p:nvSpPr>
          <p:spPr>
            <a:xfrm>
              <a:off x="0" y="0"/>
              <a:ext cx="907389" cy="245330"/>
            </a:xfrm>
            <a:custGeom>
              <a:avLst/>
              <a:gdLst/>
              <a:ahLst/>
              <a:cxnLst/>
              <a:rect l="l" t="t" r="r" b="b"/>
              <a:pathLst>
                <a:path w="907389" h="245330">
                  <a:moveTo>
                    <a:pt x="113135" y="0"/>
                  </a:moveTo>
                  <a:lnTo>
                    <a:pt x="794253" y="0"/>
                  </a:lnTo>
                  <a:cubicBezTo>
                    <a:pt x="856736" y="0"/>
                    <a:pt x="907389" y="50652"/>
                    <a:pt x="907389" y="113135"/>
                  </a:cubicBezTo>
                  <a:lnTo>
                    <a:pt x="907389" y="132195"/>
                  </a:lnTo>
                  <a:cubicBezTo>
                    <a:pt x="907389" y="162200"/>
                    <a:pt x="895469" y="190976"/>
                    <a:pt x="874252" y="212193"/>
                  </a:cubicBezTo>
                  <a:cubicBezTo>
                    <a:pt x="853035" y="233410"/>
                    <a:pt x="824259" y="245330"/>
                    <a:pt x="794253" y="245330"/>
                  </a:cubicBezTo>
                  <a:lnTo>
                    <a:pt x="113135" y="245330"/>
                  </a:lnTo>
                  <a:cubicBezTo>
                    <a:pt x="50652" y="245330"/>
                    <a:pt x="0" y="194677"/>
                    <a:pt x="0" y="132195"/>
                  </a:cubicBezTo>
                  <a:lnTo>
                    <a:pt x="0" y="113135"/>
                  </a:lnTo>
                  <a:cubicBezTo>
                    <a:pt x="0" y="83130"/>
                    <a:pt x="11920" y="54353"/>
                    <a:pt x="33137" y="33137"/>
                  </a:cubicBezTo>
                  <a:cubicBezTo>
                    <a:pt x="54353" y="11920"/>
                    <a:pt x="83130" y="0"/>
                    <a:pt x="113135" y="0"/>
                  </a:cubicBezTo>
                  <a:close/>
                </a:path>
              </a:pathLst>
            </a:custGeom>
            <a:solidFill>
              <a:srgbClr val="FFFFFF"/>
            </a:solidFill>
            <a:ln w="38100" cap="rnd">
              <a:solidFill>
                <a:srgbClr val="F04E4C"/>
              </a:solidFill>
              <a:prstDash val="solid"/>
              <a:round/>
            </a:ln>
          </p:spPr>
          <p:txBody>
            <a:bodyPr/>
            <a:lstStyle/>
            <a:p>
              <a:pPr algn="l" defTabSz="914949" rtl="0"/>
              <a:endParaRPr lang="fi-FI" sz="1801" kern="1200">
                <a:solidFill>
                  <a:prstClr val="black"/>
                </a:solidFill>
                <a:latin typeface="Calibri"/>
                <a:ea typeface="+mn-ea"/>
                <a:cs typeface="+mn-cs"/>
              </a:endParaRPr>
            </a:p>
          </p:txBody>
        </p:sp>
        <p:sp>
          <p:nvSpPr>
            <p:cNvPr id="20" name="TextBox 20"/>
            <p:cNvSpPr txBox="1"/>
            <p:nvPr/>
          </p:nvSpPr>
          <p:spPr>
            <a:xfrm>
              <a:off x="0" y="9525"/>
              <a:ext cx="907389" cy="235805"/>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grpSp>
        <p:nvGrpSpPr>
          <p:cNvPr id="21" name="Group 21"/>
          <p:cNvGrpSpPr/>
          <p:nvPr/>
        </p:nvGrpSpPr>
        <p:grpSpPr>
          <a:xfrm>
            <a:off x="1172002" y="5818608"/>
            <a:ext cx="2533440" cy="729028"/>
            <a:chOff x="0" y="0"/>
            <a:chExt cx="907389" cy="261112"/>
          </a:xfrm>
        </p:grpSpPr>
        <p:sp>
          <p:nvSpPr>
            <p:cNvPr id="22" name="Freeform 22"/>
            <p:cNvSpPr/>
            <p:nvPr/>
          </p:nvSpPr>
          <p:spPr>
            <a:xfrm>
              <a:off x="0" y="0"/>
              <a:ext cx="907389" cy="261112"/>
            </a:xfrm>
            <a:custGeom>
              <a:avLst/>
              <a:gdLst/>
              <a:ahLst/>
              <a:cxnLst/>
              <a:rect l="l" t="t" r="r" b="b"/>
              <a:pathLst>
                <a:path w="907389" h="261112">
                  <a:moveTo>
                    <a:pt x="113135" y="0"/>
                  </a:moveTo>
                  <a:lnTo>
                    <a:pt x="794253" y="0"/>
                  </a:lnTo>
                  <a:cubicBezTo>
                    <a:pt x="856736" y="0"/>
                    <a:pt x="907389" y="50652"/>
                    <a:pt x="907389" y="113135"/>
                  </a:cubicBezTo>
                  <a:lnTo>
                    <a:pt x="907389" y="147977"/>
                  </a:lnTo>
                  <a:cubicBezTo>
                    <a:pt x="907389" y="177982"/>
                    <a:pt x="895469" y="206758"/>
                    <a:pt x="874252" y="227975"/>
                  </a:cubicBezTo>
                  <a:cubicBezTo>
                    <a:pt x="853035" y="249192"/>
                    <a:pt x="824259" y="261112"/>
                    <a:pt x="794253" y="261112"/>
                  </a:cubicBezTo>
                  <a:lnTo>
                    <a:pt x="113135" y="261112"/>
                  </a:lnTo>
                  <a:cubicBezTo>
                    <a:pt x="50652" y="261112"/>
                    <a:pt x="0" y="210460"/>
                    <a:pt x="0" y="147977"/>
                  </a:cubicBezTo>
                  <a:lnTo>
                    <a:pt x="0" y="113135"/>
                  </a:lnTo>
                  <a:cubicBezTo>
                    <a:pt x="0" y="83130"/>
                    <a:pt x="11920" y="54353"/>
                    <a:pt x="33137" y="33137"/>
                  </a:cubicBezTo>
                  <a:cubicBezTo>
                    <a:pt x="54353" y="11920"/>
                    <a:pt x="83130" y="0"/>
                    <a:pt x="113135" y="0"/>
                  </a:cubicBezTo>
                  <a:close/>
                </a:path>
              </a:pathLst>
            </a:custGeom>
            <a:solidFill>
              <a:srgbClr val="FFFFFF"/>
            </a:solidFill>
            <a:ln w="38100" cap="rnd">
              <a:solidFill>
                <a:srgbClr val="F04E4C"/>
              </a:solidFill>
              <a:prstDash val="solid"/>
              <a:round/>
            </a:ln>
          </p:spPr>
          <p:txBody>
            <a:bodyPr/>
            <a:lstStyle/>
            <a:p>
              <a:pPr algn="l" defTabSz="914949" rtl="0"/>
              <a:endParaRPr lang="fi-FI" sz="1801" kern="1200">
                <a:solidFill>
                  <a:prstClr val="black"/>
                </a:solidFill>
                <a:latin typeface="Calibri"/>
                <a:ea typeface="+mn-ea"/>
                <a:cs typeface="+mn-cs"/>
              </a:endParaRPr>
            </a:p>
          </p:txBody>
        </p:sp>
        <p:sp>
          <p:nvSpPr>
            <p:cNvPr id="23" name="TextBox 23"/>
            <p:cNvSpPr txBox="1"/>
            <p:nvPr/>
          </p:nvSpPr>
          <p:spPr>
            <a:xfrm>
              <a:off x="0" y="9525"/>
              <a:ext cx="907389" cy="251587"/>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grpSp>
        <p:nvGrpSpPr>
          <p:cNvPr id="24" name="Group 24"/>
          <p:cNvGrpSpPr/>
          <p:nvPr/>
        </p:nvGrpSpPr>
        <p:grpSpPr>
          <a:xfrm>
            <a:off x="838102" y="5962138"/>
            <a:ext cx="441965" cy="441965"/>
            <a:chOff x="0" y="0"/>
            <a:chExt cx="812800" cy="812800"/>
          </a:xfrm>
        </p:grpSpPr>
        <p:sp>
          <p:nvSpPr>
            <p:cNvPr id="25" name="Freeform 2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sp>
          <p:nvSpPr>
            <p:cNvPr id="26" name="TextBox 26"/>
            <p:cNvSpPr txBox="1"/>
            <p:nvPr/>
          </p:nvSpPr>
          <p:spPr>
            <a:xfrm>
              <a:off x="76200" y="85725"/>
              <a:ext cx="660400" cy="650875"/>
            </a:xfrm>
            <a:prstGeom prst="rect">
              <a:avLst/>
            </a:prstGeom>
          </p:spPr>
          <p:txBody>
            <a:bodyPr lIns="50830" tIns="50830" rIns="50830" bIns="50830" rtlCol="0" anchor="ctr"/>
            <a:lstStyle/>
            <a:p>
              <a:pPr algn="ctr" defTabSz="914949" rtl="0">
                <a:lnSpc>
                  <a:spcPts val="1541"/>
                </a:lnSpc>
              </a:pPr>
              <a:r>
                <a:rPr lang="en-US" sz="1401" b="1" kern="1200">
                  <a:solidFill>
                    <a:srgbClr val="FFFFFF"/>
                  </a:solidFill>
                  <a:latin typeface="Public Sans Bold"/>
                  <a:ea typeface="Public Sans Bold"/>
                  <a:cs typeface="Public Sans Bold"/>
                  <a:sym typeface="Public Sans Bold"/>
                </a:rPr>
                <a:t>1</a:t>
              </a:r>
            </a:p>
          </p:txBody>
        </p:sp>
      </p:grpSp>
      <p:grpSp>
        <p:nvGrpSpPr>
          <p:cNvPr id="27" name="Group 27"/>
          <p:cNvGrpSpPr/>
          <p:nvPr/>
        </p:nvGrpSpPr>
        <p:grpSpPr>
          <a:xfrm>
            <a:off x="838102" y="6752444"/>
            <a:ext cx="441965" cy="441965"/>
            <a:chOff x="0" y="0"/>
            <a:chExt cx="812800" cy="812800"/>
          </a:xfrm>
        </p:grpSpPr>
        <p:sp>
          <p:nvSpPr>
            <p:cNvPr id="28" name="Freeform 2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sp>
          <p:nvSpPr>
            <p:cNvPr id="29" name="TextBox 29"/>
            <p:cNvSpPr txBox="1"/>
            <p:nvPr/>
          </p:nvSpPr>
          <p:spPr>
            <a:xfrm>
              <a:off x="76200" y="85725"/>
              <a:ext cx="660400" cy="650875"/>
            </a:xfrm>
            <a:prstGeom prst="rect">
              <a:avLst/>
            </a:prstGeom>
          </p:spPr>
          <p:txBody>
            <a:bodyPr lIns="50830" tIns="50830" rIns="50830" bIns="50830" rtlCol="0" anchor="ctr"/>
            <a:lstStyle/>
            <a:p>
              <a:pPr algn="ctr" defTabSz="914949" rtl="0">
                <a:lnSpc>
                  <a:spcPts val="1541"/>
                </a:lnSpc>
              </a:pPr>
              <a:r>
                <a:rPr lang="en-US" sz="1401" b="1" kern="1200">
                  <a:solidFill>
                    <a:srgbClr val="FFFFFF"/>
                  </a:solidFill>
                  <a:latin typeface="Public Sans Bold"/>
                  <a:ea typeface="Public Sans Bold"/>
                  <a:cs typeface="Public Sans Bold"/>
                  <a:sym typeface="Public Sans Bold"/>
                </a:rPr>
                <a:t>2</a:t>
              </a:r>
            </a:p>
          </p:txBody>
        </p:sp>
      </p:grpSp>
      <p:sp>
        <p:nvSpPr>
          <p:cNvPr id="30" name="TextBox 30"/>
          <p:cNvSpPr txBox="1"/>
          <p:nvPr/>
        </p:nvSpPr>
        <p:spPr>
          <a:xfrm>
            <a:off x="1299349" y="9025289"/>
            <a:ext cx="2445852" cy="166811"/>
          </a:xfrm>
          <a:prstGeom prst="rect">
            <a:avLst/>
          </a:prstGeom>
        </p:spPr>
        <p:txBody>
          <a:bodyPr lIns="0" tIns="0" rIns="0" bIns="0" rtlCol="0" anchor="t">
            <a:spAutoFit/>
          </a:bodyPr>
          <a:lstStyle/>
          <a:p>
            <a:pPr algn="ctr" defTabSz="914949" rtl="0">
              <a:lnSpc>
                <a:spcPts val="1321"/>
              </a:lnSpc>
              <a:spcBef>
                <a:spcPct val="0"/>
              </a:spcBef>
            </a:pPr>
            <a:r>
              <a:rPr lang="en-US" sz="1201" kern="1200">
                <a:solidFill>
                  <a:srgbClr val="000000"/>
                </a:solidFill>
                <a:latin typeface="Public Sans"/>
                <a:ea typeface="Public Sans"/>
                <a:cs typeface="Public Sans"/>
                <a:sym typeface="Public Sans"/>
              </a:rPr>
              <a:t>Johda tulokset omavalvontaraportiin</a:t>
            </a:r>
          </a:p>
        </p:txBody>
      </p:sp>
      <p:sp>
        <p:nvSpPr>
          <p:cNvPr id="31" name="AutoShape 31"/>
          <p:cNvSpPr/>
          <p:nvPr/>
        </p:nvSpPr>
        <p:spPr>
          <a:xfrm flipH="1" flipV="1">
            <a:off x="1414289" y="7473517"/>
            <a:ext cx="2654677" cy="15823"/>
          </a:xfrm>
          <a:prstGeom prst="line">
            <a:avLst/>
          </a:prstGeom>
          <a:ln w="38100" cap="flat">
            <a:solidFill>
              <a:srgbClr val="F04E4C"/>
            </a:solidFill>
            <a:prstDash val="sysDash"/>
            <a:headEnd type="none" w="sm" len="sm"/>
            <a:tailEnd type="none" w="sm" len="sm"/>
          </a:ln>
        </p:spPr>
        <p:txBody>
          <a:bodyPr/>
          <a:lstStyle/>
          <a:p>
            <a:pPr algn="l" defTabSz="914949" rtl="0"/>
            <a:endParaRPr lang="fi-FI" sz="1801" kern="1200">
              <a:solidFill>
                <a:prstClr val="black"/>
              </a:solidFill>
              <a:latin typeface="Calibri"/>
              <a:ea typeface="+mn-ea"/>
              <a:cs typeface="+mn-cs"/>
            </a:endParaRPr>
          </a:p>
        </p:txBody>
      </p:sp>
      <p:grpSp>
        <p:nvGrpSpPr>
          <p:cNvPr id="32" name="Group 32"/>
          <p:cNvGrpSpPr/>
          <p:nvPr/>
        </p:nvGrpSpPr>
        <p:grpSpPr>
          <a:xfrm>
            <a:off x="1212043" y="7373170"/>
            <a:ext cx="2533440" cy="799113"/>
            <a:chOff x="0" y="0"/>
            <a:chExt cx="907389" cy="286214"/>
          </a:xfrm>
        </p:grpSpPr>
        <p:sp>
          <p:nvSpPr>
            <p:cNvPr id="33" name="Freeform 33"/>
            <p:cNvSpPr/>
            <p:nvPr/>
          </p:nvSpPr>
          <p:spPr>
            <a:xfrm>
              <a:off x="0" y="0"/>
              <a:ext cx="907389" cy="286214"/>
            </a:xfrm>
            <a:custGeom>
              <a:avLst/>
              <a:gdLst/>
              <a:ahLst/>
              <a:cxnLst/>
              <a:rect l="l" t="t" r="r" b="b"/>
              <a:pathLst>
                <a:path w="907389" h="286214">
                  <a:moveTo>
                    <a:pt x="113135" y="0"/>
                  </a:moveTo>
                  <a:lnTo>
                    <a:pt x="794253" y="0"/>
                  </a:lnTo>
                  <a:cubicBezTo>
                    <a:pt x="856736" y="0"/>
                    <a:pt x="907389" y="50652"/>
                    <a:pt x="907389" y="113135"/>
                  </a:cubicBezTo>
                  <a:lnTo>
                    <a:pt x="907389" y="173079"/>
                  </a:lnTo>
                  <a:cubicBezTo>
                    <a:pt x="907389" y="203084"/>
                    <a:pt x="895469" y="231861"/>
                    <a:pt x="874252" y="253078"/>
                  </a:cubicBezTo>
                  <a:cubicBezTo>
                    <a:pt x="853035" y="274294"/>
                    <a:pt x="824259" y="286214"/>
                    <a:pt x="794253" y="286214"/>
                  </a:cubicBezTo>
                  <a:lnTo>
                    <a:pt x="113135" y="286214"/>
                  </a:lnTo>
                  <a:cubicBezTo>
                    <a:pt x="50652" y="286214"/>
                    <a:pt x="0" y="235562"/>
                    <a:pt x="0" y="173079"/>
                  </a:cubicBezTo>
                  <a:lnTo>
                    <a:pt x="0" y="113135"/>
                  </a:lnTo>
                  <a:cubicBezTo>
                    <a:pt x="0" y="83130"/>
                    <a:pt x="11920" y="54353"/>
                    <a:pt x="33137" y="33137"/>
                  </a:cubicBezTo>
                  <a:cubicBezTo>
                    <a:pt x="54353" y="11920"/>
                    <a:pt x="83130" y="0"/>
                    <a:pt x="113135" y="0"/>
                  </a:cubicBezTo>
                  <a:close/>
                </a:path>
              </a:pathLst>
            </a:custGeom>
            <a:solidFill>
              <a:srgbClr val="FFFFFF"/>
            </a:solidFill>
            <a:ln w="38100" cap="rnd">
              <a:solidFill>
                <a:srgbClr val="F04E4C"/>
              </a:solidFill>
              <a:prstDash val="solid"/>
              <a:round/>
            </a:ln>
          </p:spPr>
          <p:txBody>
            <a:bodyPr/>
            <a:lstStyle/>
            <a:p>
              <a:pPr algn="l" defTabSz="914949" rtl="0"/>
              <a:endParaRPr lang="fi-FI" sz="1801" kern="1200">
                <a:solidFill>
                  <a:prstClr val="black"/>
                </a:solidFill>
                <a:latin typeface="Calibri"/>
                <a:ea typeface="+mn-ea"/>
                <a:cs typeface="+mn-cs"/>
              </a:endParaRPr>
            </a:p>
          </p:txBody>
        </p:sp>
        <p:sp>
          <p:nvSpPr>
            <p:cNvPr id="34" name="TextBox 34"/>
            <p:cNvSpPr txBox="1"/>
            <p:nvPr/>
          </p:nvSpPr>
          <p:spPr>
            <a:xfrm>
              <a:off x="0" y="9525"/>
              <a:ext cx="907389" cy="276689"/>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grpSp>
        <p:nvGrpSpPr>
          <p:cNvPr id="35" name="Group 35"/>
          <p:cNvGrpSpPr/>
          <p:nvPr/>
        </p:nvGrpSpPr>
        <p:grpSpPr>
          <a:xfrm>
            <a:off x="1172002" y="8232158"/>
            <a:ext cx="2613239" cy="571197"/>
            <a:chOff x="0" y="0"/>
            <a:chExt cx="935970" cy="204583"/>
          </a:xfrm>
        </p:grpSpPr>
        <p:sp>
          <p:nvSpPr>
            <p:cNvPr id="36" name="Freeform 36"/>
            <p:cNvSpPr/>
            <p:nvPr/>
          </p:nvSpPr>
          <p:spPr>
            <a:xfrm>
              <a:off x="0" y="0"/>
              <a:ext cx="935970" cy="204583"/>
            </a:xfrm>
            <a:custGeom>
              <a:avLst/>
              <a:gdLst/>
              <a:ahLst/>
              <a:cxnLst/>
              <a:rect l="l" t="t" r="r" b="b"/>
              <a:pathLst>
                <a:path w="935970" h="204583">
                  <a:moveTo>
                    <a:pt x="102291" y="0"/>
                  </a:moveTo>
                  <a:lnTo>
                    <a:pt x="833679" y="0"/>
                  </a:lnTo>
                  <a:cubicBezTo>
                    <a:pt x="890173" y="0"/>
                    <a:pt x="935970" y="45797"/>
                    <a:pt x="935970" y="102291"/>
                  </a:cubicBezTo>
                  <a:lnTo>
                    <a:pt x="935970" y="102291"/>
                  </a:lnTo>
                  <a:cubicBezTo>
                    <a:pt x="935970" y="129421"/>
                    <a:pt x="925193" y="155439"/>
                    <a:pt x="906010" y="174622"/>
                  </a:cubicBezTo>
                  <a:cubicBezTo>
                    <a:pt x="886826" y="193806"/>
                    <a:pt x="860808" y="204583"/>
                    <a:pt x="833679" y="204583"/>
                  </a:cubicBezTo>
                  <a:lnTo>
                    <a:pt x="102291" y="204583"/>
                  </a:lnTo>
                  <a:cubicBezTo>
                    <a:pt x="45797" y="204583"/>
                    <a:pt x="0" y="158785"/>
                    <a:pt x="0" y="102291"/>
                  </a:cubicBezTo>
                  <a:lnTo>
                    <a:pt x="0" y="102291"/>
                  </a:lnTo>
                  <a:cubicBezTo>
                    <a:pt x="0" y="45797"/>
                    <a:pt x="45797" y="0"/>
                    <a:pt x="102291" y="0"/>
                  </a:cubicBezTo>
                  <a:close/>
                </a:path>
              </a:pathLst>
            </a:custGeom>
            <a:solidFill>
              <a:srgbClr val="FFFFFF"/>
            </a:solidFill>
            <a:ln w="38100" cap="rnd">
              <a:solidFill>
                <a:srgbClr val="F04E4C"/>
              </a:solidFill>
              <a:prstDash val="solid"/>
              <a:round/>
            </a:ln>
          </p:spPr>
          <p:txBody>
            <a:bodyPr/>
            <a:lstStyle/>
            <a:p>
              <a:pPr algn="l" defTabSz="914949" rtl="0"/>
              <a:endParaRPr lang="fi-FI" sz="1801" kern="1200">
                <a:solidFill>
                  <a:prstClr val="black"/>
                </a:solidFill>
                <a:latin typeface="Calibri"/>
                <a:ea typeface="+mn-ea"/>
                <a:cs typeface="+mn-cs"/>
              </a:endParaRPr>
            </a:p>
          </p:txBody>
        </p:sp>
        <p:sp>
          <p:nvSpPr>
            <p:cNvPr id="37" name="TextBox 37"/>
            <p:cNvSpPr txBox="1"/>
            <p:nvPr/>
          </p:nvSpPr>
          <p:spPr>
            <a:xfrm>
              <a:off x="0" y="9525"/>
              <a:ext cx="935970" cy="195058"/>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grpSp>
        <p:nvGrpSpPr>
          <p:cNvPr id="38" name="Group 38"/>
          <p:cNvGrpSpPr/>
          <p:nvPr/>
        </p:nvGrpSpPr>
        <p:grpSpPr>
          <a:xfrm>
            <a:off x="1172002" y="8879600"/>
            <a:ext cx="2613239" cy="564910"/>
            <a:chOff x="0" y="0"/>
            <a:chExt cx="935970" cy="202331"/>
          </a:xfrm>
        </p:grpSpPr>
        <p:sp>
          <p:nvSpPr>
            <p:cNvPr id="39" name="Freeform 39"/>
            <p:cNvSpPr/>
            <p:nvPr/>
          </p:nvSpPr>
          <p:spPr>
            <a:xfrm>
              <a:off x="0" y="0"/>
              <a:ext cx="935970" cy="202331"/>
            </a:xfrm>
            <a:custGeom>
              <a:avLst/>
              <a:gdLst/>
              <a:ahLst/>
              <a:cxnLst/>
              <a:rect l="l" t="t" r="r" b="b"/>
              <a:pathLst>
                <a:path w="935970" h="202331">
                  <a:moveTo>
                    <a:pt x="101165" y="0"/>
                  </a:moveTo>
                  <a:lnTo>
                    <a:pt x="834805" y="0"/>
                  </a:lnTo>
                  <a:cubicBezTo>
                    <a:pt x="890677" y="0"/>
                    <a:pt x="935970" y="45293"/>
                    <a:pt x="935970" y="101165"/>
                  </a:cubicBezTo>
                  <a:lnTo>
                    <a:pt x="935970" y="101165"/>
                  </a:lnTo>
                  <a:cubicBezTo>
                    <a:pt x="935970" y="127996"/>
                    <a:pt x="925312" y="153728"/>
                    <a:pt x="906339" y="172700"/>
                  </a:cubicBezTo>
                  <a:cubicBezTo>
                    <a:pt x="887367" y="191672"/>
                    <a:pt x="861635" y="202331"/>
                    <a:pt x="834805" y="202331"/>
                  </a:cubicBezTo>
                  <a:lnTo>
                    <a:pt x="101165" y="202331"/>
                  </a:lnTo>
                  <a:cubicBezTo>
                    <a:pt x="74335" y="202331"/>
                    <a:pt x="48603" y="191672"/>
                    <a:pt x="29631" y="172700"/>
                  </a:cubicBezTo>
                  <a:cubicBezTo>
                    <a:pt x="10658" y="153728"/>
                    <a:pt x="0" y="127996"/>
                    <a:pt x="0" y="101165"/>
                  </a:cubicBezTo>
                  <a:lnTo>
                    <a:pt x="0" y="101165"/>
                  </a:lnTo>
                  <a:cubicBezTo>
                    <a:pt x="0" y="74335"/>
                    <a:pt x="10658" y="48603"/>
                    <a:pt x="29631" y="29631"/>
                  </a:cubicBezTo>
                  <a:cubicBezTo>
                    <a:pt x="48603" y="10658"/>
                    <a:pt x="74335" y="0"/>
                    <a:pt x="101165" y="0"/>
                  </a:cubicBezTo>
                  <a:close/>
                </a:path>
              </a:pathLst>
            </a:custGeom>
            <a:solidFill>
              <a:srgbClr val="FFFFFF"/>
            </a:solidFill>
            <a:ln w="38100" cap="rnd">
              <a:solidFill>
                <a:srgbClr val="F04E4C"/>
              </a:solidFill>
              <a:prstDash val="solid"/>
              <a:round/>
            </a:ln>
          </p:spPr>
          <p:txBody>
            <a:bodyPr/>
            <a:lstStyle/>
            <a:p>
              <a:pPr algn="l" defTabSz="914949" rtl="0"/>
              <a:endParaRPr lang="fi-FI" sz="1801" kern="1200">
                <a:solidFill>
                  <a:prstClr val="black"/>
                </a:solidFill>
                <a:latin typeface="Calibri"/>
                <a:ea typeface="+mn-ea"/>
                <a:cs typeface="+mn-cs"/>
              </a:endParaRPr>
            </a:p>
          </p:txBody>
        </p:sp>
        <p:sp>
          <p:nvSpPr>
            <p:cNvPr id="40" name="TextBox 40"/>
            <p:cNvSpPr txBox="1"/>
            <p:nvPr/>
          </p:nvSpPr>
          <p:spPr>
            <a:xfrm>
              <a:off x="0" y="9525"/>
              <a:ext cx="935970" cy="192806"/>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sp>
        <p:nvSpPr>
          <p:cNvPr id="41" name="TextBox 41"/>
          <p:cNvSpPr txBox="1"/>
          <p:nvPr/>
        </p:nvSpPr>
        <p:spPr>
          <a:xfrm>
            <a:off x="1322341" y="8348111"/>
            <a:ext cx="2399869" cy="339291"/>
          </a:xfrm>
          <a:prstGeom prst="rect">
            <a:avLst/>
          </a:prstGeom>
        </p:spPr>
        <p:txBody>
          <a:bodyPr lIns="0" tIns="0" rIns="0" bIns="0" rtlCol="0" anchor="t">
            <a:spAutoFit/>
          </a:bodyPr>
          <a:lstStyle/>
          <a:p>
            <a:pPr algn="ctr" defTabSz="914949" rtl="0">
              <a:lnSpc>
                <a:spcPts val="1321"/>
              </a:lnSpc>
              <a:spcBef>
                <a:spcPct val="0"/>
              </a:spcBef>
            </a:pPr>
            <a:r>
              <a:rPr lang="en-US" sz="1201" kern="1200">
                <a:solidFill>
                  <a:srgbClr val="000000"/>
                </a:solidFill>
                <a:latin typeface="Public Sans"/>
                <a:ea typeface="Public Sans"/>
                <a:cs typeface="Public Sans"/>
                <a:sym typeface="Public Sans"/>
              </a:rPr>
              <a:t>Laske äänet ja hyödynnä tuloksia kohtaamisen arvioinnissa</a:t>
            </a:r>
          </a:p>
        </p:txBody>
      </p:sp>
      <p:grpSp>
        <p:nvGrpSpPr>
          <p:cNvPr id="42" name="Group 42"/>
          <p:cNvGrpSpPr/>
          <p:nvPr/>
        </p:nvGrpSpPr>
        <p:grpSpPr>
          <a:xfrm>
            <a:off x="819041" y="8277121"/>
            <a:ext cx="441965" cy="441965"/>
            <a:chOff x="0" y="0"/>
            <a:chExt cx="812800" cy="812800"/>
          </a:xfrm>
        </p:grpSpPr>
        <p:sp>
          <p:nvSpPr>
            <p:cNvPr id="43" name="Freeform 4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sp>
          <p:nvSpPr>
            <p:cNvPr id="44" name="TextBox 44"/>
            <p:cNvSpPr txBox="1"/>
            <p:nvPr/>
          </p:nvSpPr>
          <p:spPr>
            <a:xfrm>
              <a:off x="76200" y="85725"/>
              <a:ext cx="660400" cy="650875"/>
            </a:xfrm>
            <a:prstGeom prst="rect">
              <a:avLst/>
            </a:prstGeom>
          </p:spPr>
          <p:txBody>
            <a:bodyPr lIns="50830" tIns="50830" rIns="50830" bIns="50830" rtlCol="0" anchor="ctr"/>
            <a:lstStyle/>
            <a:p>
              <a:pPr algn="ctr" defTabSz="914949" rtl="0">
                <a:lnSpc>
                  <a:spcPts val="1541"/>
                </a:lnSpc>
              </a:pPr>
              <a:r>
                <a:rPr lang="en-US" sz="1401" b="1" kern="1200">
                  <a:solidFill>
                    <a:srgbClr val="FFFFFF"/>
                  </a:solidFill>
                  <a:latin typeface="Public Sans Bold"/>
                  <a:ea typeface="Public Sans Bold"/>
                  <a:cs typeface="Public Sans Bold"/>
                  <a:sym typeface="Public Sans Bold"/>
                </a:rPr>
                <a:t>4</a:t>
              </a:r>
            </a:p>
          </p:txBody>
        </p:sp>
      </p:grpSp>
      <p:grpSp>
        <p:nvGrpSpPr>
          <p:cNvPr id="45" name="Group 45"/>
          <p:cNvGrpSpPr/>
          <p:nvPr/>
        </p:nvGrpSpPr>
        <p:grpSpPr>
          <a:xfrm>
            <a:off x="819041" y="8955846"/>
            <a:ext cx="441965" cy="441965"/>
            <a:chOff x="0" y="0"/>
            <a:chExt cx="812800" cy="812800"/>
          </a:xfrm>
        </p:grpSpPr>
        <p:sp>
          <p:nvSpPr>
            <p:cNvPr id="46" name="Freeform 4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sp>
          <p:nvSpPr>
            <p:cNvPr id="47" name="TextBox 47"/>
            <p:cNvSpPr txBox="1"/>
            <p:nvPr/>
          </p:nvSpPr>
          <p:spPr>
            <a:xfrm>
              <a:off x="76200" y="85725"/>
              <a:ext cx="660400" cy="650875"/>
            </a:xfrm>
            <a:prstGeom prst="rect">
              <a:avLst/>
            </a:prstGeom>
          </p:spPr>
          <p:txBody>
            <a:bodyPr lIns="50830" tIns="50830" rIns="50830" bIns="50830" rtlCol="0" anchor="ctr"/>
            <a:lstStyle/>
            <a:p>
              <a:pPr algn="ctr" defTabSz="914949" rtl="0">
                <a:lnSpc>
                  <a:spcPts val="1541"/>
                </a:lnSpc>
              </a:pPr>
              <a:r>
                <a:rPr lang="en-US" sz="1401" b="1" kern="1200">
                  <a:solidFill>
                    <a:srgbClr val="FFFFFF"/>
                  </a:solidFill>
                  <a:latin typeface="Public Sans Bold"/>
                  <a:ea typeface="Public Sans Bold"/>
                  <a:cs typeface="Public Sans Bold"/>
                  <a:sym typeface="Public Sans Bold"/>
                </a:rPr>
                <a:t>5</a:t>
              </a:r>
            </a:p>
          </p:txBody>
        </p:sp>
      </p:grpSp>
      <p:sp>
        <p:nvSpPr>
          <p:cNvPr id="48" name="Freeform 48"/>
          <p:cNvSpPr/>
          <p:nvPr/>
        </p:nvSpPr>
        <p:spPr>
          <a:xfrm>
            <a:off x="6300487" y="8472362"/>
            <a:ext cx="469670" cy="688848"/>
          </a:xfrm>
          <a:custGeom>
            <a:avLst/>
            <a:gdLst/>
            <a:ahLst/>
            <a:cxnLst/>
            <a:rect l="l" t="t" r="r" b="b"/>
            <a:pathLst>
              <a:path w="469391" h="688439">
                <a:moveTo>
                  <a:pt x="0" y="0"/>
                </a:moveTo>
                <a:lnTo>
                  <a:pt x="469391" y="0"/>
                </a:lnTo>
                <a:lnTo>
                  <a:pt x="469391" y="688440"/>
                </a:lnTo>
                <a:lnTo>
                  <a:pt x="0" y="68844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49" name="Freeform 49"/>
          <p:cNvSpPr/>
          <p:nvPr/>
        </p:nvSpPr>
        <p:spPr>
          <a:xfrm>
            <a:off x="4116733" y="6433777"/>
            <a:ext cx="2653424" cy="1449432"/>
          </a:xfrm>
          <a:custGeom>
            <a:avLst/>
            <a:gdLst/>
            <a:ahLst/>
            <a:cxnLst/>
            <a:rect l="l" t="t" r="r" b="b"/>
            <a:pathLst>
              <a:path w="2651849" h="1448572">
                <a:moveTo>
                  <a:pt x="0" y="0"/>
                </a:moveTo>
                <a:lnTo>
                  <a:pt x="2651849" y="0"/>
                </a:lnTo>
                <a:lnTo>
                  <a:pt x="2651849" y="1448572"/>
                </a:lnTo>
                <a:lnTo>
                  <a:pt x="0" y="1448572"/>
                </a:lnTo>
                <a:lnTo>
                  <a:pt x="0" y="0"/>
                </a:lnTo>
                <a:close/>
              </a:path>
            </a:pathLst>
          </a:custGeom>
          <a:blipFill>
            <a:blip r:embed="rId6">
              <a:extLst>
                <a:ext uri="{96DAC541-7B7A-43D3-8B79-37D633B846F1}">
                  <asvg:svgBlip xmlns:asvg="http://schemas.microsoft.com/office/drawing/2016/SVG/main" r:embed="rId7"/>
                </a:ext>
              </a:extLst>
            </a:blip>
            <a:stretch>
              <a:fillRect/>
            </a:stretch>
          </a:blipFill>
          <a:ln w="38100" cap="sq">
            <a:solidFill>
              <a:srgbClr val="F04E4C"/>
            </a:solidFill>
            <a:prstDash val="dash"/>
            <a:miter/>
          </a:ln>
        </p:spPr>
        <p:txBody>
          <a:bodyPr/>
          <a:lstStyle/>
          <a:p>
            <a:pPr algn="l" defTabSz="914949" rtl="0"/>
            <a:endParaRPr lang="fi-FI" sz="1801" kern="1200">
              <a:solidFill>
                <a:prstClr val="black"/>
              </a:solidFill>
              <a:latin typeface="Calibri"/>
              <a:ea typeface="+mn-ea"/>
              <a:cs typeface="+mn-cs"/>
            </a:endParaRPr>
          </a:p>
        </p:txBody>
      </p:sp>
      <p:sp>
        <p:nvSpPr>
          <p:cNvPr id="50" name="Freeform 50"/>
          <p:cNvSpPr/>
          <p:nvPr/>
        </p:nvSpPr>
        <p:spPr>
          <a:xfrm>
            <a:off x="4221092" y="6560011"/>
            <a:ext cx="1190905" cy="846624"/>
          </a:xfrm>
          <a:custGeom>
            <a:avLst/>
            <a:gdLst/>
            <a:ahLst/>
            <a:cxnLst/>
            <a:rect l="l" t="t" r="r" b="b"/>
            <a:pathLst>
              <a:path w="1190198" h="846122">
                <a:moveTo>
                  <a:pt x="0" y="0"/>
                </a:moveTo>
                <a:lnTo>
                  <a:pt x="1190198" y="0"/>
                </a:lnTo>
                <a:lnTo>
                  <a:pt x="1190198" y="846122"/>
                </a:lnTo>
                <a:lnTo>
                  <a:pt x="0" y="84612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51" name="Freeform 51"/>
          <p:cNvSpPr/>
          <p:nvPr/>
        </p:nvSpPr>
        <p:spPr>
          <a:xfrm>
            <a:off x="5484005" y="6566646"/>
            <a:ext cx="1190905" cy="846624"/>
          </a:xfrm>
          <a:custGeom>
            <a:avLst/>
            <a:gdLst/>
            <a:ahLst/>
            <a:cxnLst/>
            <a:rect l="l" t="t" r="r" b="b"/>
            <a:pathLst>
              <a:path w="1190198" h="846122">
                <a:moveTo>
                  <a:pt x="0" y="0"/>
                </a:moveTo>
                <a:lnTo>
                  <a:pt x="1190198" y="0"/>
                </a:lnTo>
                <a:lnTo>
                  <a:pt x="1190198" y="846122"/>
                </a:lnTo>
                <a:lnTo>
                  <a:pt x="0" y="84612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grpSp>
        <p:nvGrpSpPr>
          <p:cNvPr id="52" name="Group 52"/>
          <p:cNvGrpSpPr/>
          <p:nvPr/>
        </p:nvGrpSpPr>
        <p:grpSpPr>
          <a:xfrm rot="5400000">
            <a:off x="4429979" y="7218571"/>
            <a:ext cx="296140" cy="427184"/>
            <a:chOff x="0" y="0"/>
            <a:chExt cx="149182" cy="215196"/>
          </a:xfrm>
        </p:grpSpPr>
        <p:sp>
          <p:nvSpPr>
            <p:cNvPr id="53" name="Freeform 53"/>
            <p:cNvSpPr/>
            <p:nvPr/>
          </p:nvSpPr>
          <p:spPr>
            <a:xfrm>
              <a:off x="0" y="0"/>
              <a:ext cx="149182" cy="215196"/>
            </a:xfrm>
            <a:custGeom>
              <a:avLst/>
              <a:gdLst/>
              <a:ahLst/>
              <a:cxnLst/>
              <a:rect l="l" t="t" r="r" b="b"/>
              <a:pathLst>
                <a:path w="149182" h="215196">
                  <a:moveTo>
                    <a:pt x="74591" y="0"/>
                  </a:moveTo>
                  <a:lnTo>
                    <a:pt x="74591" y="0"/>
                  </a:lnTo>
                  <a:cubicBezTo>
                    <a:pt x="115786" y="0"/>
                    <a:pt x="149182" y="33395"/>
                    <a:pt x="149182" y="74591"/>
                  </a:cubicBezTo>
                  <a:lnTo>
                    <a:pt x="149182" y="140605"/>
                  </a:lnTo>
                  <a:cubicBezTo>
                    <a:pt x="149182" y="181800"/>
                    <a:pt x="115786" y="215196"/>
                    <a:pt x="74591" y="215196"/>
                  </a:cubicBezTo>
                  <a:lnTo>
                    <a:pt x="74591" y="215196"/>
                  </a:lnTo>
                  <a:cubicBezTo>
                    <a:pt x="33395" y="215196"/>
                    <a:pt x="0" y="181800"/>
                    <a:pt x="0" y="140605"/>
                  </a:cubicBezTo>
                  <a:lnTo>
                    <a:pt x="0" y="74591"/>
                  </a:lnTo>
                  <a:cubicBezTo>
                    <a:pt x="0" y="33395"/>
                    <a:pt x="33395" y="0"/>
                    <a:pt x="74591" y="0"/>
                  </a:cubicBezTo>
                  <a:close/>
                </a:path>
              </a:pathLst>
            </a:custGeom>
            <a:solidFill>
              <a:srgbClr val="FFFFFF"/>
            </a:solidFill>
            <a:ln w="38100" cap="sq">
              <a:solidFill>
                <a:srgbClr val="394B85"/>
              </a:solidFill>
              <a:prstDash val="solid"/>
              <a:miter/>
            </a:ln>
          </p:spPr>
          <p:txBody>
            <a:bodyPr/>
            <a:lstStyle/>
            <a:p>
              <a:pPr algn="l" defTabSz="914949" rtl="0"/>
              <a:endParaRPr lang="fi-FI" sz="1801" kern="1200">
                <a:solidFill>
                  <a:prstClr val="black"/>
                </a:solidFill>
                <a:latin typeface="Calibri"/>
                <a:ea typeface="+mn-ea"/>
                <a:cs typeface="+mn-cs"/>
              </a:endParaRPr>
            </a:p>
          </p:txBody>
        </p:sp>
        <p:sp>
          <p:nvSpPr>
            <p:cNvPr id="54" name="TextBox 54"/>
            <p:cNvSpPr txBox="1"/>
            <p:nvPr/>
          </p:nvSpPr>
          <p:spPr>
            <a:xfrm>
              <a:off x="0" y="9525"/>
              <a:ext cx="149182" cy="205671"/>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grpSp>
        <p:nvGrpSpPr>
          <p:cNvPr id="55" name="Group 55"/>
          <p:cNvGrpSpPr/>
          <p:nvPr/>
        </p:nvGrpSpPr>
        <p:grpSpPr>
          <a:xfrm rot="5400000">
            <a:off x="4911373" y="7218571"/>
            <a:ext cx="296140" cy="427184"/>
            <a:chOff x="0" y="0"/>
            <a:chExt cx="149182" cy="215196"/>
          </a:xfrm>
        </p:grpSpPr>
        <p:sp>
          <p:nvSpPr>
            <p:cNvPr id="56" name="Freeform 56"/>
            <p:cNvSpPr/>
            <p:nvPr/>
          </p:nvSpPr>
          <p:spPr>
            <a:xfrm>
              <a:off x="0" y="0"/>
              <a:ext cx="149182" cy="215196"/>
            </a:xfrm>
            <a:custGeom>
              <a:avLst/>
              <a:gdLst/>
              <a:ahLst/>
              <a:cxnLst/>
              <a:rect l="l" t="t" r="r" b="b"/>
              <a:pathLst>
                <a:path w="149182" h="215196">
                  <a:moveTo>
                    <a:pt x="74591" y="0"/>
                  </a:moveTo>
                  <a:lnTo>
                    <a:pt x="74591" y="0"/>
                  </a:lnTo>
                  <a:cubicBezTo>
                    <a:pt x="115786" y="0"/>
                    <a:pt x="149182" y="33395"/>
                    <a:pt x="149182" y="74591"/>
                  </a:cubicBezTo>
                  <a:lnTo>
                    <a:pt x="149182" y="140605"/>
                  </a:lnTo>
                  <a:cubicBezTo>
                    <a:pt x="149182" y="181800"/>
                    <a:pt x="115786" y="215196"/>
                    <a:pt x="74591" y="215196"/>
                  </a:cubicBezTo>
                  <a:lnTo>
                    <a:pt x="74591" y="215196"/>
                  </a:lnTo>
                  <a:cubicBezTo>
                    <a:pt x="33395" y="215196"/>
                    <a:pt x="0" y="181800"/>
                    <a:pt x="0" y="140605"/>
                  </a:cubicBezTo>
                  <a:lnTo>
                    <a:pt x="0" y="74591"/>
                  </a:lnTo>
                  <a:cubicBezTo>
                    <a:pt x="0" y="33395"/>
                    <a:pt x="33395" y="0"/>
                    <a:pt x="74591" y="0"/>
                  </a:cubicBezTo>
                  <a:close/>
                </a:path>
              </a:pathLst>
            </a:custGeom>
            <a:solidFill>
              <a:srgbClr val="FFFFFF"/>
            </a:solidFill>
            <a:ln w="38100" cap="sq">
              <a:solidFill>
                <a:srgbClr val="394B85"/>
              </a:solidFill>
              <a:prstDash val="solid"/>
              <a:miter/>
            </a:ln>
          </p:spPr>
          <p:txBody>
            <a:bodyPr/>
            <a:lstStyle/>
            <a:p>
              <a:pPr algn="l" defTabSz="914949" rtl="0"/>
              <a:endParaRPr lang="fi-FI" sz="1801" kern="1200">
                <a:solidFill>
                  <a:prstClr val="black"/>
                </a:solidFill>
                <a:latin typeface="Calibri"/>
                <a:ea typeface="+mn-ea"/>
                <a:cs typeface="+mn-cs"/>
              </a:endParaRPr>
            </a:p>
          </p:txBody>
        </p:sp>
        <p:sp>
          <p:nvSpPr>
            <p:cNvPr id="57" name="TextBox 57"/>
            <p:cNvSpPr txBox="1"/>
            <p:nvPr/>
          </p:nvSpPr>
          <p:spPr>
            <a:xfrm>
              <a:off x="0" y="9525"/>
              <a:ext cx="149182" cy="205671"/>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grpSp>
        <p:nvGrpSpPr>
          <p:cNvPr id="58" name="Group 58"/>
          <p:cNvGrpSpPr/>
          <p:nvPr/>
        </p:nvGrpSpPr>
        <p:grpSpPr>
          <a:xfrm rot="5400000">
            <a:off x="5690691" y="7202003"/>
            <a:ext cx="296140" cy="427184"/>
            <a:chOff x="0" y="0"/>
            <a:chExt cx="149182" cy="215196"/>
          </a:xfrm>
        </p:grpSpPr>
        <p:sp>
          <p:nvSpPr>
            <p:cNvPr id="59" name="Freeform 59"/>
            <p:cNvSpPr/>
            <p:nvPr/>
          </p:nvSpPr>
          <p:spPr>
            <a:xfrm>
              <a:off x="0" y="0"/>
              <a:ext cx="149182" cy="215196"/>
            </a:xfrm>
            <a:custGeom>
              <a:avLst/>
              <a:gdLst/>
              <a:ahLst/>
              <a:cxnLst/>
              <a:rect l="l" t="t" r="r" b="b"/>
              <a:pathLst>
                <a:path w="149182" h="215196">
                  <a:moveTo>
                    <a:pt x="74591" y="0"/>
                  </a:moveTo>
                  <a:lnTo>
                    <a:pt x="74591" y="0"/>
                  </a:lnTo>
                  <a:cubicBezTo>
                    <a:pt x="115786" y="0"/>
                    <a:pt x="149182" y="33395"/>
                    <a:pt x="149182" y="74591"/>
                  </a:cubicBezTo>
                  <a:lnTo>
                    <a:pt x="149182" y="140605"/>
                  </a:lnTo>
                  <a:cubicBezTo>
                    <a:pt x="149182" y="181800"/>
                    <a:pt x="115786" y="215196"/>
                    <a:pt x="74591" y="215196"/>
                  </a:cubicBezTo>
                  <a:lnTo>
                    <a:pt x="74591" y="215196"/>
                  </a:lnTo>
                  <a:cubicBezTo>
                    <a:pt x="33395" y="215196"/>
                    <a:pt x="0" y="181800"/>
                    <a:pt x="0" y="140605"/>
                  </a:cubicBezTo>
                  <a:lnTo>
                    <a:pt x="0" y="74591"/>
                  </a:lnTo>
                  <a:cubicBezTo>
                    <a:pt x="0" y="33395"/>
                    <a:pt x="33395" y="0"/>
                    <a:pt x="74591" y="0"/>
                  </a:cubicBezTo>
                  <a:close/>
                </a:path>
              </a:pathLst>
            </a:custGeom>
            <a:solidFill>
              <a:srgbClr val="FFFFFF"/>
            </a:solidFill>
            <a:ln w="38100" cap="sq">
              <a:solidFill>
                <a:srgbClr val="394B85"/>
              </a:solidFill>
              <a:prstDash val="solid"/>
              <a:miter/>
            </a:ln>
          </p:spPr>
          <p:txBody>
            <a:bodyPr/>
            <a:lstStyle/>
            <a:p>
              <a:pPr algn="l" defTabSz="914949" rtl="0"/>
              <a:endParaRPr lang="fi-FI" sz="1801" kern="1200">
                <a:solidFill>
                  <a:prstClr val="black"/>
                </a:solidFill>
                <a:latin typeface="Calibri"/>
                <a:ea typeface="+mn-ea"/>
                <a:cs typeface="+mn-cs"/>
              </a:endParaRPr>
            </a:p>
          </p:txBody>
        </p:sp>
        <p:sp>
          <p:nvSpPr>
            <p:cNvPr id="60" name="TextBox 60"/>
            <p:cNvSpPr txBox="1"/>
            <p:nvPr/>
          </p:nvSpPr>
          <p:spPr>
            <a:xfrm>
              <a:off x="0" y="9525"/>
              <a:ext cx="149182" cy="205671"/>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grpSp>
        <p:nvGrpSpPr>
          <p:cNvPr id="61" name="Group 61"/>
          <p:cNvGrpSpPr/>
          <p:nvPr/>
        </p:nvGrpSpPr>
        <p:grpSpPr>
          <a:xfrm rot="5400000">
            <a:off x="6172085" y="7202003"/>
            <a:ext cx="296140" cy="427184"/>
            <a:chOff x="0" y="0"/>
            <a:chExt cx="149182" cy="215196"/>
          </a:xfrm>
        </p:grpSpPr>
        <p:sp>
          <p:nvSpPr>
            <p:cNvPr id="62" name="Freeform 62"/>
            <p:cNvSpPr/>
            <p:nvPr/>
          </p:nvSpPr>
          <p:spPr>
            <a:xfrm>
              <a:off x="0" y="0"/>
              <a:ext cx="149182" cy="215196"/>
            </a:xfrm>
            <a:custGeom>
              <a:avLst/>
              <a:gdLst/>
              <a:ahLst/>
              <a:cxnLst/>
              <a:rect l="l" t="t" r="r" b="b"/>
              <a:pathLst>
                <a:path w="149182" h="215196">
                  <a:moveTo>
                    <a:pt x="74591" y="0"/>
                  </a:moveTo>
                  <a:lnTo>
                    <a:pt x="74591" y="0"/>
                  </a:lnTo>
                  <a:cubicBezTo>
                    <a:pt x="115786" y="0"/>
                    <a:pt x="149182" y="33395"/>
                    <a:pt x="149182" y="74591"/>
                  </a:cubicBezTo>
                  <a:lnTo>
                    <a:pt x="149182" y="140605"/>
                  </a:lnTo>
                  <a:cubicBezTo>
                    <a:pt x="149182" y="181800"/>
                    <a:pt x="115786" y="215196"/>
                    <a:pt x="74591" y="215196"/>
                  </a:cubicBezTo>
                  <a:lnTo>
                    <a:pt x="74591" y="215196"/>
                  </a:lnTo>
                  <a:cubicBezTo>
                    <a:pt x="33395" y="215196"/>
                    <a:pt x="0" y="181800"/>
                    <a:pt x="0" y="140605"/>
                  </a:cubicBezTo>
                  <a:lnTo>
                    <a:pt x="0" y="74591"/>
                  </a:lnTo>
                  <a:cubicBezTo>
                    <a:pt x="0" y="33395"/>
                    <a:pt x="33395" y="0"/>
                    <a:pt x="74591" y="0"/>
                  </a:cubicBezTo>
                  <a:close/>
                </a:path>
              </a:pathLst>
            </a:custGeom>
            <a:solidFill>
              <a:srgbClr val="FFFFFF"/>
            </a:solidFill>
            <a:ln w="38100" cap="sq">
              <a:solidFill>
                <a:srgbClr val="394B85"/>
              </a:solidFill>
              <a:prstDash val="solid"/>
              <a:miter/>
            </a:ln>
          </p:spPr>
          <p:txBody>
            <a:bodyPr/>
            <a:lstStyle/>
            <a:p>
              <a:pPr algn="l" defTabSz="914949" rtl="0"/>
              <a:endParaRPr lang="fi-FI" sz="1801" kern="1200">
                <a:solidFill>
                  <a:prstClr val="black"/>
                </a:solidFill>
                <a:latin typeface="Calibri"/>
                <a:ea typeface="+mn-ea"/>
                <a:cs typeface="+mn-cs"/>
              </a:endParaRPr>
            </a:p>
          </p:txBody>
        </p:sp>
        <p:sp>
          <p:nvSpPr>
            <p:cNvPr id="63" name="TextBox 63"/>
            <p:cNvSpPr txBox="1"/>
            <p:nvPr/>
          </p:nvSpPr>
          <p:spPr>
            <a:xfrm>
              <a:off x="0" y="9525"/>
              <a:ext cx="149182" cy="205671"/>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sp>
        <p:nvSpPr>
          <p:cNvPr id="64" name="TextBox 64"/>
          <p:cNvSpPr txBox="1"/>
          <p:nvPr/>
        </p:nvSpPr>
        <p:spPr>
          <a:xfrm>
            <a:off x="4382999" y="7634794"/>
            <a:ext cx="416817" cy="141148"/>
          </a:xfrm>
          <a:prstGeom prst="rect">
            <a:avLst/>
          </a:prstGeom>
        </p:spPr>
        <p:txBody>
          <a:bodyPr lIns="0" tIns="0" rIns="0" bIns="0" rtlCol="0" anchor="t">
            <a:spAutoFit/>
          </a:bodyPr>
          <a:lstStyle/>
          <a:p>
            <a:pPr algn="ctr" defTabSz="914949" rtl="0">
              <a:lnSpc>
                <a:spcPts val="1095"/>
              </a:lnSpc>
              <a:spcBef>
                <a:spcPct val="0"/>
              </a:spcBef>
            </a:pPr>
            <a:r>
              <a:rPr lang="en-US" sz="996" b="1" kern="1200">
                <a:solidFill>
                  <a:srgbClr val="00BF63"/>
                </a:solidFill>
                <a:latin typeface="Public Sans Bold"/>
                <a:ea typeface="Public Sans Bold"/>
                <a:cs typeface="Public Sans Bold"/>
                <a:sym typeface="Public Sans Bold"/>
              </a:rPr>
              <a:t>KYLLÄ</a:t>
            </a:r>
          </a:p>
        </p:txBody>
      </p:sp>
      <p:sp>
        <p:nvSpPr>
          <p:cNvPr id="65" name="TextBox 65"/>
          <p:cNvSpPr txBox="1"/>
          <p:nvPr/>
        </p:nvSpPr>
        <p:spPr>
          <a:xfrm>
            <a:off x="5012822" y="7634794"/>
            <a:ext cx="119960" cy="141148"/>
          </a:xfrm>
          <a:prstGeom prst="rect">
            <a:avLst/>
          </a:prstGeom>
        </p:spPr>
        <p:txBody>
          <a:bodyPr lIns="0" tIns="0" rIns="0" bIns="0" rtlCol="0" anchor="t">
            <a:spAutoFit/>
          </a:bodyPr>
          <a:lstStyle/>
          <a:p>
            <a:pPr algn="ctr" defTabSz="914949" rtl="0">
              <a:lnSpc>
                <a:spcPts val="1095"/>
              </a:lnSpc>
              <a:spcBef>
                <a:spcPct val="0"/>
              </a:spcBef>
            </a:pPr>
            <a:r>
              <a:rPr lang="en-US" sz="996" b="1" kern="1200">
                <a:solidFill>
                  <a:srgbClr val="F04E4C"/>
                </a:solidFill>
                <a:latin typeface="Public Sans Bold"/>
                <a:ea typeface="Public Sans Bold"/>
                <a:cs typeface="Public Sans Bold"/>
                <a:sym typeface="Public Sans Bold"/>
              </a:rPr>
              <a:t>EI</a:t>
            </a:r>
          </a:p>
        </p:txBody>
      </p:sp>
      <p:sp>
        <p:nvSpPr>
          <p:cNvPr id="66" name="TextBox 66"/>
          <p:cNvSpPr txBox="1"/>
          <p:nvPr/>
        </p:nvSpPr>
        <p:spPr>
          <a:xfrm>
            <a:off x="5636899" y="7600913"/>
            <a:ext cx="416817" cy="141148"/>
          </a:xfrm>
          <a:prstGeom prst="rect">
            <a:avLst/>
          </a:prstGeom>
        </p:spPr>
        <p:txBody>
          <a:bodyPr lIns="0" tIns="0" rIns="0" bIns="0" rtlCol="0" anchor="t">
            <a:spAutoFit/>
          </a:bodyPr>
          <a:lstStyle/>
          <a:p>
            <a:pPr algn="ctr" defTabSz="914949" rtl="0">
              <a:lnSpc>
                <a:spcPts val="1095"/>
              </a:lnSpc>
              <a:spcBef>
                <a:spcPct val="0"/>
              </a:spcBef>
            </a:pPr>
            <a:r>
              <a:rPr lang="en-US" sz="996" b="1" kern="1200">
                <a:solidFill>
                  <a:srgbClr val="00BF63"/>
                </a:solidFill>
                <a:latin typeface="Public Sans Bold"/>
                <a:ea typeface="Public Sans Bold"/>
                <a:cs typeface="Public Sans Bold"/>
                <a:sym typeface="Public Sans Bold"/>
              </a:rPr>
              <a:t>KYLLÄ</a:t>
            </a:r>
          </a:p>
        </p:txBody>
      </p:sp>
      <p:sp>
        <p:nvSpPr>
          <p:cNvPr id="67" name="TextBox 67"/>
          <p:cNvSpPr txBox="1"/>
          <p:nvPr/>
        </p:nvSpPr>
        <p:spPr>
          <a:xfrm>
            <a:off x="6266722" y="7600913"/>
            <a:ext cx="119960" cy="141148"/>
          </a:xfrm>
          <a:prstGeom prst="rect">
            <a:avLst/>
          </a:prstGeom>
        </p:spPr>
        <p:txBody>
          <a:bodyPr lIns="0" tIns="0" rIns="0" bIns="0" rtlCol="0" anchor="t">
            <a:spAutoFit/>
          </a:bodyPr>
          <a:lstStyle/>
          <a:p>
            <a:pPr algn="ctr" defTabSz="914949" rtl="0">
              <a:lnSpc>
                <a:spcPts val="1095"/>
              </a:lnSpc>
              <a:spcBef>
                <a:spcPct val="0"/>
              </a:spcBef>
            </a:pPr>
            <a:r>
              <a:rPr lang="en-US" sz="996" b="1" kern="1200">
                <a:solidFill>
                  <a:srgbClr val="F04E4C"/>
                </a:solidFill>
                <a:latin typeface="Public Sans Bold"/>
                <a:ea typeface="Public Sans Bold"/>
                <a:cs typeface="Public Sans Bold"/>
                <a:sym typeface="Public Sans Bold"/>
              </a:rPr>
              <a:t>EI</a:t>
            </a:r>
          </a:p>
        </p:txBody>
      </p:sp>
      <p:sp>
        <p:nvSpPr>
          <p:cNvPr id="68" name="TextBox 68"/>
          <p:cNvSpPr txBox="1"/>
          <p:nvPr/>
        </p:nvSpPr>
        <p:spPr>
          <a:xfrm>
            <a:off x="1282582" y="5932465"/>
            <a:ext cx="2316900" cy="501313"/>
          </a:xfrm>
          <a:prstGeom prst="rect">
            <a:avLst/>
          </a:prstGeom>
        </p:spPr>
        <p:txBody>
          <a:bodyPr lIns="0" tIns="0" rIns="0" bIns="0" rtlCol="0" anchor="t">
            <a:spAutoFit/>
          </a:bodyPr>
          <a:lstStyle/>
          <a:p>
            <a:pPr algn="ctr" defTabSz="914949" rtl="0">
              <a:lnSpc>
                <a:spcPts val="1321"/>
              </a:lnSpc>
              <a:spcBef>
                <a:spcPct val="0"/>
              </a:spcBef>
            </a:pPr>
            <a:r>
              <a:rPr lang="en-US" sz="1201" kern="1200">
                <a:solidFill>
                  <a:srgbClr val="000000"/>
                </a:solidFill>
                <a:latin typeface="Public Sans"/>
                <a:ea typeface="Public Sans"/>
                <a:cs typeface="Public Sans"/>
                <a:sym typeface="Public Sans"/>
              </a:rPr>
              <a:t>Kerro osallistujille tilaisuuden aihe ja mahdolliset tavoitteet, jonka äärellä kohdataan</a:t>
            </a:r>
          </a:p>
        </p:txBody>
      </p:sp>
      <p:sp>
        <p:nvSpPr>
          <p:cNvPr id="69" name="TextBox 69"/>
          <p:cNvSpPr txBox="1"/>
          <p:nvPr/>
        </p:nvSpPr>
        <p:spPr>
          <a:xfrm>
            <a:off x="1251417" y="6737512"/>
            <a:ext cx="2316900" cy="333623"/>
          </a:xfrm>
          <a:prstGeom prst="rect">
            <a:avLst/>
          </a:prstGeom>
        </p:spPr>
        <p:txBody>
          <a:bodyPr lIns="0" tIns="0" rIns="0" bIns="0" rtlCol="0" anchor="t">
            <a:spAutoFit/>
          </a:bodyPr>
          <a:lstStyle/>
          <a:p>
            <a:pPr algn="ctr" defTabSz="914949" rtl="0">
              <a:lnSpc>
                <a:spcPts val="1321"/>
              </a:lnSpc>
              <a:spcBef>
                <a:spcPct val="0"/>
              </a:spcBef>
            </a:pPr>
            <a:r>
              <a:rPr lang="en-US" sz="1201" kern="1200">
                <a:solidFill>
                  <a:srgbClr val="000000"/>
                </a:solidFill>
                <a:latin typeface="Public Sans"/>
                <a:ea typeface="Public Sans"/>
                <a:cs typeface="Public Sans"/>
                <a:sym typeface="Public Sans"/>
              </a:rPr>
              <a:t>Jaa tilaisuuden loppupuolella jokaiselle osallistujalle kaksi helmeä</a:t>
            </a:r>
          </a:p>
        </p:txBody>
      </p:sp>
      <p:sp>
        <p:nvSpPr>
          <p:cNvPr id="70" name="TextBox 70"/>
          <p:cNvSpPr txBox="1"/>
          <p:nvPr/>
        </p:nvSpPr>
        <p:spPr>
          <a:xfrm>
            <a:off x="1324066" y="7450718"/>
            <a:ext cx="2316900" cy="667245"/>
          </a:xfrm>
          <a:prstGeom prst="rect">
            <a:avLst/>
          </a:prstGeom>
        </p:spPr>
        <p:txBody>
          <a:bodyPr lIns="0" tIns="0" rIns="0" bIns="0" rtlCol="0" anchor="t">
            <a:spAutoFit/>
          </a:bodyPr>
          <a:lstStyle/>
          <a:p>
            <a:pPr algn="ctr" defTabSz="914949" rtl="0">
              <a:lnSpc>
                <a:spcPts val="1298"/>
              </a:lnSpc>
              <a:spcBef>
                <a:spcPct val="0"/>
              </a:spcBef>
            </a:pPr>
            <a:r>
              <a:rPr lang="en-US" sz="1180" kern="1200">
                <a:solidFill>
                  <a:srgbClr val="000000"/>
                </a:solidFill>
                <a:latin typeface="Public Sans"/>
                <a:ea typeface="Public Sans"/>
                <a:cs typeface="Public Sans"/>
                <a:sym typeface="Public Sans"/>
              </a:rPr>
              <a:t>Pyydä osallistujia vastaamaan kysymyksiin laittamalla helmet </a:t>
            </a:r>
            <a:r>
              <a:rPr lang="en-US" sz="1180" kern="1200">
                <a:solidFill>
                  <a:srgbClr val="00BF63"/>
                </a:solidFill>
                <a:latin typeface="Public Sans"/>
                <a:ea typeface="Public Sans"/>
                <a:cs typeface="Public Sans"/>
                <a:sym typeface="Public Sans"/>
              </a:rPr>
              <a:t>“</a:t>
            </a:r>
            <a:r>
              <a:rPr lang="en-US" sz="1180" b="1" kern="1200">
                <a:solidFill>
                  <a:srgbClr val="00BF63"/>
                </a:solidFill>
                <a:latin typeface="Public Sans Bold"/>
                <a:ea typeface="Public Sans Bold"/>
                <a:cs typeface="Public Sans Bold"/>
                <a:sym typeface="Public Sans Bold"/>
              </a:rPr>
              <a:t>KYLLÄ</a:t>
            </a:r>
            <a:r>
              <a:rPr lang="en-US" sz="1180" kern="1200">
                <a:solidFill>
                  <a:srgbClr val="00BF63"/>
                </a:solidFill>
                <a:latin typeface="Public Sans"/>
                <a:ea typeface="Public Sans"/>
                <a:cs typeface="Public Sans"/>
                <a:sym typeface="Public Sans"/>
              </a:rPr>
              <a:t>”</a:t>
            </a:r>
            <a:r>
              <a:rPr lang="en-US" sz="1180" kern="1200">
                <a:solidFill>
                  <a:srgbClr val="000000"/>
                </a:solidFill>
                <a:latin typeface="Public Sans"/>
                <a:ea typeface="Public Sans"/>
                <a:cs typeface="Public Sans"/>
                <a:sym typeface="Public Sans"/>
              </a:rPr>
              <a:t> tai </a:t>
            </a:r>
            <a:r>
              <a:rPr lang="en-US" sz="1180" kern="1200">
                <a:solidFill>
                  <a:srgbClr val="F04E4C"/>
                </a:solidFill>
                <a:latin typeface="Public Sans"/>
                <a:ea typeface="Public Sans"/>
                <a:cs typeface="Public Sans"/>
                <a:sym typeface="Public Sans"/>
              </a:rPr>
              <a:t>“</a:t>
            </a:r>
            <a:r>
              <a:rPr lang="en-US" sz="1180" b="1" kern="1200">
                <a:solidFill>
                  <a:srgbClr val="F04E4C"/>
                </a:solidFill>
                <a:latin typeface="Public Sans Bold"/>
                <a:ea typeface="Public Sans Bold"/>
                <a:cs typeface="Public Sans Bold"/>
                <a:sym typeface="Public Sans Bold"/>
              </a:rPr>
              <a:t>EI</a:t>
            </a:r>
            <a:r>
              <a:rPr lang="en-US" sz="1180" kern="1200">
                <a:solidFill>
                  <a:srgbClr val="F04E4C"/>
                </a:solidFill>
                <a:latin typeface="Public Sans"/>
                <a:ea typeface="Public Sans"/>
                <a:cs typeface="Public Sans"/>
                <a:sym typeface="Public Sans"/>
              </a:rPr>
              <a:t>”</a:t>
            </a:r>
          </a:p>
          <a:p>
            <a:pPr algn="ctr" defTabSz="914949" rtl="0">
              <a:lnSpc>
                <a:spcPts val="1298"/>
              </a:lnSpc>
              <a:spcBef>
                <a:spcPct val="0"/>
              </a:spcBef>
            </a:pPr>
            <a:r>
              <a:rPr lang="en-US" sz="1180" kern="1200">
                <a:solidFill>
                  <a:srgbClr val="000000"/>
                </a:solidFill>
                <a:latin typeface="Public Sans"/>
                <a:ea typeface="Public Sans"/>
                <a:cs typeface="Public Sans"/>
                <a:sym typeface="Public Sans"/>
              </a:rPr>
              <a:t>-merkittyyn purkkiin</a:t>
            </a:r>
          </a:p>
        </p:txBody>
      </p:sp>
      <p:sp>
        <p:nvSpPr>
          <p:cNvPr id="71" name="TextBox 71"/>
          <p:cNvSpPr txBox="1"/>
          <p:nvPr/>
        </p:nvSpPr>
        <p:spPr>
          <a:xfrm>
            <a:off x="1414288" y="9007183"/>
            <a:ext cx="2154028" cy="339291"/>
          </a:xfrm>
          <a:prstGeom prst="rect">
            <a:avLst/>
          </a:prstGeom>
        </p:spPr>
        <p:txBody>
          <a:bodyPr lIns="0" tIns="0" rIns="0" bIns="0" rtlCol="0" anchor="t">
            <a:spAutoFit/>
          </a:bodyPr>
          <a:lstStyle/>
          <a:p>
            <a:pPr algn="ctr" defTabSz="914949" rtl="0">
              <a:lnSpc>
                <a:spcPts val="1321"/>
              </a:lnSpc>
              <a:spcBef>
                <a:spcPct val="0"/>
              </a:spcBef>
            </a:pPr>
            <a:r>
              <a:rPr lang="en-US" sz="1201" kern="1200">
                <a:solidFill>
                  <a:srgbClr val="000000"/>
                </a:solidFill>
                <a:latin typeface="Public Sans"/>
                <a:ea typeface="Public Sans"/>
                <a:cs typeface="Public Sans"/>
                <a:sym typeface="Public Sans"/>
              </a:rPr>
              <a:t>Johda tulokset yksikkösi</a:t>
            </a:r>
          </a:p>
          <a:p>
            <a:pPr algn="ctr" defTabSz="914949" rtl="0">
              <a:lnSpc>
                <a:spcPts val="1321"/>
              </a:lnSpc>
              <a:spcBef>
                <a:spcPct val="0"/>
              </a:spcBef>
            </a:pPr>
            <a:r>
              <a:rPr lang="en-US" sz="1201" kern="1200">
                <a:solidFill>
                  <a:srgbClr val="000000"/>
                </a:solidFill>
                <a:latin typeface="Public Sans"/>
                <a:ea typeface="Public Sans"/>
                <a:cs typeface="Public Sans"/>
                <a:sym typeface="Public Sans"/>
              </a:rPr>
              <a:t>omavalvontaraportiin</a:t>
            </a:r>
          </a:p>
        </p:txBody>
      </p:sp>
      <p:sp>
        <p:nvSpPr>
          <p:cNvPr id="72" name="TextBox 72"/>
          <p:cNvSpPr txBox="1"/>
          <p:nvPr/>
        </p:nvSpPr>
        <p:spPr>
          <a:xfrm>
            <a:off x="1856024" y="3708134"/>
            <a:ext cx="3627981" cy="282297"/>
          </a:xfrm>
          <a:prstGeom prst="rect">
            <a:avLst/>
          </a:prstGeom>
        </p:spPr>
        <p:txBody>
          <a:bodyPr lIns="0" tIns="0" rIns="0" bIns="0" rtlCol="0" anchor="t">
            <a:spAutoFit/>
          </a:bodyPr>
          <a:lstStyle/>
          <a:p>
            <a:pPr algn="ctr" defTabSz="914949" rtl="0">
              <a:lnSpc>
                <a:spcPts val="2201"/>
              </a:lnSpc>
              <a:spcBef>
                <a:spcPct val="0"/>
              </a:spcBef>
            </a:pPr>
            <a:r>
              <a:rPr lang="en-US" sz="2001" b="1" kern="1200" dirty="0" err="1">
                <a:solidFill>
                  <a:srgbClr val="394B85"/>
                </a:solidFill>
                <a:latin typeface="Public Sans Bold"/>
                <a:ea typeface="Public Sans Bold"/>
                <a:cs typeface="Public Sans Bold"/>
                <a:sym typeface="Public Sans Bold"/>
              </a:rPr>
              <a:t>Näin</a:t>
            </a:r>
            <a:r>
              <a:rPr lang="en-US" sz="2001" b="1" kern="1200" dirty="0">
                <a:solidFill>
                  <a:srgbClr val="394B85"/>
                </a:solidFill>
                <a:latin typeface="Public Sans Bold"/>
                <a:ea typeface="Public Sans Bold"/>
                <a:cs typeface="Public Sans Bold"/>
                <a:sym typeface="Public Sans Bold"/>
              </a:rPr>
              <a:t> </a:t>
            </a:r>
            <a:r>
              <a:rPr lang="en-US" sz="2001" b="1" kern="1200" dirty="0" err="1">
                <a:solidFill>
                  <a:srgbClr val="394B85"/>
                </a:solidFill>
                <a:latin typeface="Public Sans Bold"/>
                <a:ea typeface="Public Sans Bold"/>
                <a:cs typeface="Public Sans Bold"/>
                <a:sym typeface="Public Sans Bold"/>
              </a:rPr>
              <a:t>toteutat</a:t>
            </a:r>
            <a:r>
              <a:rPr lang="en-US" sz="2001" b="1" kern="1200" dirty="0">
                <a:solidFill>
                  <a:srgbClr val="394B85"/>
                </a:solidFill>
                <a:latin typeface="Public Sans Bold"/>
                <a:ea typeface="Public Sans Bold"/>
                <a:cs typeface="Public Sans Bold"/>
                <a:sym typeface="Public Sans Bold"/>
              </a:rPr>
              <a:t> </a:t>
            </a:r>
            <a:r>
              <a:rPr lang="en-US" sz="2001" b="1" kern="1200" dirty="0" err="1">
                <a:solidFill>
                  <a:srgbClr val="394B85"/>
                </a:solidFill>
                <a:latin typeface="Public Sans Bold"/>
                <a:ea typeface="Public Sans Bold"/>
                <a:cs typeface="Public Sans Bold"/>
                <a:sym typeface="Public Sans Bold"/>
              </a:rPr>
              <a:t>helmiarvioinnin</a:t>
            </a:r>
            <a:endParaRPr lang="en-US" sz="2001" b="1" kern="1200" dirty="0">
              <a:solidFill>
                <a:srgbClr val="394B85"/>
              </a:solidFill>
              <a:latin typeface="Public Sans Bold"/>
              <a:ea typeface="Public Sans Bold"/>
              <a:cs typeface="Public Sans Bold"/>
              <a:sym typeface="Public Sans Bold"/>
            </a:endParaRPr>
          </a:p>
        </p:txBody>
      </p:sp>
      <p:sp>
        <p:nvSpPr>
          <p:cNvPr id="73" name="TextBox 73"/>
          <p:cNvSpPr txBox="1"/>
          <p:nvPr/>
        </p:nvSpPr>
        <p:spPr>
          <a:xfrm>
            <a:off x="4190361" y="6811824"/>
            <a:ext cx="1252367" cy="423444"/>
          </a:xfrm>
          <a:prstGeom prst="rect">
            <a:avLst/>
          </a:prstGeom>
        </p:spPr>
        <p:txBody>
          <a:bodyPr lIns="0" tIns="0" rIns="0" bIns="0" rtlCol="0" anchor="t">
            <a:spAutoFit/>
          </a:bodyPr>
          <a:lstStyle/>
          <a:p>
            <a:pPr algn="ctr" defTabSz="914949" rtl="0">
              <a:lnSpc>
                <a:spcPts val="1095"/>
              </a:lnSpc>
              <a:spcBef>
                <a:spcPct val="0"/>
              </a:spcBef>
            </a:pPr>
            <a:r>
              <a:rPr lang="en-US" sz="996" b="1" kern="1200" dirty="0" err="1">
                <a:solidFill>
                  <a:srgbClr val="FFFFFF"/>
                </a:solidFill>
                <a:latin typeface="Public Sans Bold"/>
                <a:ea typeface="Public Sans Bold"/>
                <a:cs typeface="Public Sans Bold"/>
                <a:sym typeface="Public Sans Bold"/>
              </a:rPr>
              <a:t>Koetko</a:t>
            </a:r>
            <a:r>
              <a:rPr lang="en-US" sz="996" b="1" kern="1200" dirty="0">
                <a:solidFill>
                  <a:srgbClr val="FFFFFF"/>
                </a:solidFill>
                <a:latin typeface="Public Sans Bold"/>
                <a:ea typeface="Public Sans Bold"/>
                <a:cs typeface="Public Sans Bold"/>
                <a:sym typeface="Public Sans Bold"/>
              </a:rPr>
              <a:t>, </a:t>
            </a:r>
            <a:r>
              <a:rPr lang="en-US" sz="996" b="1" kern="1200" dirty="0" err="1">
                <a:solidFill>
                  <a:srgbClr val="FFFFFF"/>
                </a:solidFill>
                <a:latin typeface="Public Sans Bold"/>
                <a:ea typeface="Public Sans Bold"/>
                <a:cs typeface="Public Sans Bold"/>
                <a:sym typeface="Public Sans Bold"/>
              </a:rPr>
              <a:t>että</a:t>
            </a:r>
            <a:r>
              <a:rPr lang="en-US" sz="996" b="1" kern="1200" dirty="0">
                <a:solidFill>
                  <a:srgbClr val="FFFFFF"/>
                </a:solidFill>
                <a:latin typeface="Public Sans Bold"/>
                <a:ea typeface="Public Sans Bold"/>
                <a:cs typeface="Public Sans Bold"/>
                <a:sym typeface="Public Sans Bold"/>
              </a:rPr>
              <a:t> </a:t>
            </a:r>
            <a:r>
              <a:rPr lang="en-US" sz="996" b="1" kern="1200" dirty="0" err="1">
                <a:solidFill>
                  <a:srgbClr val="FFFFFF"/>
                </a:solidFill>
                <a:latin typeface="Public Sans Bold"/>
                <a:ea typeface="Public Sans Bold"/>
                <a:cs typeface="Public Sans Bold"/>
                <a:sym typeface="Public Sans Bold"/>
              </a:rPr>
              <a:t>tulit</a:t>
            </a:r>
            <a:r>
              <a:rPr lang="en-US" sz="996" b="1" kern="1200" dirty="0">
                <a:solidFill>
                  <a:srgbClr val="FFFFFF"/>
                </a:solidFill>
                <a:latin typeface="Public Sans Bold"/>
                <a:ea typeface="Public Sans Bold"/>
                <a:cs typeface="Public Sans Bold"/>
                <a:sym typeface="Public Sans Bold"/>
              </a:rPr>
              <a:t> </a:t>
            </a:r>
            <a:r>
              <a:rPr lang="en-US" sz="996" b="1" kern="1200" dirty="0" err="1">
                <a:solidFill>
                  <a:srgbClr val="FFFFFF"/>
                </a:solidFill>
                <a:latin typeface="Public Sans Bold"/>
                <a:ea typeface="Public Sans Bold"/>
                <a:cs typeface="Public Sans Bold"/>
                <a:sym typeface="Public Sans Bold"/>
              </a:rPr>
              <a:t>kohdatuksi</a:t>
            </a:r>
            <a:r>
              <a:rPr lang="en-US" sz="996" b="1" kern="1200" dirty="0">
                <a:solidFill>
                  <a:srgbClr val="FFFFFF"/>
                </a:solidFill>
                <a:latin typeface="Public Sans Bold"/>
                <a:ea typeface="Public Sans Bold"/>
                <a:cs typeface="Public Sans Bold"/>
                <a:sym typeface="Public Sans Bold"/>
              </a:rPr>
              <a:t> </a:t>
            </a:r>
            <a:r>
              <a:rPr lang="en-US" sz="996" b="1" kern="1200" dirty="0" err="1">
                <a:solidFill>
                  <a:srgbClr val="FFFFFF"/>
                </a:solidFill>
                <a:latin typeface="Public Sans Bold"/>
                <a:ea typeface="Public Sans Bold"/>
                <a:cs typeface="Public Sans Bold"/>
                <a:sym typeface="Public Sans Bold"/>
              </a:rPr>
              <a:t>tässä</a:t>
            </a:r>
            <a:r>
              <a:rPr lang="en-US" sz="996" b="1" kern="1200" dirty="0">
                <a:solidFill>
                  <a:srgbClr val="FFFFFF"/>
                </a:solidFill>
                <a:latin typeface="Public Sans Bold"/>
                <a:ea typeface="Public Sans Bold"/>
                <a:cs typeface="Public Sans Bold"/>
                <a:sym typeface="Public Sans Bold"/>
              </a:rPr>
              <a:t> </a:t>
            </a:r>
            <a:r>
              <a:rPr lang="en-US" sz="996" b="1" kern="1200" dirty="0" err="1">
                <a:solidFill>
                  <a:srgbClr val="FFFFFF"/>
                </a:solidFill>
                <a:latin typeface="Public Sans Bold"/>
                <a:ea typeface="Public Sans Bold"/>
                <a:cs typeface="Public Sans Bold"/>
                <a:sym typeface="Public Sans Bold"/>
              </a:rPr>
              <a:t>tilaisuudessa</a:t>
            </a:r>
            <a:r>
              <a:rPr lang="en-US" sz="996" b="1" kern="1200" dirty="0">
                <a:solidFill>
                  <a:srgbClr val="FFFFFF"/>
                </a:solidFill>
                <a:latin typeface="Public Sans Bold"/>
                <a:ea typeface="Public Sans Bold"/>
                <a:cs typeface="Public Sans Bold"/>
                <a:sym typeface="Public Sans Bold"/>
              </a:rPr>
              <a:t>?</a:t>
            </a:r>
          </a:p>
        </p:txBody>
      </p:sp>
      <p:sp>
        <p:nvSpPr>
          <p:cNvPr id="74" name="TextBox 74"/>
          <p:cNvSpPr txBox="1"/>
          <p:nvPr/>
        </p:nvSpPr>
        <p:spPr>
          <a:xfrm>
            <a:off x="5453274" y="6784719"/>
            <a:ext cx="1252367" cy="423444"/>
          </a:xfrm>
          <a:prstGeom prst="rect">
            <a:avLst/>
          </a:prstGeom>
        </p:spPr>
        <p:txBody>
          <a:bodyPr lIns="0" tIns="0" rIns="0" bIns="0" rtlCol="0" anchor="t">
            <a:spAutoFit/>
          </a:bodyPr>
          <a:lstStyle/>
          <a:p>
            <a:pPr algn="ctr" defTabSz="914949" rtl="0">
              <a:lnSpc>
                <a:spcPts val="1095"/>
              </a:lnSpc>
              <a:spcBef>
                <a:spcPct val="0"/>
              </a:spcBef>
            </a:pPr>
            <a:r>
              <a:rPr lang="en-US" sz="996" b="1" kern="1200" dirty="0" err="1">
                <a:solidFill>
                  <a:srgbClr val="FFFFFF"/>
                </a:solidFill>
                <a:latin typeface="Public Sans Bold"/>
                <a:ea typeface="Public Sans Bold"/>
                <a:cs typeface="Public Sans Bold"/>
                <a:sym typeface="Public Sans Bold"/>
              </a:rPr>
              <a:t>Koetko</a:t>
            </a:r>
            <a:r>
              <a:rPr lang="en-US" sz="996" b="1" kern="1200" dirty="0">
                <a:solidFill>
                  <a:srgbClr val="FFFFFF"/>
                </a:solidFill>
                <a:latin typeface="Public Sans Bold"/>
                <a:ea typeface="Public Sans Bold"/>
                <a:cs typeface="Public Sans Bold"/>
                <a:sym typeface="Public Sans Bold"/>
              </a:rPr>
              <a:t>, </a:t>
            </a:r>
            <a:r>
              <a:rPr lang="en-US" sz="996" b="1" kern="1200" dirty="0" err="1">
                <a:solidFill>
                  <a:srgbClr val="FFFFFF"/>
                </a:solidFill>
                <a:latin typeface="Public Sans Bold"/>
                <a:ea typeface="Public Sans Bold"/>
                <a:cs typeface="Public Sans Bold"/>
                <a:sym typeface="Public Sans Bold"/>
              </a:rPr>
              <a:t>että</a:t>
            </a:r>
            <a:r>
              <a:rPr lang="en-US" sz="996" b="1" kern="1200" dirty="0">
                <a:solidFill>
                  <a:srgbClr val="FFFFFF"/>
                </a:solidFill>
                <a:latin typeface="Public Sans Bold"/>
                <a:ea typeface="Public Sans Bold"/>
                <a:cs typeface="Public Sans Bold"/>
                <a:sym typeface="Public Sans Bold"/>
              </a:rPr>
              <a:t> </a:t>
            </a:r>
            <a:r>
              <a:rPr lang="en-US" sz="996" b="1" kern="1200" dirty="0" err="1">
                <a:solidFill>
                  <a:srgbClr val="FFFFFF"/>
                </a:solidFill>
                <a:latin typeface="Public Sans Bold"/>
                <a:ea typeface="Public Sans Bold"/>
                <a:cs typeface="Public Sans Bold"/>
                <a:sym typeface="Public Sans Bold"/>
              </a:rPr>
              <a:t>osallistumisellasi</a:t>
            </a:r>
            <a:endParaRPr lang="en-US" sz="996" b="1" kern="1200" dirty="0">
              <a:solidFill>
                <a:srgbClr val="FFFFFF"/>
              </a:solidFill>
              <a:latin typeface="Public Sans Bold"/>
              <a:ea typeface="Public Sans Bold"/>
              <a:cs typeface="Public Sans Bold"/>
              <a:sym typeface="Public Sans Bold"/>
            </a:endParaRPr>
          </a:p>
          <a:p>
            <a:pPr algn="ctr" defTabSz="914949" rtl="0">
              <a:lnSpc>
                <a:spcPts val="1095"/>
              </a:lnSpc>
              <a:spcBef>
                <a:spcPct val="0"/>
              </a:spcBef>
            </a:pPr>
            <a:r>
              <a:rPr lang="en-US" sz="996" b="1" kern="1200" dirty="0" err="1">
                <a:solidFill>
                  <a:srgbClr val="FFFFFF"/>
                </a:solidFill>
                <a:latin typeface="Public Sans Bold"/>
                <a:ea typeface="Public Sans Bold"/>
                <a:cs typeface="Public Sans Bold"/>
                <a:sym typeface="Public Sans Bold"/>
              </a:rPr>
              <a:t>oli</a:t>
            </a:r>
            <a:r>
              <a:rPr lang="en-US" sz="996" b="1" kern="1200" dirty="0">
                <a:solidFill>
                  <a:srgbClr val="FFFFFF"/>
                </a:solidFill>
                <a:latin typeface="Public Sans Bold"/>
                <a:ea typeface="Public Sans Bold"/>
                <a:cs typeface="Public Sans Bold"/>
                <a:sym typeface="Public Sans Bold"/>
              </a:rPr>
              <a:t> </a:t>
            </a:r>
            <a:r>
              <a:rPr lang="en-US" sz="996" b="1" kern="1200" dirty="0" err="1">
                <a:solidFill>
                  <a:srgbClr val="FFFFFF"/>
                </a:solidFill>
                <a:latin typeface="Public Sans Bold"/>
                <a:ea typeface="Public Sans Bold"/>
                <a:cs typeface="Public Sans Bold"/>
                <a:sym typeface="Public Sans Bold"/>
              </a:rPr>
              <a:t>vaikutusta</a:t>
            </a:r>
            <a:r>
              <a:rPr lang="en-US" sz="996" b="1" kern="1200" dirty="0">
                <a:solidFill>
                  <a:srgbClr val="FFFFFF"/>
                </a:solidFill>
                <a:latin typeface="Public Sans Bold"/>
                <a:ea typeface="Public Sans Bold"/>
                <a:cs typeface="Public Sans Bold"/>
                <a:sym typeface="Public Sans Bold"/>
              </a:rPr>
              <a:t>?</a:t>
            </a:r>
          </a:p>
        </p:txBody>
      </p:sp>
      <p:sp>
        <p:nvSpPr>
          <p:cNvPr id="75" name="Freeform 75"/>
          <p:cNvSpPr/>
          <p:nvPr/>
        </p:nvSpPr>
        <p:spPr>
          <a:xfrm>
            <a:off x="4336130" y="8102415"/>
            <a:ext cx="1947352" cy="1384391"/>
          </a:xfrm>
          <a:custGeom>
            <a:avLst/>
            <a:gdLst/>
            <a:ahLst/>
            <a:cxnLst/>
            <a:rect l="l" t="t" r="r" b="b"/>
            <a:pathLst>
              <a:path w="1946196" h="1383569">
                <a:moveTo>
                  <a:pt x="0" y="0"/>
                </a:moveTo>
                <a:lnTo>
                  <a:pt x="1946197" y="0"/>
                </a:lnTo>
                <a:lnTo>
                  <a:pt x="1946197" y="1383569"/>
                </a:lnTo>
                <a:lnTo>
                  <a:pt x="0" y="1383569"/>
                </a:lnTo>
                <a:lnTo>
                  <a:pt x="0" y="0"/>
                </a:lnTo>
                <a:close/>
              </a:path>
            </a:pathLst>
          </a:custGeom>
          <a:blipFill>
            <a:blip r:embed="rId10">
              <a:alphaModFix amt="40000"/>
              <a:extLst>
                <a:ext uri="{96DAC541-7B7A-43D3-8B79-37D633B846F1}">
                  <asvg:svgBlip xmlns:asvg="http://schemas.microsoft.com/office/drawing/2016/SVG/main" r:embed="rId11"/>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sp>
        <p:nvSpPr>
          <p:cNvPr id="76" name="TextBox 76"/>
          <p:cNvSpPr txBox="1"/>
          <p:nvPr/>
        </p:nvSpPr>
        <p:spPr>
          <a:xfrm>
            <a:off x="4430061" y="8437234"/>
            <a:ext cx="1773124" cy="769036"/>
          </a:xfrm>
          <a:prstGeom prst="rect">
            <a:avLst/>
          </a:prstGeom>
        </p:spPr>
        <p:txBody>
          <a:bodyPr lIns="0" tIns="0" rIns="0" bIns="0" rtlCol="0" anchor="t">
            <a:spAutoFit/>
          </a:bodyPr>
          <a:lstStyle/>
          <a:p>
            <a:pPr algn="ctr" defTabSz="914949" rtl="0">
              <a:lnSpc>
                <a:spcPts val="1226"/>
              </a:lnSpc>
              <a:spcBef>
                <a:spcPct val="0"/>
              </a:spcBef>
            </a:pPr>
            <a:r>
              <a:rPr lang="en-US" sz="1114" b="1" kern="1200">
                <a:solidFill>
                  <a:srgbClr val="394B85"/>
                </a:solidFill>
                <a:latin typeface="Public Sans Bold"/>
                <a:ea typeface="Public Sans Bold"/>
                <a:cs typeface="Public Sans Bold"/>
                <a:sym typeface="Public Sans Bold"/>
              </a:rPr>
              <a:t>“90 % osallistujista </a:t>
            </a:r>
            <a:r>
              <a:rPr lang="en-US" sz="1114" kern="1200">
                <a:solidFill>
                  <a:srgbClr val="394B85"/>
                </a:solidFill>
                <a:latin typeface="Public Sans"/>
                <a:ea typeface="Public Sans"/>
                <a:cs typeface="Public Sans"/>
                <a:sym typeface="Public Sans"/>
              </a:rPr>
              <a:t>(9/10)</a:t>
            </a:r>
            <a:r>
              <a:rPr lang="en-US" sz="1114" b="1" kern="1200">
                <a:solidFill>
                  <a:srgbClr val="394B85"/>
                </a:solidFill>
                <a:latin typeface="Public Sans Bold"/>
                <a:ea typeface="Public Sans Bold"/>
                <a:cs typeface="Public Sans Bold"/>
                <a:sym typeface="Public Sans Bold"/>
              </a:rPr>
              <a:t> koki tulleensa kohdatuksi ja 80 %</a:t>
            </a:r>
            <a:r>
              <a:rPr lang="en-US" sz="1114" kern="1200">
                <a:solidFill>
                  <a:srgbClr val="394B85"/>
                </a:solidFill>
                <a:latin typeface="Public Sans"/>
                <a:ea typeface="Public Sans"/>
                <a:cs typeface="Public Sans"/>
                <a:sym typeface="Public Sans"/>
              </a:rPr>
              <a:t> (8/10)</a:t>
            </a:r>
            <a:r>
              <a:rPr lang="en-US" sz="1114" b="1" kern="1200">
                <a:solidFill>
                  <a:srgbClr val="394B85"/>
                </a:solidFill>
                <a:latin typeface="Public Sans Bold"/>
                <a:ea typeface="Public Sans Bold"/>
                <a:cs typeface="Public Sans Bold"/>
                <a:sym typeface="Public Sans Bold"/>
              </a:rPr>
              <a:t> koki osallistumisellaan olleen vaikutusta.”</a:t>
            </a:r>
          </a:p>
        </p:txBody>
      </p:sp>
      <p:grpSp>
        <p:nvGrpSpPr>
          <p:cNvPr id="77" name="Group 77"/>
          <p:cNvGrpSpPr/>
          <p:nvPr/>
        </p:nvGrpSpPr>
        <p:grpSpPr>
          <a:xfrm>
            <a:off x="840616" y="7586019"/>
            <a:ext cx="441965" cy="441965"/>
            <a:chOff x="0" y="0"/>
            <a:chExt cx="812800" cy="812800"/>
          </a:xfrm>
        </p:grpSpPr>
        <p:sp>
          <p:nvSpPr>
            <p:cNvPr id="78" name="Freeform 7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sp>
          <p:nvSpPr>
            <p:cNvPr id="79" name="TextBox 79"/>
            <p:cNvSpPr txBox="1"/>
            <p:nvPr/>
          </p:nvSpPr>
          <p:spPr>
            <a:xfrm>
              <a:off x="76200" y="85725"/>
              <a:ext cx="660400" cy="650875"/>
            </a:xfrm>
            <a:prstGeom prst="rect">
              <a:avLst/>
            </a:prstGeom>
          </p:spPr>
          <p:txBody>
            <a:bodyPr lIns="50830" tIns="50830" rIns="50830" bIns="50830" rtlCol="0" anchor="ctr"/>
            <a:lstStyle/>
            <a:p>
              <a:pPr algn="ctr" defTabSz="914949" rtl="0">
                <a:lnSpc>
                  <a:spcPts val="1541"/>
                </a:lnSpc>
              </a:pPr>
              <a:r>
                <a:rPr lang="en-US" sz="1401" b="1" kern="1200">
                  <a:solidFill>
                    <a:srgbClr val="FFFFFF"/>
                  </a:solidFill>
                  <a:latin typeface="Public Sans Bold"/>
                  <a:ea typeface="Public Sans Bold"/>
                  <a:cs typeface="Public Sans Bold"/>
                  <a:sym typeface="Public Sans Bold"/>
                </a:rPr>
                <a:t>3</a:t>
              </a:r>
            </a:p>
          </p:txBody>
        </p:sp>
      </p:grpSp>
      <p:sp>
        <p:nvSpPr>
          <p:cNvPr id="81" name="Tekstiruutu 80">
            <a:extLst>
              <a:ext uri="{FF2B5EF4-FFF2-40B4-BE49-F238E27FC236}">
                <a16:creationId xmlns:a16="http://schemas.microsoft.com/office/drawing/2014/main" id="{C496582B-CFB5-7570-BEFC-6E193FE63673}"/>
              </a:ext>
            </a:extLst>
          </p:cNvPr>
          <p:cNvSpPr txBox="1"/>
          <p:nvPr/>
        </p:nvSpPr>
        <p:spPr>
          <a:xfrm>
            <a:off x="189093" y="2255633"/>
            <a:ext cx="5931437" cy="245662"/>
          </a:xfrm>
          <a:prstGeom prst="rect">
            <a:avLst/>
          </a:prstGeom>
          <a:noFill/>
        </p:spPr>
        <p:txBody>
          <a:bodyPr wrap="square">
            <a:spAutoFit/>
          </a:bodyPr>
          <a:lstStyle/>
          <a:p>
            <a:pPr algn="ctr" defTabSz="914949" rtl="0">
              <a:lnSpc>
                <a:spcPts val="1095"/>
              </a:lnSpc>
              <a:spcBef>
                <a:spcPct val="0"/>
              </a:spcBef>
            </a:pPr>
            <a:r>
              <a:rPr lang="en-US" sz="1401" kern="1200" dirty="0" err="1">
                <a:solidFill>
                  <a:srgbClr val="1F497D"/>
                </a:solidFill>
                <a:latin typeface="Public Sans" panose="020B0604020202020204" charset="0"/>
                <a:ea typeface="Public Sans Bold"/>
                <a:cs typeface="Public Sans Bold"/>
                <a:sym typeface="Public Sans Bold"/>
              </a:rPr>
              <a:t>Koetko</a:t>
            </a:r>
            <a:r>
              <a:rPr lang="en-US" sz="1401" kern="1200" dirty="0">
                <a:solidFill>
                  <a:srgbClr val="1F497D"/>
                </a:solidFill>
                <a:latin typeface="Public Sans" panose="020B0604020202020204" charset="0"/>
                <a:ea typeface="Public Sans Bold"/>
                <a:cs typeface="Public Sans Bold"/>
                <a:sym typeface="Public Sans Bold"/>
              </a:rPr>
              <a:t>, </a:t>
            </a:r>
            <a:r>
              <a:rPr lang="en-US" sz="1401" kern="1200" dirty="0" err="1">
                <a:solidFill>
                  <a:srgbClr val="1F497D"/>
                </a:solidFill>
                <a:latin typeface="Public Sans" panose="020B0604020202020204" charset="0"/>
                <a:ea typeface="Public Sans Bold"/>
                <a:cs typeface="Public Sans Bold"/>
                <a:sym typeface="Public Sans Bold"/>
              </a:rPr>
              <a:t>että</a:t>
            </a:r>
            <a:r>
              <a:rPr lang="en-US" sz="1401" kern="1200" dirty="0">
                <a:solidFill>
                  <a:srgbClr val="1F497D"/>
                </a:solidFill>
                <a:latin typeface="Public Sans" panose="020B0604020202020204" charset="0"/>
                <a:ea typeface="Public Sans Bold"/>
                <a:cs typeface="Public Sans Bold"/>
                <a:sym typeface="Public Sans Bold"/>
              </a:rPr>
              <a:t> </a:t>
            </a:r>
            <a:r>
              <a:rPr lang="en-US" sz="1401" kern="1200" dirty="0" err="1">
                <a:solidFill>
                  <a:srgbClr val="1F497D"/>
                </a:solidFill>
                <a:latin typeface="Public Sans" panose="020B0604020202020204" charset="0"/>
                <a:ea typeface="Public Sans Bold"/>
                <a:cs typeface="Public Sans Bold"/>
                <a:sym typeface="Public Sans Bold"/>
              </a:rPr>
              <a:t>tulit</a:t>
            </a:r>
            <a:r>
              <a:rPr lang="en-US" sz="1401" kern="1200" dirty="0">
                <a:solidFill>
                  <a:srgbClr val="1F497D"/>
                </a:solidFill>
                <a:latin typeface="Public Sans" panose="020B0604020202020204" charset="0"/>
                <a:ea typeface="Public Sans Bold"/>
                <a:cs typeface="Public Sans Bold"/>
                <a:sym typeface="Public Sans Bold"/>
              </a:rPr>
              <a:t> </a:t>
            </a:r>
            <a:r>
              <a:rPr lang="en-US" sz="1401" kern="1200" dirty="0" err="1">
                <a:solidFill>
                  <a:srgbClr val="1F497D"/>
                </a:solidFill>
                <a:latin typeface="Public Sans" panose="020B0604020202020204" charset="0"/>
                <a:ea typeface="Public Sans Bold"/>
                <a:cs typeface="Public Sans Bold"/>
                <a:sym typeface="Public Sans Bold"/>
              </a:rPr>
              <a:t>kohdatuksi</a:t>
            </a:r>
            <a:r>
              <a:rPr lang="en-US" sz="1401" kern="1200" dirty="0">
                <a:solidFill>
                  <a:srgbClr val="1F497D"/>
                </a:solidFill>
                <a:latin typeface="Public Sans" panose="020B0604020202020204" charset="0"/>
                <a:ea typeface="Public Sans Bold"/>
                <a:cs typeface="Public Sans Bold"/>
                <a:sym typeface="Public Sans Bold"/>
              </a:rPr>
              <a:t> </a:t>
            </a:r>
            <a:r>
              <a:rPr lang="en-US" sz="1401" kern="1200" dirty="0" err="1">
                <a:solidFill>
                  <a:srgbClr val="1F497D"/>
                </a:solidFill>
                <a:latin typeface="Public Sans" panose="020B0604020202020204" charset="0"/>
                <a:ea typeface="Public Sans Bold"/>
                <a:cs typeface="Public Sans Bold"/>
                <a:sym typeface="Public Sans Bold"/>
              </a:rPr>
              <a:t>tässä</a:t>
            </a:r>
            <a:r>
              <a:rPr lang="en-US" sz="1401" kern="1200" dirty="0">
                <a:solidFill>
                  <a:srgbClr val="1F497D"/>
                </a:solidFill>
                <a:latin typeface="Public Sans" panose="020B0604020202020204" charset="0"/>
                <a:ea typeface="Public Sans Bold"/>
                <a:cs typeface="Public Sans Bold"/>
                <a:sym typeface="Public Sans Bold"/>
              </a:rPr>
              <a:t> </a:t>
            </a:r>
            <a:r>
              <a:rPr lang="en-US" sz="1401" kern="1200" dirty="0" err="1">
                <a:solidFill>
                  <a:srgbClr val="1F497D"/>
                </a:solidFill>
                <a:latin typeface="Public Sans" panose="020B0604020202020204" charset="0"/>
                <a:ea typeface="Public Sans Bold"/>
                <a:cs typeface="Public Sans Bold"/>
                <a:sym typeface="Public Sans Bold"/>
              </a:rPr>
              <a:t>tilaisuudessa</a:t>
            </a:r>
            <a:r>
              <a:rPr lang="en-US" sz="1401" kern="1200" dirty="0">
                <a:solidFill>
                  <a:srgbClr val="1F497D"/>
                </a:solidFill>
                <a:latin typeface="Public Sans" panose="020B0604020202020204" charset="0"/>
                <a:ea typeface="Public Sans Bold"/>
                <a:cs typeface="Public Sans Bold"/>
                <a:sym typeface="Public Sans Bold"/>
              </a:rPr>
              <a:t>?</a:t>
            </a:r>
          </a:p>
        </p:txBody>
      </p:sp>
      <p:sp>
        <p:nvSpPr>
          <p:cNvPr id="83" name="Tekstiruutu 82">
            <a:extLst>
              <a:ext uri="{FF2B5EF4-FFF2-40B4-BE49-F238E27FC236}">
                <a16:creationId xmlns:a16="http://schemas.microsoft.com/office/drawing/2014/main" id="{AD3B3681-A9D8-337F-00C2-E47FF8A5D0A9}"/>
              </a:ext>
            </a:extLst>
          </p:cNvPr>
          <p:cNvSpPr txBox="1"/>
          <p:nvPr/>
        </p:nvSpPr>
        <p:spPr>
          <a:xfrm>
            <a:off x="-789732" y="2520468"/>
            <a:ext cx="7572193" cy="245662"/>
          </a:xfrm>
          <a:prstGeom prst="rect">
            <a:avLst/>
          </a:prstGeom>
          <a:noFill/>
        </p:spPr>
        <p:txBody>
          <a:bodyPr wrap="square">
            <a:spAutoFit/>
          </a:bodyPr>
          <a:lstStyle/>
          <a:p>
            <a:pPr algn="ctr" defTabSz="914949" rtl="0">
              <a:lnSpc>
                <a:spcPts val="1095"/>
              </a:lnSpc>
              <a:spcBef>
                <a:spcPct val="0"/>
              </a:spcBef>
            </a:pPr>
            <a:r>
              <a:rPr lang="en-US" sz="1401" kern="1200" dirty="0" err="1">
                <a:solidFill>
                  <a:srgbClr val="1F497D"/>
                </a:solidFill>
                <a:latin typeface="Public Sans" panose="020B0604020202020204" charset="0"/>
                <a:ea typeface="Public Sans Bold"/>
                <a:cs typeface="Public Sans Bold"/>
                <a:sym typeface="Public Sans Bold"/>
              </a:rPr>
              <a:t>Koetko</a:t>
            </a:r>
            <a:r>
              <a:rPr lang="en-US" sz="1401" kern="1200" dirty="0">
                <a:solidFill>
                  <a:srgbClr val="1F497D"/>
                </a:solidFill>
                <a:latin typeface="Public Sans" panose="020B0604020202020204" charset="0"/>
                <a:ea typeface="Public Sans Bold"/>
                <a:cs typeface="Public Sans Bold"/>
                <a:sym typeface="Public Sans Bold"/>
              </a:rPr>
              <a:t>, </a:t>
            </a:r>
            <a:r>
              <a:rPr lang="en-US" sz="1401" kern="1200" dirty="0" err="1">
                <a:solidFill>
                  <a:srgbClr val="1F497D"/>
                </a:solidFill>
                <a:latin typeface="Public Sans" panose="020B0604020202020204" charset="0"/>
                <a:ea typeface="Public Sans Bold"/>
                <a:cs typeface="Public Sans Bold"/>
                <a:sym typeface="Public Sans Bold"/>
              </a:rPr>
              <a:t>että</a:t>
            </a:r>
            <a:r>
              <a:rPr lang="en-US" sz="1401" kern="1200" dirty="0">
                <a:solidFill>
                  <a:srgbClr val="1F497D"/>
                </a:solidFill>
                <a:latin typeface="Public Sans" panose="020B0604020202020204" charset="0"/>
                <a:ea typeface="Public Sans Bold"/>
                <a:cs typeface="Public Sans Bold"/>
                <a:sym typeface="Public Sans Bold"/>
              </a:rPr>
              <a:t> </a:t>
            </a:r>
            <a:r>
              <a:rPr lang="en-US" sz="1401" kern="1200" dirty="0" err="1">
                <a:solidFill>
                  <a:srgbClr val="1F497D"/>
                </a:solidFill>
                <a:latin typeface="Public Sans" panose="020B0604020202020204" charset="0"/>
                <a:ea typeface="Public Sans Bold"/>
                <a:cs typeface="Public Sans Bold"/>
                <a:sym typeface="Public Sans Bold"/>
              </a:rPr>
              <a:t>osallistumisellasi</a:t>
            </a:r>
            <a:r>
              <a:rPr lang="en-US" sz="1401" kern="1200" dirty="0">
                <a:solidFill>
                  <a:srgbClr val="1F497D"/>
                </a:solidFill>
                <a:latin typeface="Public Sans" panose="020B0604020202020204" charset="0"/>
                <a:ea typeface="Public Sans Bold"/>
                <a:cs typeface="Public Sans Bold"/>
                <a:sym typeface="Public Sans Bold"/>
              </a:rPr>
              <a:t> </a:t>
            </a:r>
            <a:r>
              <a:rPr lang="en-US" sz="1401" kern="1200" dirty="0" err="1">
                <a:solidFill>
                  <a:srgbClr val="1F497D"/>
                </a:solidFill>
                <a:latin typeface="Public Sans" panose="020B0604020202020204" charset="0"/>
                <a:ea typeface="Public Sans Bold"/>
                <a:cs typeface="Public Sans Bold"/>
                <a:sym typeface="Public Sans Bold"/>
              </a:rPr>
              <a:t>oli</a:t>
            </a:r>
            <a:r>
              <a:rPr lang="en-US" sz="1401" kern="1200" dirty="0">
                <a:solidFill>
                  <a:srgbClr val="1F497D"/>
                </a:solidFill>
                <a:latin typeface="Public Sans" panose="020B0604020202020204" charset="0"/>
                <a:ea typeface="Public Sans Bold"/>
                <a:cs typeface="Public Sans Bold"/>
                <a:sym typeface="Public Sans Bold"/>
              </a:rPr>
              <a:t> </a:t>
            </a:r>
            <a:r>
              <a:rPr lang="en-US" sz="1401" kern="1200" dirty="0" err="1">
                <a:solidFill>
                  <a:srgbClr val="1F497D"/>
                </a:solidFill>
                <a:latin typeface="Public Sans" panose="020B0604020202020204" charset="0"/>
                <a:ea typeface="Public Sans Bold"/>
                <a:cs typeface="Public Sans Bold"/>
                <a:sym typeface="Public Sans Bold"/>
              </a:rPr>
              <a:t>vaikutusta</a:t>
            </a:r>
            <a:r>
              <a:rPr lang="en-US" sz="1401" kern="1200" dirty="0">
                <a:solidFill>
                  <a:srgbClr val="1F497D"/>
                </a:solidFill>
                <a:latin typeface="Public Sans" panose="020B0604020202020204" charset="0"/>
                <a:ea typeface="Public Sans Bold"/>
                <a:cs typeface="Public Sans Bold"/>
                <a:sym typeface="Public Sans Bold"/>
              </a:rPr>
              <a:t>?</a:t>
            </a:r>
          </a:p>
        </p:txBody>
      </p:sp>
      <p:sp>
        <p:nvSpPr>
          <p:cNvPr id="85" name="Tekstiruutu 84">
            <a:extLst>
              <a:ext uri="{FF2B5EF4-FFF2-40B4-BE49-F238E27FC236}">
                <a16:creationId xmlns:a16="http://schemas.microsoft.com/office/drawing/2014/main" id="{B9C516F0-A63B-AACF-F27C-FBA1628EF09D}"/>
              </a:ext>
            </a:extLst>
          </p:cNvPr>
          <p:cNvSpPr txBox="1"/>
          <p:nvPr/>
        </p:nvSpPr>
        <p:spPr>
          <a:xfrm>
            <a:off x="676350" y="2712851"/>
            <a:ext cx="6267126" cy="588909"/>
          </a:xfrm>
          <a:prstGeom prst="rect">
            <a:avLst/>
          </a:prstGeom>
          <a:noFill/>
        </p:spPr>
        <p:txBody>
          <a:bodyPr wrap="square">
            <a:spAutoFit/>
          </a:bodyPr>
          <a:lstStyle/>
          <a:p>
            <a:pPr algn="l" defTabSz="914949" rtl="0">
              <a:lnSpc>
                <a:spcPts val="1981"/>
              </a:lnSpc>
              <a:spcBef>
                <a:spcPct val="0"/>
              </a:spcBef>
            </a:pPr>
            <a:r>
              <a:rPr lang="en-US" sz="1401" kern="1200" dirty="0" err="1">
                <a:solidFill>
                  <a:prstClr val="black"/>
                </a:solidFill>
                <a:latin typeface="Public Sans" panose="020B0604020202020204" charset="0"/>
                <a:ea typeface="Public Sans Bold"/>
                <a:cs typeface="Public Sans Bold"/>
                <a:sym typeface="Public Sans Bold"/>
              </a:rPr>
              <a:t>Mittaamisen</a:t>
            </a:r>
            <a:r>
              <a:rPr lang="en-US" sz="1401" kern="1200" dirty="0">
                <a:solidFill>
                  <a:prstClr val="black"/>
                </a:solidFill>
                <a:latin typeface="Public Sans" panose="020B0604020202020204" charset="0"/>
                <a:ea typeface="Public Sans Bold"/>
                <a:cs typeface="Public Sans Bold"/>
                <a:sym typeface="Public Sans Bold"/>
              </a:rPr>
              <a:t> ja </a:t>
            </a:r>
            <a:r>
              <a:rPr lang="en-US" sz="1401" kern="1200" dirty="0" err="1">
                <a:solidFill>
                  <a:prstClr val="black"/>
                </a:solidFill>
                <a:latin typeface="Public Sans" panose="020B0604020202020204" charset="0"/>
                <a:ea typeface="Public Sans Bold"/>
                <a:cs typeface="Public Sans Bold"/>
                <a:sym typeface="Public Sans Bold"/>
              </a:rPr>
              <a:t>palautteen</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kysymiseen</a:t>
            </a:r>
            <a:r>
              <a:rPr lang="en-US" sz="1401" kern="1200" dirty="0">
                <a:solidFill>
                  <a:prstClr val="black"/>
                </a:solidFill>
                <a:latin typeface="Public Sans" panose="020B0604020202020204" charset="0"/>
                <a:ea typeface="Public Sans Bold"/>
                <a:cs typeface="Public Sans Bold"/>
                <a:sym typeface="Public Sans Bold"/>
              </a:rPr>
              <a:t> on </a:t>
            </a:r>
            <a:r>
              <a:rPr lang="en-US" sz="1401" kern="1200" dirty="0" err="1">
                <a:solidFill>
                  <a:prstClr val="black"/>
                </a:solidFill>
                <a:latin typeface="Public Sans" panose="020B0604020202020204" charset="0"/>
                <a:ea typeface="Public Sans Bold"/>
                <a:cs typeface="Public Sans Bold"/>
                <a:sym typeface="Public Sans Bold"/>
              </a:rPr>
              <a:t>monia</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tapoja</a:t>
            </a:r>
            <a:r>
              <a:rPr lang="en-US" sz="1401" kern="1200" dirty="0">
                <a:solidFill>
                  <a:prstClr val="black"/>
                </a:solidFill>
                <a:latin typeface="Public Sans" panose="020B0604020202020204" charset="0"/>
                <a:ea typeface="Public Sans Bold"/>
                <a:cs typeface="Public Sans Bold"/>
                <a:sym typeface="Public Sans Bold"/>
              </a:rPr>
              <a:t>. Sen </a:t>
            </a:r>
            <a:r>
              <a:rPr lang="en-US" sz="1401" kern="1200" dirty="0" err="1">
                <a:solidFill>
                  <a:prstClr val="black"/>
                </a:solidFill>
                <a:latin typeface="Public Sans" panose="020B0604020202020204" charset="0"/>
                <a:ea typeface="Public Sans Bold"/>
                <a:cs typeface="Public Sans Bold"/>
                <a:sym typeface="Public Sans Bold"/>
              </a:rPr>
              <a:t>voi</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tehdä</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lomakkeella</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nettikyselyllä</a:t>
            </a:r>
            <a:r>
              <a:rPr lang="en-US" sz="1401" kern="1200" dirty="0">
                <a:solidFill>
                  <a:prstClr val="black"/>
                </a:solidFill>
                <a:latin typeface="Public Sans" panose="020B0604020202020204" charset="0"/>
                <a:ea typeface="Public Sans Bold"/>
                <a:cs typeface="Public Sans Bold"/>
                <a:sym typeface="Public Sans Bold"/>
              </a:rPr>
              <a:t> tai </a:t>
            </a:r>
            <a:r>
              <a:rPr lang="en-US" sz="1401" kern="1200" dirty="0" err="1">
                <a:solidFill>
                  <a:prstClr val="black"/>
                </a:solidFill>
                <a:latin typeface="Public Sans" panose="020B0604020202020204" charset="0"/>
                <a:ea typeface="Public Sans Bold"/>
                <a:cs typeface="Public Sans Bold"/>
                <a:sym typeface="Public Sans Bold"/>
              </a:rPr>
              <a:t>esimerkiksi</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alla</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esitellyllä</a:t>
            </a:r>
            <a:r>
              <a:rPr lang="en-US" sz="1401" kern="1200" dirty="0">
                <a:solidFill>
                  <a:prstClr val="black"/>
                </a:solidFill>
                <a:latin typeface="Public Sans" panose="020B0604020202020204" charset="0"/>
                <a:ea typeface="Public Sans Bold"/>
                <a:cs typeface="Public Sans Bold"/>
                <a:sym typeface="Public Sans Bold"/>
              </a:rPr>
              <a:t> </a:t>
            </a:r>
            <a:r>
              <a:rPr lang="en-US" sz="1401" kern="1200" dirty="0" err="1">
                <a:solidFill>
                  <a:prstClr val="black"/>
                </a:solidFill>
                <a:latin typeface="Public Sans" panose="020B0604020202020204" charset="0"/>
                <a:ea typeface="Public Sans Bold"/>
                <a:cs typeface="Public Sans Bold"/>
                <a:sym typeface="Public Sans Bold"/>
              </a:rPr>
              <a:t>helmi-menetelmällä</a:t>
            </a:r>
            <a:r>
              <a:rPr lang="en-US" sz="1401" kern="1200" dirty="0">
                <a:solidFill>
                  <a:prstClr val="black"/>
                </a:solidFill>
                <a:latin typeface="Public Sans" panose="020B0604020202020204" charset="0"/>
                <a:ea typeface="Public Sans Bold"/>
                <a:cs typeface="Public Sans Bold"/>
                <a:sym typeface="Public Sans Bold"/>
              </a:rPr>
              <a:t>.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435550" y="9649998"/>
            <a:ext cx="2701603" cy="583804"/>
            <a:chOff x="0" y="0"/>
            <a:chExt cx="3600000" cy="777943"/>
          </a:xfrm>
        </p:grpSpPr>
        <p:grpSp>
          <p:nvGrpSpPr>
            <p:cNvPr id="3" name="Group 3"/>
            <p:cNvGrpSpPr>
              <a:grpSpLocks noChangeAspect="1"/>
            </p:cNvGrpSpPr>
            <p:nvPr/>
          </p:nvGrpSpPr>
          <p:grpSpPr>
            <a:xfrm>
              <a:off x="0" y="0"/>
              <a:ext cx="777108" cy="777943"/>
              <a:chOff x="0" y="0"/>
              <a:chExt cx="1655953" cy="1657731"/>
            </a:xfrm>
          </p:grpSpPr>
          <p:sp>
            <p:nvSpPr>
              <p:cNvPr id="4" name="Freeform 4"/>
              <p:cNvSpPr/>
              <p:nvPr/>
            </p:nvSpPr>
            <p:spPr>
              <a:xfrm>
                <a:off x="494792" y="494665"/>
                <a:ext cx="1097661" cy="1099566"/>
              </a:xfrm>
              <a:custGeom>
                <a:avLst/>
                <a:gdLst/>
                <a:ahLst/>
                <a:cxnLst/>
                <a:rect l="l" t="t" r="r" b="b"/>
                <a:pathLst>
                  <a:path w="1097661"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pPr algn="l" defTabSz="914949" rtl="0"/>
                <a:endParaRPr lang="fi-FI" sz="1801" kern="1200">
                  <a:solidFill>
                    <a:prstClr val="black"/>
                  </a:solidFill>
                  <a:latin typeface="Calibri"/>
                  <a:ea typeface="+mn-ea"/>
                  <a:cs typeface="+mn-cs"/>
                </a:endParaRPr>
              </a:p>
            </p:txBody>
          </p:sp>
          <p:sp>
            <p:nvSpPr>
              <p:cNvPr id="5" name="Freeform 5"/>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pPr algn="l" defTabSz="914949" rtl="0"/>
                <a:endParaRPr lang="fi-FI" sz="1801" kern="1200">
                  <a:solidFill>
                    <a:prstClr val="black"/>
                  </a:solidFill>
                  <a:latin typeface="Calibri"/>
                  <a:ea typeface="+mn-ea"/>
                  <a:cs typeface="+mn-cs"/>
                </a:endParaRPr>
              </a:p>
            </p:txBody>
          </p:sp>
        </p:grpSp>
        <p:sp>
          <p:nvSpPr>
            <p:cNvPr id="6" name="Freeform 6"/>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algn="l" defTabSz="914949" rtl="0"/>
              <a:endParaRPr lang="fi-FI" sz="1801" kern="1200">
                <a:solidFill>
                  <a:prstClr val="black"/>
                </a:solidFill>
                <a:latin typeface="Calibri"/>
                <a:ea typeface="+mn-ea"/>
                <a:cs typeface="+mn-cs"/>
              </a:endParaRPr>
            </a:p>
          </p:txBody>
        </p:sp>
      </p:grpSp>
      <p:sp>
        <p:nvSpPr>
          <p:cNvPr id="7" name="TextBox 7"/>
          <p:cNvSpPr txBox="1"/>
          <p:nvPr/>
        </p:nvSpPr>
        <p:spPr>
          <a:xfrm>
            <a:off x="1001878" y="644589"/>
            <a:ext cx="5326557" cy="409009"/>
          </a:xfrm>
          <a:prstGeom prst="rect">
            <a:avLst/>
          </a:prstGeom>
        </p:spPr>
        <p:txBody>
          <a:bodyPr wrap="square" lIns="0" tIns="0" rIns="0" bIns="0" rtlCol="0" anchor="t">
            <a:spAutoFit/>
          </a:bodyPr>
          <a:lstStyle/>
          <a:p>
            <a:pPr algn="ctr" defTabSz="914949" rtl="0">
              <a:lnSpc>
                <a:spcPts val="3302"/>
              </a:lnSpc>
              <a:spcBef>
                <a:spcPct val="0"/>
              </a:spcBef>
            </a:pPr>
            <a:r>
              <a:rPr lang="en-US" sz="2602" kern="1200" dirty="0" err="1">
                <a:solidFill>
                  <a:srgbClr val="394B85"/>
                </a:solidFill>
                <a:latin typeface="Arial MT Pro"/>
                <a:ea typeface="Arial MT Pro"/>
                <a:cs typeface="Arial MT Pro"/>
                <a:sym typeface="Arial MT Pro"/>
              </a:rPr>
              <a:t>Helmiarviointi</a:t>
            </a:r>
            <a:endParaRPr lang="en-US" sz="2602" kern="1200" dirty="0">
              <a:solidFill>
                <a:srgbClr val="394B85"/>
              </a:solidFill>
              <a:latin typeface="Arial MT Pro"/>
              <a:ea typeface="Arial MT Pro"/>
              <a:cs typeface="Arial MT Pro"/>
              <a:sym typeface="Arial MT Pro"/>
            </a:endParaRPr>
          </a:p>
        </p:txBody>
      </p:sp>
      <p:sp>
        <p:nvSpPr>
          <p:cNvPr id="8" name="AutoShape 8"/>
          <p:cNvSpPr/>
          <p:nvPr/>
        </p:nvSpPr>
        <p:spPr>
          <a:xfrm>
            <a:off x="981538" y="3066337"/>
            <a:ext cx="0" cy="1825937"/>
          </a:xfrm>
          <a:prstGeom prst="line">
            <a:avLst/>
          </a:prstGeom>
          <a:ln w="38100" cap="flat">
            <a:solidFill>
              <a:srgbClr val="739DD2"/>
            </a:solidFill>
            <a:prstDash val="sysDash"/>
            <a:headEnd type="none" w="sm" len="sm"/>
            <a:tailEnd type="none" w="sm" len="sm"/>
          </a:ln>
        </p:spPr>
        <p:txBody>
          <a:bodyPr/>
          <a:lstStyle/>
          <a:p>
            <a:pPr algn="l" defTabSz="914949" rtl="0"/>
            <a:endParaRPr lang="fi-FI" sz="1801" kern="1200">
              <a:solidFill>
                <a:prstClr val="black"/>
              </a:solidFill>
              <a:latin typeface="Calibri"/>
              <a:ea typeface="+mn-ea"/>
              <a:cs typeface="+mn-cs"/>
            </a:endParaRPr>
          </a:p>
        </p:txBody>
      </p:sp>
      <p:grpSp>
        <p:nvGrpSpPr>
          <p:cNvPr id="9" name="Group 9"/>
          <p:cNvGrpSpPr/>
          <p:nvPr/>
        </p:nvGrpSpPr>
        <p:grpSpPr>
          <a:xfrm>
            <a:off x="1094456" y="3121074"/>
            <a:ext cx="2533440" cy="799113"/>
            <a:chOff x="0" y="0"/>
            <a:chExt cx="907389" cy="286214"/>
          </a:xfrm>
        </p:grpSpPr>
        <p:sp>
          <p:nvSpPr>
            <p:cNvPr id="10" name="Freeform 10"/>
            <p:cNvSpPr/>
            <p:nvPr/>
          </p:nvSpPr>
          <p:spPr>
            <a:xfrm>
              <a:off x="0" y="0"/>
              <a:ext cx="907389" cy="286214"/>
            </a:xfrm>
            <a:custGeom>
              <a:avLst/>
              <a:gdLst/>
              <a:ahLst/>
              <a:cxnLst/>
              <a:rect l="l" t="t" r="r" b="b"/>
              <a:pathLst>
                <a:path w="907389" h="286214">
                  <a:moveTo>
                    <a:pt x="113135" y="0"/>
                  </a:moveTo>
                  <a:lnTo>
                    <a:pt x="794253" y="0"/>
                  </a:lnTo>
                  <a:cubicBezTo>
                    <a:pt x="856736" y="0"/>
                    <a:pt x="907389" y="50652"/>
                    <a:pt x="907389" y="113135"/>
                  </a:cubicBezTo>
                  <a:lnTo>
                    <a:pt x="907389" y="173079"/>
                  </a:lnTo>
                  <a:cubicBezTo>
                    <a:pt x="907389" y="203084"/>
                    <a:pt x="895469" y="231861"/>
                    <a:pt x="874252" y="253078"/>
                  </a:cubicBezTo>
                  <a:cubicBezTo>
                    <a:pt x="853035" y="274294"/>
                    <a:pt x="824259" y="286214"/>
                    <a:pt x="794253" y="286214"/>
                  </a:cubicBezTo>
                  <a:lnTo>
                    <a:pt x="113135" y="286214"/>
                  </a:lnTo>
                  <a:cubicBezTo>
                    <a:pt x="50652" y="286214"/>
                    <a:pt x="0" y="235562"/>
                    <a:pt x="0" y="173079"/>
                  </a:cubicBezTo>
                  <a:lnTo>
                    <a:pt x="0" y="113135"/>
                  </a:lnTo>
                  <a:cubicBezTo>
                    <a:pt x="0" y="83130"/>
                    <a:pt x="11920" y="54353"/>
                    <a:pt x="33137" y="33137"/>
                  </a:cubicBezTo>
                  <a:cubicBezTo>
                    <a:pt x="54353" y="11920"/>
                    <a:pt x="83130" y="0"/>
                    <a:pt x="113135" y="0"/>
                  </a:cubicBezTo>
                  <a:close/>
                </a:path>
              </a:pathLst>
            </a:custGeom>
            <a:solidFill>
              <a:srgbClr val="FFFFFF"/>
            </a:solidFill>
            <a:ln w="38100" cap="rnd">
              <a:solidFill>
                <a:srgbClr val="739DD2"/>
              </a:solidFill>
              <a:prstDash val="solid"/>
              <a:round/>
            </a:ln>
          </p:spPr>
          <p:txBody>
            <a:bodyPr/>
            <a:lstStyle/>
            <a:p>
              <a:pPr algn="l" defTabSz="914949" rtl="0"/>
              <a:endParaRPr lang="fi-FI" sz="1801" kern="1200">
                <a:solidFill>
                  <a:prstClr val="black"/>
                </a:solidFill>
                <a:latin typeface="Calibri"/>
                <a:ea typeface="+mn-ea"/>
                <a:cs typeface="+mn-cs"/>
              </a:endParaRPr>
            </a:p>
          </p:txBody>
        </p:sp>
        <p:sp>
          <p:nvSpPr>
            <p:cNvPr id="11" name="TextBox 11"/>
            <p:cNvSpPr txBox="1"/>
            <p:nvPr/>
          </p:nvSpPr>
          <p:spPr>
            <a:xfrm>
              <a:off x="0" y="9525"/>
              <a:ext cx="907389" cy="276689"/>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grpSp>
        <p:nvGrpSpPr>
          <p:cNvPr id="12" name="Group 12"/>
          <p:cNvGrpSpPr/>
          <p:nvPr/>
        </p:nvGrpSpPr>
        <p:grpSpPr>
          <a:xfrm>
            <a:off x="1094456" y="2588349"/>
            <a:ext cx="2533440" cy="472826"/>
            <a:chOff x="0" y="0"/>
            <a:chExt cx="907389" cy="169349"/>
          </a:xfrm>
        </p:grpSpPr>
        <p:sp>
          <p:nvSpPr>
            <p:cNvPr id="13" name="Freeform 13"/>
            <p:cNvSpPr/>
            <p:nvPr/>
          </p:nvSpPr>
          <p:spPr>
            <a:xfrm>
              <a:off x="0" y="0"/>
              <a:ext cx="907389" cy="169349"/>
            </a:xfrm>
            <a:custGeom>
              <a:avLst/>
              <a:gdLst/>
              <a:ahLst/>
              <a:cxnLst/>
              <a:rect l="l" t="t" r="r" b="b"/>
              <a:pathLst>
                <a:path w="907389" h="169349">
                  <a:moveTo>
                    <a:pt x="84675" y="0"/>
                  </a:moveTo>
                  <a:lnTo>
                    <a:pt x="822714" y="0"/>
                  </a:lnTo>
                  <a:cubicBezTo>
                    <a:pt x="845171" y="0"/>
                    <a:pt x="866708" y="8921"/>
                    <a:pt x="882588" y="24801"/>
                  </a:cubicBezTo>
                  <a:cubicBezTo>
                    <a:pt x="898468" y="40680"/>
                    <a:pt x="907389" y="62218"/>
                    <a:pt x="907389" y="84675"/>
                  </a:cubicBezTo>
                  <a:lnTo>
                    <a:pt x="907389" y="84675"/>
                  </a:lnTo>
                  <a:cubicBezTo>
                    <a:pt x="907389" y="107132"/>
                    <a:pt x="898468" y="128669"/>
                    <a:pt x="882588" y="144549"/>
                  </a:cubicBezTo>
                  <a:cubicBezTo>
                    <a:pt x="866708" y="160428"/>
                    <a:pt x="845171" y="169349"/>
                    <a:pt x="822714" y="169349"/>
                  </a:cubicBezTo>
                  <a:lnTo>
                    <a:pt x="84675" y="169349"/>
                  </a:lnTo>
                  <a:cubicBezTo>
                    <a:pt x="62218" y="169349"/>
                    <a:pt x="40680" y="160428"/>
                    <a:pt x="24801" y="144549"/>
                  </a:cubicBezTo>
                  <a:cubicBezTo>
                    <a:pt x="8921" y="128669"/>
                    <a:pt x="0" y="107132"/>
                    <a:pt x="0" y="84675"/>
                  </a:cubicBezTo>
                  <a:lnTo>
                    <a:pt x="0" y="84675"/>
                  </a:lnTo>
                  <a:cubicBezTo>
                    <a:pt x="0" y="62218"/>
                    <a:pt x="8921" y="40680"/>
                    <a:pt x="24801" y="24801"/>
                  </a:cubicBezTo>
                  <a:cubicBezTo>
                    <a:pt x="40680" y="8921"/>
                    <a:pt x="62218" y="0"/>
                    <a:pt x="84675" y="0"/>
                  </a:cubicBezTo>
                  <a:close/>
                </a:path>
              </a:pathLst>
            </a:custGeom>
            <a:solidFill>
              <a:srgbClr val="FFFFFF"/>
            </a:solidFill>
            <a:ln w="38100" cap="rnd">
              <a:solidFill>
                <a:srgbClr val="739DD2"/>
              </a:solidFill>
              <a:prstDash val="solid"/>
              <a:round/>
            </a:ln>
          </p:spPr>
          <p:txBody>
            <a:bodyPr/>
            <a:lstStyle/>
            <a:p>
              <a:pPr algn="l" defTabSz="914949" rtl="0"/>
              <a:endParaRPr lang="fi-FI" sz="1801" kern="1200">
                <a:solidFill>
                  <a:prstClr val="black"/>
                </a:solidFill>
                <a:latin typeface="Calibri"/>
                <a:ea typeface="+mn-ea"/>
                <a:cs typeface="+mn-cs"/>
              </a:endParaRPr>
            </a:p>
          </p:txBody>
        </p:sp>
        <p:sp>
          <p:nvSpPr>
            <p:cNvPr id="14" name="TextBox 14"/>
            <p:cNvSpPr txBox="1"/>
            <p:nvPr/>
          </p:nvSpPr>
          <p:spPr>
            <a:xfrm>
              <a:off x="0" y="9525"/>
              <a:ext cx="907389" cy="159824"/>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grpSp>
        <p:nvGrpSpPr>
          <p:cNvPr id="15" name="Group 15"/>
          <p:cNvGrpSpPr/>
          <p:nvPr/>
        </p:nvGrpSpPr>
        <p:grpSpPr>
          <a:xfrm>
            <a:off x="760556" y="2624371"/>
            <a:ext cx="441965" cy="441965"/>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sp>
          <p:nvSpPr>
            <p:cNvPr id="17" name="TextBox 17"/>
            <p:cNvSpPr txBox="1"/>
            <p:nvPr/>
          </p:nvSpPr>
          <p:spPr>
            <a:xfrm>
              <a:off x="76200" y="85725"/>
              <a:ext cx="660400" cy="650875"/>
            </a:xfrm>
            <a:prstGeom prst="rect">
              <a:avLst/>
            </a:prstGeom>
          </p:spPr>
          <p:txBody>
            <a:bodyPr lIns="50830" tIns="50830" rIns="50830" bIns="50830" rtlCol="0" anchor="ctr"/>
            <a:lstStyle/>
            <a:p>
              <a:pPr algn="ctr" defTabSz="914949" rtl="0">
                <a:lnSpc>
                  <a:spcPts val="1541"/>
                </a:lnSpc>
              </a:pPr>
              <a:r>
                <a:rPr lang="en-US" sz="1401" b="1" kern="1200">
                  <a:solidFill>
                    <a:srgbClr val="FFFFFF"/>
                  </a:solidFill>
                  <a:latin typeface="Public Sans Bold"/>
                  <a:ea typeface="Public Sans Bold"/>
                  <a:cs typeface="Public Sans Bold"/>
                  <a:sym typeface="Public Sans Bold"/>
                </a:rPr>
                <a:t>1</a:t>
              </a:r>
            </a:p>
          </p:txBody>
        </p:sp>
      </p:grpSp>
      <p:grpSp>
        <p:nvGrpSpPr>
          <p:cNvPr id="18" name="Group 18"/>
          <p:cNvGrpSpPr/>
          <p:nvPr/>
        </p:nvGrpSpPr>
        <p:grpSpPr>
          <a:xfrm>
            <a:off x="760556" y="3322843"/>
            <a:ext cx="441965" cy="441965"/>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sp>
          <p:nvSpPr>
            <p:cNvPr id="20" name="TextBox 20"/>
            <p:cNvSpPr txBox="1"/>
            <p:nvPr/>
          </p:nvSpPr>
          <p:spPr>
            <a:xfrm>
              <a:off x="76200" y="85725"/>
              <a:ext cx="660400" cy="650875"/>
            </a:xfrm>
            <a:prstGeom prst="rect">
              <a:avLst/>
            </a:prstGeom>
          </p:spPr>
          <p:txBody>
            <a:bodyPr lIns="50830" tIns="50830" rIns="50830" bIns="50830" rtlCol="0" anchor="ctr"/>
            <a:lstStyle/>
            <a:p>
              <a:pPr algn="ctr" defTabSz="914949" rtl="0">
                <a:lnSpc>
                  <a:spcPts val="1541"/>
                </a:lnSpc>
              </a:pPr>
              <a:r>
                <a:rPr lang="en-US" sz="1401" b="1" kern="1200">
                  <a:solidFill>
                    <a:srgbClr val="FFFFFF"/>
                  </a:solidFill>
                  <a:latin typeface="Public Sans Bold"/>
                  <a:ea typeface="Public Sans Bold"/>
                  <a:cs typeface="Public Sans Bold"/>
                  <a:sym typeface="Public Sans Bold"/>
                </a:rPr>
                <a:t>2</a:t>
              </a:r>
            </a:p>
          </p:txBody>
        </p:sp>
      </p:grpSp>
      <p:sp>
        <p:nvSpPr>
          <p:cNvPr id="21" name="TextBox 21"/>
          <p:cNvSpPr txBox="1"/>
          <p:nvPr/>
        </p:nvSpPr>
        <p:spPr>
          <a:xfrm>
            <a:off x="1135942" y="4626202"/>
            <a:ext cx="2316900" cy="333623"/>
          </a:xfrm>
          <a:prstGeom prst="rect">
            <a:avLst/>
          </a:prstGeom>
        </p:spPr>
        <p:txBody>
          <a:bodyPr lIns="0" tIns="0" rIns="0" bIns="0" rtlCol="0" anchor="t">
            <a:spAutoFit/>
          </a:bodyPr>
          <a:lstStyle/>
          <a:p>
            <a:pPr algn="ctr" defTabSz="914949" rtl="0">
              <a:lnSpc>
                <a:spcPts val="1321"/>
              </a:lnSpc>
              <a:spcBef>
                <a:spcPct val="0"/>
              </a:spcBef>
            </a:pPr>
            <a:r>
              <a:rPr lang="en-US" sz="1201" kern="1200">
                <a:solidFill>
                  <a:srgbClr val="000000"/>
                </a:solidFill>
                <a:latin typeface="Public Sans"/>
                <a:ea typeface="Public Sans"/>
                <a:cs typeface="Public Sans"/>
                <a:sym typeface="Public Sans"/>
              </a:rPr>
              <a:t>Laske äänet ja hyödynnä tuloksia kohtaamisen arvioinnissa</a:t>
            </a:r>
          </a:p>
        </p:txBody>
      </p:sp>
      <p:sp>
        <p:nvSpPr>
          <p:cNvPr id="22" name="AutoShape 22"/>
          <p:cNvSpPr/>
          <p:nvPr/>
        </p:nvSpPr>
        <p:spPr>
          <a:xfrm flipH="1" flipV="1">
            <a:off x="1336743" y="4235880"/>
            <a:ext cx="2654677" cy="15823"/>
          </a:xfrm>
          <a:prstGeom prst="line">
            <a:avLst/>
          </a:prstGeom>
          <a:ln w="38100" cap="flat">
            <a:solidFill>
              <a:srgbClr val="739DD2"/>
            </a:solidFill>
            <a:prstDash val="sysDash"/>
            <a:headEnd type="none" w="sm" len="sm"/>
            <a:tailEnd type="none" w="sm" len="sm"/>
          </a:ln>
        </p:spPr>
        <p:txBody>
          <a:bodyPr/>
          <a:lstStyle/>
          <a:p>
            <a:pPr algn="l" defTabSz="914949" rtl="0"/>
            <a:endParaRPr lang="fi-FI" sz="1801" kern="1200">
              <a:solidFill>
                <a:prstClr val="black"/>
              </a:solidFill>
              <a:latin typeface="Calibri"/>
              <a:ea typeface="+mn-ea"/>
              <a:cs typeface="+mn-cs"/>
            </a:endParaRPr>
          </a:p>
        </p:txBody>
      </p:sp>
      <p:grpSp>
        <p:nvGrpSpPr>
          <p:cNvPr id="23" name="Group 23"/>
          <p:cNvGrpSpPr/>
          <p:nvPr/>
        </p:nvGrpSpPr>
        <p:grpSpPr>
          <a:xfrm>
            <a:off x="1134497" y="3972899"/>
            <a:ext cx="2533440" cy="541786"/>
            <a:chOff x="0" y="0"/>
            <a:chExt cx="907389" cy="194048"/>
          </a:xfrm>
        </p:grpSpPr>
        <p:sp>
          <p:nvSpPr>
            <p:cNvPr id="24" name="Freeform 24"/>
            <p:cNvSpPr/>
            <p:nvPr/>
          </p:nvSpPr>
          <p:spPr>
            <a:xfrm>
              <a:off x="0" y="0"/>
              <a:ext cx="907389" cy="194048"/>
            </a:xfrm>
            <a:custGeom>
              <a:avLst/>
              <a:gdLst/>
              <a:ahLst/>
              <a:cxnLst/>
              <a:rect l="l" t="t" r="r" b="b"/>
              <a:pathLst>
                <a:path w="907389" h="194048">
                  <a:moveTo>
                    <a:pt x="97024" y="0"/>
                  </a:moveTo>
                  <a:lnTo>
                    <a:pt x="810364" y="0"/>
                  </a:lnTo>
                  <a:cubicBezTo>
                    <a:pt x="863949" y="0"/>
                    <a:pt x="907389" y="43439"/>
                    <a:pt x="907389" y="97024"/>
                  </a:cubicBezTo>
                  <a:lnTo>
                    <a:pt x="907389" y="97024"/>
                  </a:lnTo>
                  <a:cubicBezTo>
                    <a:pt x="907389" y="150609"/>
                    <a:pt x="863949" y="194048"/>
                    <a:pt x="810364" y="194048"/>
                  </a:cubicBezTo>
                  <a:lnTo>
                    <a:pt x="97024" y="194048"/>
                  </a:lnTo>
                  <a:cubicBezTo>
                    <a:pt x="43439" y="194048"/>
                    <a:pt x="0" y="150609"/>
                    <a:pt x="0" y="97024"/>
                  </a:cubicBezTo>
                  <a:lnTo>
                    <a:pt x="0" y="97024"/>
                  </a:lnTo>
                  <a:cubicBezTo>
                    <a:pt x="0" y="43439"/>
                    <a:pt x="43439" y="0"/>
                    <a:pt x="97024" y="0"/>
                  </a:cubicBezTo>
                  <a:close/>
                </a:path>
              </a:pathLst>
            </a:custGeom>
            <a:solidFill>
              <a:srgbClr val="FFFFFF"/>
            </a:solidFill>
            <a:ln w="38100" cap="rnd">
              <a:solidFill>
                <a:srgbClr val="739DD2"/>
              </a:solidFill>
              <a:prstDash val="solid"/>
              <a:round/>
            </a:ln>
          </p:spPr>
          <p:txBody>
            <a:bodyPr/>
            <a:lstStyle/>
            <a:p>
              <a:pPr algn="l" defTabSz="914949" rtl="0"/>
              <a:endParaRPr lang="fi-FI" sz="1801" kern="1200">
                <a:solidFill>
                  <a:prstClr val="black"/>
                </a:solidFill>
                <a:latin typeface="Calibri"/>
                <a:ea typeface="+mn-ea"/>
                <a:cs typeface="+mn-cs"/>
              </a:endParaRPr>
            </a:p>
          </p:txBody>
        </p:sp>
        <p:sp>
          <p:nvSpPr>
            <p:cNvPr id="25" name="TextBox 25"/>
            <p:cNvSpPr txBox="1"/>
            <p:nvPr/>
          </p:nvSpPr>
          <p:spPr>
            <a:xfrm>
              <a:off x="0" y="9525"/>
              <a:ext cx="907389" cy="184523"/>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grpSp>
        <p:nvGrpSpPr>
          <p:cNvPr id="26" name="Group 26"/>
          <p:cNvGrpSpPr/>
          <p:nvPr/>
        </p:nvGrpSpPr>
        <p:grpSpPr>
          <a:xfrm>
            <a:off x="1134497" y="4583258"/>
            <a:ext cx="2533440" cy="618031"/>
            <a:chOff x="0" y="0"/>
            <a:chExt cx="907389" cy="221357"/>
          </a:xfrm>
        </p:grpSpPr>
        <p:sp>
          <p:nvSpPr>
            <p:cNvPr id="27" name="Freeform 27"/>
            <p:cNvSpPr/>
            <p:nvPr/>
          </p:nvSpPr>
          <p:spPr>
            <a:xfrm>
              <a:off x="0" y="0"/>
              <a:ext cx="907389" cy="221357"/>
            </a:xfrm>
            <a:custGeom>
              <a:avLst/>
              <a:gdLst/>
              <a:ahLst/>
              <a:cxnLst/>
              <a:rect l="l" t="t" r="r" b="b"/>
              <a:pathLst>
                <a:path w="907389" h="221357">
                  <a:moveTo>
                    <a:pt x="110678" y="0"/>
                  </a:moveTo>
                  <a:lnTo>
                    <a:pt x="796710" y="0"/>
                  </a:lnTo>
                  <a:cubicBezTo>
                    <a:pt x="857836" y="0"/>
                    <a:pt x="907389" y="49552"/>
                    <a:pt x="907389" y="110678"/>
                  </a:cubicBezTo>
                  <a:lnTo>
                    <a:pt x="907389" y="110678"/>
                  </a:lnTo>
                  <a:cubicBezTo>
                    <a:pt x="907389" y="140032"/>
                    <a:pt x="895728" y="168184"/>
                    <a:pt x="874972" y="188940"/>
                  </a:cubicBezTo>
                  <a:cubicBezTo>
                    <a:pt x="854215" y="209696"/>
                    <a:pt x="826064" y="221357"/>
                    <a:pt x="796710" y="221357"/>
                  </a:cubicBezTo>
                  <a:lnTo>
                    <a:pt x="110678" y="221357"/>
                  </a:lnTo>
                  <a:cubicBezTo>
                    <a:pt x="49552" y="221357"/>
                    <a:pt x="0" y="171804"/>
                    <a:pt x="0" y="110678"/>
                  </a:cubicBezTo>
                  <a:lnTo>
                    <a:pt x="0" y="110678"/>
                  </a:lnTo>
                  <a:cubicBezTo>
                    <a:pt x="0" y="49552"/>
                    <a:pt x="49552" y="0"/>
                    <a:pt x="110678" y="0"/>
                  </a:cubicBezTo>
                  <a:close/>
                </a:path>
              </a:pathLst>
            </a:custGeom>
            <a:solidFill>
              <a:srgbClr val="FFFFFF"/>
            </a:solidFill>
            <a:ln w="38100" cap="rnd">
              <a:solidFill>
                <a:srgbClr val="739DD2"/>
              </a:solidFill>
              <a:prstDash val="solid"/>
              <a:round/>
            </a:ln>
          </p:spPr>
          <p:txBody>
            <a:bodyPr/>
            <a:lstStyle/>
            <a:p>
              <a:pPr algn="l" defTabSz="914949" rtl="0"/>
              <a:endParaRPr lang="fi-FI" sz="1801" kern="1200">
                <a:solidFill>
                  <a:prstClr val="black"/>
                </a:solidFill>
                <a:latin typeface="Calibri"/>
                <a:ea typeface="+mn-ea"/>
                <a:cs typeface="+mn-cs"/>
              </a:endParaRPr>
            </a:p>
          </p:txBody>
        </p:sp>
        <p:sp>
          <p:nvSpPr>
            <p:cNvPr id="28" name="TextBox 28"/>
            <p:cNvSpPr txBox="1"/>
            <p:nvPr/>
          </p:nvSpPr>
          <p:spPr>
            <a:xfrm>
              <a:off x="0" y="9525"/>
              <a:ext cx="907389" cy="211832"/>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sp>
        <p:nvSpPr>
          <p:cNvPr id="29" name="TextBox 29"/>
          <p:cNvSpPr txBox="1"/>
          <p:nvPr/>
        </p:nvSpPr>
        <p:spPr>
          <a:xfrm>
            <a:off x="1205036" y="4802463"/>
            <a:ext cx="2399869" cy="166811"/>
          </a:xfrm>
          <a:prstGeom prst="rect">
            <a:avLst/>
          </a:prstGeom>
        </p:spPr>
        <p:txBody>
          <a:bodyPr lIns="0" tIns="0" rIns="0" bIns="0" rtlCol="0" anchor="t">
            <a:spAutoFit/>
          </a:bodyPr>
          <a:lstStyle/>
          <a:p>
            <a:pPr algn="ctr" defTabSz="914949" rtl="0">
              <a:lnSpc>
                <a:spcPts val="1321"/>
              </a:lnSpc>
              <a:spcBef>
                <a:spcPct val="0"/>
              </a:spcBef>
            </a:pPr>
            <a:r>
              <a:rPr lang="en-US" sz="1201" kern="1200">
                <a:solidFill>
                  <a:srgbClr val="000000"/>
                </a:solidFill>
                <a:latin typeface="Public Sans"/>
                <a:ea typeface="Public Sans"/>
                <a:cs typeface="Public Sans"/>
                <a:sym typeface="Public Sans"/>
              </a:rPr>
              <a:t>Kiitos palautteestasi!</a:t>
            </a:r>
          </a:p>
        </p:txBody>
      </p:sp>
      <p:grpSp>
        <p:nvGrpSpPr>
          <p:cNvPr id="30" name="Group 30"/>
          <p:cNvGrpSpPr/>
          <p:nvPr/>
        </p:nvGrpSpPr>
        <p:grpSpPr>
          <a:xfrm>
            <a:off x="760556" y="4040385"/>
            <a:ext cx="441965" cy="441965"/>
            <a:chOff x="0" y="0"/>
            <a:chExt cx="812800" cy="812800"/>
          </a:xfrm>
        </p:grpSpPr>
        <p:sp>
          <p:nvSpPr>
            <p:cNvPr id="31" name="Freeform 3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sp>
          <p:nvSpPr>
            <p:cNvPr id="32" name="TextBox 32"/>
            <p:cNvSpPr txBox="1"/>
            <p:nvPr/>
          </p:nvSpPr>
          <p:spPr>
            <a:xfrm>
              <a:off x="76200" y="85725"/>
              <a:ext cx="660400" cy="650875"/>
            </a:xfrm>
            <a:prstGeom prst="rect">
              <a:avLst/>
            </a:prstGeom>
          </p:spPr>
          <p:txBody>
            <a:bodyPr lIns="50830" tIns="50830" rIns="50830" bIns="50830" rtlCol="0" anchor="ctr"/>
            <a:lstStyle/>
            <a:p>
              <a:pPr algn="ctr" defTabSz="914949" rtl="0">
                <a:lnSpc>
                  <a:spcPts val="1541"/>
                </a:lnSpc>
              </a:pPr>
              <a:r>
                <a:rPr lang="en-US" sz="1401" b="1" kern="1200">
                  <a:solidFill>
                    <a:srgbClr val="FFFFFF"/>
                  </a:solidFill>
                  <a:latin typeface="Public Sans Bold"/>
                  <a:ea typeface="Public Sans Bold"/>
                  <a:cs typeface="Public Sans Bold"/>
                  <a:sym typeface="Public Sans Bold"/>
                </a:rPr>
                <a:t>3</a:t>
              </a:r>
            </a:p>
          </p:txBody>
        </p:sp>
      </p:grpSp>
      <p:grpSp>
        <p:nvGrpSpPr>
          <p:cNvPr id="33" name="Group 33"/>
          <p:cNvGrpSpPr/>
          <p:nvPr/>
        </p:nvGrpSpPr>
        <p:grpSpPr>
          <a:xfrm>
            <a:off x="780967" y="4685549"/>
            <a:ext cx="441965" cy="441965"/>
            <a:chOff x="0" y="0"/>
            <a:chExt cx="812800" cy="812800"/>
          </a:xfrm>
        </p:grpSpPr>
        <p:sp>
          <p:nvSpPr>
            <p:cNvPr id="34" name="Freeform 3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4B85"/>
            </a:solidFill>
          </p:spPr>
          <p:txBody>
            <a:bodyPr/>
            <a:lstStyle/>
            <a:p>
              <a:pPr algn="l" defTabSz="914949" rtl="0"/>
              <a:endParaRPr lang="fi-FI" sz="1801" kern="1200">
                <a:solidFill>
                  <a:prstClr val="black"/>
                </a:solidFill>
                <a:latin typeface="Calibri"/>
                <a:ea typeface="+mn-ea"/>
                <a:cs typeface="+mn-cs"/>
              </a:endParaRPr>
            </a:p>
          </p:txBody>
        </p:sp>
        <p:sp>
          <p:nvSpPr>
            <p:cNvPr id="35" name="TextBox 35"/>
            <p:cNvSpPr txBox="1"/>
            <p:nvPr/>
          </p:nvSpPr>
          <p:spPr>
            <a:xfrm>
              <a:off x="76200" y="85725"/>
              <a:ext cx="660400" cy="650875"/>
            </a:xfrm>
            <a:prstGeom prst="rect">
              <a:avLst/>
            </a:prstGeom>
          </p:spPr>
          <p:txBody>
            <a:bodyPr lIns="50830" tIns="50830" rIns="50830" bIns="50830" rtlCol="0" anchor="ctr"/>
            <a:lstStyle/>
            <a:p>
              <a:pPr algn="ctr" defTabSz="914949" rtl="0">
                <a:lnSpc>
                  <a:spcPts val="1541"/>
                </a:lnSpc>
              </a:pPr>
              <a:r>
                <a:rPr lang="en-US" sz="1401" b="1" kern="1200">
                  <a:solidFill>
                    <a:srgbClr val="FFFFFF"/>
                  </a:solidFill>
                  <a:latin typeface="Public Sans Bold"/>
                  <a:ea typeface="Public Sans Bold"/>
                  <a:cs typeface="Public Sans Bold"/>
                  <a:sym typeface="Public Sans Bold"/>
                </a:rPr>
                <a:t>2</a:t>
              </a:r>
            </a:p>
          </p:txBody>
        </p:sp>
      </p:grpSp>
      <p:sp>
        <p:nvSpPr>
          <p:cNvPr id="36" name="TextBox 36"/>
          <p:cNvSpPr txBox="1"/>
          <p:nvPr/>
        </p:nvSpPr>
        <p:spPr>
          <a:xfrm>
            <a:off x="1205036" y="2737249"/>
            <a:ext cx="2316900" cy="166811"/>
          </a:xfrm>
          <a:prstGeom prst="rect">
            <a:avLst/>
          </a:prstGeom>
        </p:spPr>
        <p:txBody>
          <a:bodyPr lIns="0" tIns="0" rIns="0" bIns="0" rtlCol="0" anchor="t">
            <a:spAutoFit/>
          </a:bodyPr>
          <a:lstStyle/>
          <a:p>
            <a:pPr algn="ctr" defTabSz="914949" rtl="0">
              <a:lnSpc>
                <a:spcPts val="1321"/>
              </a:lnSpc>
              <a:spcBef>
                <a:spcPct val="0"/>
              </a:spcBef>
            </a:pPr>
            <a:r>
              <a:rPr lang="en-US" sz="1201" kern="1200">
                <a:solidFill>
                  <a:srgbClr val="000000"/>
                </a:solidFill>
                <a:latin typeface="Public Sans"/>
                <a:ea typeface="Public Sans"/>
                <a:cs typeface="Public Sans"/>
                <a:sym typeface="Public Sans"/>
              </a:rPr>
              <a:t>Saat ohjaajalta kaksi helmeä.</a:t>
            </a:r>
          </a:p>
        </p:txBody>
      </p:sp>
      <p:sp>
        <p:nvSpPr>
          <p:cNvPr id="37" name="TextBox 37"/>
          <p:cNvSpPr txBox="1"/>
          <p:nvPr/>
        </p:nvSpPr>
        <p:spPr>
          <a:xfrm>
            <a:off x="1173871" y="3269974"/>
            <a:ext cx="2316900" cy="501313"/>
          </a:xfrm>
          <a:prstGeom prst="rect">
            <a:avLst/>
          </a:prstGeom>
        </p:spPr>
        <p:txBody>
          <a:bodyPr lIns="0" tIns="0" rIns="0" bIns="0" rtlCol="0" anchor="t">
            <a:spAutoFit/>
          </a:bodyPr>
          <a:lstStyle/>
          <a:p>
            <a:pPr algn="ctr" defTabSz="914949" rtl="0">
              <a:lnSpc>
                <a:spcPts val="1321"/>
              </a:lnSpc>
              <a:spcBef>
                <a:spcPct val="0"/>
              </a:spcBef>
            </a:pPr>
            <a:r>
              <a:rPr lang="en-US" sz="1201" kern="1200">
                <a:solidFill>
                  <a:srgbClr val="000000"/>
                </a:solidFill>
                <a:latin typeface="Public Sans"/>
                <a:ea typeface="Public Sans"/>
                <a:cs typeface="Public Sans"/>
                <a:sym typeface="Public Sans"/>
              </a:rPr>
              <a:t>Vastaa kahteen kysymykseen pudottamalla yksi helmi joko </a:t>
            </a:r>
            <a:r>
              <a:rPr lang="en-US" sz="1201" b="1" kern="1200">
                <a:solidFill>
                  <a:srgbClr val="00BF63"/>
                </a:solidFill>
                <a:latin typeface="Public Sans Bold"/>
                <a:ea typeface="Public Sans Bold"/>
                <a:cs typeface="Public Sans Bold"/>
                <a:sym typeface="Public Sans Bold"/>
              </a:rPr>
              <a:t>KYLLÄ </a:t>
            </a:r>
            <a:r>
              <a:rPr lang="en-US" sz="1201" kern="1200">
                <a:solidFill>
                  <a:srgbClr val="000000"/>
                </a:solidFill>
                <a:latin typeface="Public Sans"/>
                <a:ea typeface="Public Sans"/>
                <a:cs typeface="Public Sans"/>
                <a:sym typeface="Public Sans"/>
              </a:rPr>
              <a:t>tai </a:t>
            </a:r>
            <a:r>
              <a:rPr lang="en-US" sz="1201" b="1" kern="1200">
                <a:solidFill>
                  <a:srgbClr val="FF5757"/>
                </a:solidFill>
                <a:latin typeface="Public Sans Bold"/>
                <a:ea typeface="Public Sans Bold"/>
                <a:cs typeface="Public Sans Bold"/>
                <a:sym typeface="Public Sans Bold"/>
              </a:rPr>
              <a:t>EI</a:t>
            </a:r>
            <a:r>
              <a:rPr lang="en-US" sz="1201" kern="1200">
                <a:solidFill>
                  <a:srgbClr val="000000"/>
                </a:solidFill>
                <a:latin typeface="Public Sans"/>
                <a:ea typeface="Public Sans"/>
                <a:cs typeface="Public Sans"/>
                <a:sym typeface="Public Sans"/>
              </a:rPr>
              <a:t>-lokeroon.</a:t>
            </a:r>
          </a:p>
        </p:txBody>
      </p:sp>
      <p:sp>
        <p:nvSpPr>
          <p:cNvPr id="38" name="TextBox 38"/>
          <p:cNvSpPr txBox="1"/>
          <p:nvPr/>
        </p:nvSpPr>
        <p:spPr>
          <a:xfrm>
            <a:off x="1246520" y="4105426"/>
            <a:ext cx="2316900" cy="333623"/>
          </a:xfrm>
          <a:prstGeom prst="rect">
            <a:avLst/>
          </a:prstGeom>
        </p:spPr>
        <p:txBody>
          <a:bodyPr lIns="0" tIns="0" rIns="0" bIns="0" rtlCol="0" anchor="t">
            <a:spAutoFit/>
          </a:bodyPr>
          <a:lstStyle/>
          <a:p>
            <a:pPr algn="ctr" defTabSz="914949" rtl="0">
              <a:lnSpc>
                <a:spcPts val="1298"/>
              </a:lnSpc>
              <a:spcBef>
                <a:spcPct val="0"/>
              </a:spcBef>
            </a:pPr>
            <a:r>
              <a:rPr lang="en-US" sz="1180" kern="1200" dirty="0" err="1">
                <a:solidFill>
                  <a:srgbClr val="000000"/>
                </a:solidFill>
                <a:latin typeface="Public Sans"/>
                <a:ea typeface="Public Sans"/>
                <a:cs typeface="Public Sans"/>
                <a:sym typeface="Public Sans"/>
              </a:rPr>
              <a:t>Käytä</a:t>
            </a:r>
            <a:r>
              <a:rPr lang="en-US" sz="1180" kern="1200" dirty="0">
                <a:solidFill>
                  <a:srgbClr val="000000"/>
                </a:solidFill>
                <a:latin typeface="Public Sans"/>
                <a:ea typeface="Public Sans"/>
                <a:cs typeface="Public Sans"/>
                <a:sym typeface="Public Sans"/>
              </a:rPr>
              <a:t> </a:t>
            </a:r>
            <a:r>
              <a:rPr lang="en-US" sz="1180" kern="1200" dirty="0" err="1">
                <a:solidFill>
                  <a:srgbClr val="000000"/>
                </a:solidFill>
                <a:latin typeface="Public Sans"/>
                <a:ea typeface="Public Sans"/>
                <a:cs typeface="Public Sans"/>
                <a:sym typeface="Public Sans"/>
              </a:rPr>
              <a:t>viereisiä</a:t>
            </a:r>
            <a:r>
              <a:rPr lang="en-US" sz="1180" kern="1200" dirty="0">
                <a:solidFill>
                  <a:srgbClr val="000000"/>
                </a:solidFill>
                <a:latin typeface="Public Sans"/>
                <a:ea typeface="Public Sans"/>
                <a:cs typeface="Public Sans"/>
                <a:sym typeface="Public Sans"/>
              </a:rPr>
              <a:t> </a:t>
            </a:r>
            <a:r>
              <a:rPr lang="en-US" sz="1180" kern="1200" dirty="0" err="1">
                <a:solidFill>
                  <a:srgbClr val="000000"/>
                </a:solidFill>
                <a:latin typeface="Public Sans"/>
                <a:ea typeface="Public Sans"/>
                <a:cs typeface="Public Sans"/>
                <a:sym typeface="Public Sans"/>
              </a:rPr>
              <a:t>apukysymyksiä</a:t>
            </a:r>
            <a:r>
              <a:rPr lang="en-US" sz="1180" kern="1200" dirty="0">
                <a:solidFill>
                  <a:srgbClr val="000000"/>
                </a:solidFill>
                <a:latin typeface="Public Sans"/>
                <a:ea typeface="Public Sans"/>
                <a:cs typeface="Public Sans"/>
                <a:sym typeface="Public Sans"/>
              </a:rPr>
              <a:t> </a:t>
            </a:r>
            <a:r>
              <a:rPr lang="en-US" sz="1180" kern="1200" dirty="0" err="1">
                <a:solidFill>
                  <a:srgbClr val="000000"/>
                </a:solidFill>
                <a:latin typeface="Public Sans"/>
                <a:ea typeface="Public Sans"/>
                <a:cs typeface="Public Sans"/>
                <a:sym typeface="Public Sans"/>
              </a:rPr>
              <a:t>vastaamisen</a:t>
            </a:r>
            <a:r>
              <a:rPr lang="en-US" sz="1180" kern="1200" dirty="0">
                <a:solidFill>
                  <a:srgbClr val="000000"/>
                </a:solidFill>
                <a:latin typeface="Public Sans"/>
                <a:ea typeface="Public Sans"/>
                <a:cs typeface="Public Sans"/>
                <a:sym typeface="Public Sans"/>
              </a:rPr>
              <a:t> </a:t>
            </a:r>
            <a:r>
              <a:rPr lang="en-US" sz="1180" kern="1200" dirty="0" err="1">
                <a:solidFill>
                  <a:srgbClr val="000000"/>
                </a:solidFill>
                <a:latin typeface="Public Sans"/>
                <a:ea typeface="Public Sans"/>
                <a:cs typeface="Public Sans"/>
                <a:sym typeface="Public Sans"/>
              </a:rPr>
              <a:t>tukena</a:t>
            </a:r>
            <a:r>
              <a:rPr lang="en-US" sz="1180" kern="1200" dirty="0">
                <a:solidFill>
                  <a:srgbClr val="000000"/>
                </a:solidFill>
                <a:latin typeface="Public Sans"/>
                <a:ea typeface="Public Sans"/>
                <a:cs typeface="Public Sans"/>
                <a:sym typeface="Public Sans"/>
              </a:rPr>
              <a:t>.</a:t>
            </a:r>
          </a:p>
        </p:txBody>
      </p:sp>
      <p:sp>
        <p:nvSpPr>
          <p:cNvPr id="39" name="TextBox 39"/>
          <p:cNvSpPr txBox="1"/>
          <p:nvPr/>
        </p:nvSpPr>
        <p:spPr>
          <a:xfrm>
            <a:off x="724535" y="2050065"/>
            <a:ext cx="1988629" cy="256632"/>
          </a:xfrm>
          <a:prstGeom prst="rect">
            <a:avLst/>
          </a:prstGeom>
        </p:spPr>
        <p:txBody>
          <a:bodyPr lIns="0" tIns="0" rIns="0" bIns="0" rtlCol="0" anchor="t">
            <a:spAutoFit/>
          </a:bodyPr>
          <a:lstStyle/>
          <a:p>
            <a:pPr algn="ctr" defTabSz="914949" rtl="0">
              <a:lnSpc>
                <a:spcPts val="1981"/>
              </a:lnSpc>
              <a:spcBef>
                <a:spcPct val="0"/>
              </a:spcBef>
            </a:pPr>
            <a:r>
              <a:rPr lang="en-US" sz="1801" b="1" kern="1200" dirty="0" err="1">
                <a:solidFill>
                  <a:srgbClr val="394B85"/>
                </a:solidFill>
                <a:latin typeface="Public Sans Bold"/>
                <a:ea typeface="Public Sans Bold"/>
                <a:cs typeface="Public Sans Bold"/>
                <a:sym typeface="Public Sans Bold"/>
              </a:rPr>
              <a:t>Aloita</a:t>
            </a:r>
            <a:r>
              <a:rPr lang="en-US" sz="1801" b="1" kern="1200" dirty="0">
                <a:solidFill>
                  <a:srgbClr val="394B85"/>
                </a:solidFill>
                <a:latin typeface="Public Sans Bold"/>
                <a:ea typeface="Public Sans Bold"/>
                <a:cs typeface="Public Sans Bold"/>
                <a:sym typeface="Public Sans Bold"/>
              </a:rPr>
              <a:t> </a:t>
            </a:r>
            <a:r>
              <a:rPr lang="en-US" sz="1801" b="1" kern="1200" dirty="0" err="1">
                <a:solidFill>
                  <a:srgbClr val="394B85"/>
                </a:solidFill>
                <a:latin typeface="Public Sans Bold"/>
                <a:ea typeface="Public Sans Bold"/>
                <a:cs typeface="Public Sans Bold"/>
                <a:sym typeface="Public Sans Bold"/>
              </a:rPr>
              <a:t>tästä</a:t>
            </a:r>
            <a:r>
              <a:rPr lang="en-US" sz="1801" b="1" kern="1200" dirty="0">
                <a:solidFill>
                  <a:srgbClr val="394B85"/>
                </a:solidFill>
                <a:latin typeface="Public Sans Bold"/>
                <a:ea typeface="Public Sans Bold"/>
                <a:cs typeface="Public Sans Bold"/>
                <a:sym typeface="Public Sans Bold"/>
              </a:rPr>
              <a:t>:</a:t>
            </a:r>
          </a:p>
        </p:txBody>
      </p:sp>
      <p:grpSp>
        <p:nvGrpSpPr>
          <p:cNvPr id="40" name="Group 40"/>
          <p:cNvGrpSpPr/>
          <p:nvPr/>
        </p:nvGrpSpPr>
        <p:grpSpPr>
          <a:xfrm>
            <a:off x="4039187" y="1997204"/>
            <a:ext cx="2808981" cy="3204084"/>
            <a:chOff x="0" y="0"/>
            <a:chExt cx="1006078" cy="1147590"/>
          </a:xfrm>
        </p:grpSpPr>
        <p:sp>
          <p:nvSpPr>
            <p:cNvPr id="41" name="Freeform 41"/>
            <p:cNvSpPr/>
            <p:nvPr/>
          </p:nvSpPr>
          <p:spPr>
            <a:xfrm>
              <a:off x="0" y="0"/>
              <a:ext cx="1006078" cy="1147590"/>
            </a:xfrm>
            <a:custGeom>
              <a:avLst/>
              <a:gdLst/>
              <a:ahLst/>
              <a:cxnLst/>
              <a:rect l="l" t="t" r="r" b="b"/>
              <a:pathLst>
                <a:path w="1006078" h="1147590">
                  <a:moveTo>
                    <a:pt x="0" y="0"/>
                  </a:moveTo>
                  <a:lnTo>
                    <a:pt x="1006078" y="0"/>
                  </a:lnTo>
                  <a:lnTo>
                    <a:pt x="1006078" y="1147590"/>
                  </a:lnTo>
                  <a:lnTo>
                    <a:pt x="0" y="1147590"/>
                  </a:lnTo>
                  <a:close/>
                </a:path>
              </a:pathLst>
            </a:custGeom>
            <a:solidFill>
              <a:srgbClr val="FFFFFF"/>
            </a:solidFill>
            <a:ln w="38100" cap="sq">
              <a:solidFill>
                <a:srgbClr val="739DD2"/>
              </a:solidFill>
              <a:prstDash val="dash"/>
              <a:miter/>
            </a:ln>
          </p:spPr>
          <p:txBody>
            <a:bodyPr/>
            <a:lstStyle/>
            <a:p>
              <a:pPr algn="l" defTabSz="914949" rtl="0"/>
              <a:endParaRPr lang="fi-FI" sz="1801" kern="1200">
                <a:solidFill>
                  <a:prstClr val="black"/>
                </a:solidFill>
                <a:latin typeface="Calibri"/>
                <a:ea typeface="+mn-ea"/>
                <a:cs typeface="+mn-cs"/>
              </a:endParaRPr>
            </a:p>
          </p:txBody>
        </p:sp>
        <p:sp>
          <p:nvSpPr>
            <p:cNvPr id="42" name="TextBox 42"/>
            <p:cNvSpPr txBox="1"/>
            <p:nvPr/>
          </p:nvSpPr>
          <p:spPr>
            <a:xfrm>
              <a:off x="0" y="9525"/>
              <a:ext cx="1006078" cy="1138065"/>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sp>
        <p:nvSpPr>
          <p:cNvPr id="43" name="TextBox 43"/>
          <p:cNvSpPr txBox="1"/>
          <p:nvPr/>
        </p:nvSpPr>
        <p:spPr>
          <a:xfrm>
            <a:off x="4220269" y="2158373"/>
            <a:ext cx="2443030" cy="2771634"/>
          </a:xfrm>
          <a:prstGeom prst="rect">
            <a:avLst/>
          </a:prstGeom>
        </p:spPr>
        <p:txBody>
          <a:bodyPr lIns="0" tIns="0" rIns="0" bIns="0" rtlCol="0" anchor="t">
            <a:spAutoFit/>
          </a:bodyPr>
          <a:lstStyle/>
          <a:p>
            <a:pPr algn="l" defTabSz="914949" rtl="0">
              <a:lnSpc>
                <a:spcPts val="1211"/>
              </a:lnSpc>
            </a:pPr>
            <a:r>
              <a:rPr lang="en-US" sz="1101" b="1" kern="1200">
                <a:solidFill>
                  <a:srgbClr val="394B85"/>
                </a:solidFill>
                <a:latin typeface="Public Sans Bold"/>
                <a:ea typeface="Public Sans Bold"/>
                <a:cs typeface="Public Sans Bold"/>
                <a:sym typeface="Public Sans Bold"/>
              </a:rPr>
              <a:t>Koetko, että tulit kohdatuksi tässä tilaisuudessa?</a:t>
            </a:r>
          </a:p>
          <a:p>
            <a:pPr marL="237633" lvl="1" indent="-118816" algn="l" defTabSz="914949" rtl="0">
              <a:lnSpc>
                <a:spcPts val="1211"/>
              </a:lnSpc>
              <a:buFont typeface="Arial"/>
              <a:buChar char="•"/>
            </a:pPr>
            <a:r>
              <a:rPr lang="en-US" sz="1101" kern="1200">
                <a:solidFill>
                  <a:srgbClr val="394B85"/>
                </a:solidFill>
                <a:latin typeface="Public Sans"/>
                <a:ea typeface="Public Sans"/>
                <a:cs typeface="Public Sans"/>
                <a:sym typeface="Public Sans"/>
              </a:rPr>
              <a:t>Koen, että sain mahdollisuuden kertoa ajatuksiani tilaisuuden aiheeseen liittyen</a:t>
            </a:r>
          </a:p>
          <a:p>
            <a:pPr marL="237633" lvl="1" indent="-118816" algn="l" defTabSz="914949" rtl="0">
              <a:lnSpc>
                <a:spcPts val="1211"/>
              </a:lnSpc>
              <a:buFont typeface="Arial"/>
              <a:buChar char="•"/>
            </a:pPr>
            <a:r>
              <a:rPr lang="en-US" sz="1101" kern="1200">
                <a:solidFill>
                  <a:srgbClr val="394B85"/>
                </a:solidFill>
                <a:latin typeface="Public Sans"/>
                <a:ea typeface="Public Sans"/>
                <a:cs typeface="Public Sans"/>
                <a:sym typeface="Public Sans"/>
              </a:rPr>
              <a:t>Koen, että minua kuunneltiin</a:t>
            </a:r>
          </a:p>
          <a:p>
            <a:pPr algn="l" defTabSz="914949" rtl="0">
              <a:lnSpc>
                <a:spcPts val="1211"/>
              </a:lnSpc>
            </a:pPr>
            <a:endParaRPr lang="en-US" sz="1101" kern="1200">
              <a:solidFill>
                <a:srgbClr val="394B85"/>
              </a:solidFill>
              <a:latin typeface="Public Sans"/>
              <a:ea typeface="Public Sans"/>
              <a:cs typeface="Public Sans"/>
              <a:sym typeface="Public Sans"/>
            </a:endParaRPr>
          </a:p>
          <a:p>
            <a:pPr algn="l" defTabSz="914949" rtl="0">
              <a:lnSpc>
                <a:spcPts val="1211"/>
              </a:lnSpc>
            </a:pPr>
            <a:r>
              <a:rPr lang="en-US" sz="1101" b="1" kern="1200">
                <a:solidFill>
                  <a:srgbClr val="394B85"/>
                </a:solidFill>
                <a:latin typeface="Public Sans Bold"/>
                <a:ea typeface="Public Sans Bold"/>
                <a:cs typeface="Public Sans Bold"/>
                <a:sym typeface="Public Sans Bold"/>
              </a:rPr>
              <a:t>Koetko, että osallistumisellasi oli vaikutusta?</a:t>
            </a:r>
          </a:p>
          <a:p>
            <a:pPr marL="237633" lvl="1" indent="-118816" algn="l" defTabSz="914949" rtl="0">
              <a:lnSpc>
                <a:spcPts val="1211"/>
              </a:lnSpc>
              <a:buFont typeface="Arial"/>
              <a:buChar char="•"/>
            </a:pPr>
            <a:r>
              <a:rPr lang="en-US" sz="1101" kern="1200">
                <a:solidFill>
                  <a:srgbClr val="394B85"/>
                </a:solidFill>
                <a:latin typeface="Public Sans"/>
                <a:ea typeface="Public Sans"/>
                <a:cs typeface="Public Sans"/>
                <a:sym typeface="Public Sans"/>
              </a:rPr>
              <a:t>Ymmärsin tilaisuuden tarkoituksen / tavoitteen</a:t>
            </a:r>
          </a:p>
          <a:p>
            <a:pPr marL="237633" lvl="1" indent="-118816" algn="l" defTabSz="914949" rtl="0">
              <a:lnSpc>
                <a:spcPts val="1211"/>
              </a:lnSpc>
              <a:buFont typeface="Arial"/>
              <a:buChar char="•"/>
            </a:pPr>
            <a:r>
              <a:rPr lang="en-US" sz="1101" kern="1200">
                <a:solidFill>
                  <a:srgbClr val="394B85"/>
                </a:solidFill>
                <a:latin typeface="Public Sans"/>
                <a:ea typeface="Public Sans"/>
                <a:cs typeface="Public Sans"/>
                <a:sym typeface="Public Sans"/>
              </a:rPr>
              <a:t>Koen, että tilaisuus antoi mahdollisuuksia tai tukea vaikuttaa aiheeseen liittyvässä asiassa</a:t>
            </a:r>
          </a:p>
          <a:p>
            <a:pPr marL="237633" lvl="1" indent="-118816" algn="l" defTabSz="914949" rtl="0">
              <a:lnSpc>
                <a:spcPts val="1211"/>
              </a:lnSpc>
              <a:buFont typeface="Arial"/>
              <a:buChar char="•"/>
            </a:pPr>
            <a:r>
              <a:rPr lang="en-US" sz="1101" kern="1200">
                <a:solidFill>
                  <a:srgbClr val="394B85"/>
                </a:solidFill>
                <a:latin typeface="Public Sans"/>
                <a:ea typeface="Public Sans"/>
                <a:cs typeface="Public Sans"/>
                <a:sym typeface="Public Sans"/>
              </a:rPr>
              <a:t>Koen, että sain jakaa ajatuksiani muiden kanssa</a:t>
            </a:r>
          </a:p>
          <a:p>
            <a:pPr marL="237633" lvl="1" indent="-118816" algn="l" defTabSz="914949" rtl="0">
              <a:lnSpc>
                <a:spcPts val="1211"/>
              </a:lnSpc>
              <a:spcBef>
                <a:spcPct val="0"/>
              </a:spcBef>
              <a:buFont typeface="Arial"/>
              <a:buChar char="•"/>
            </a:pPr>
            <a:r>
              <a:rPr lang="en-US" sz="1101" kern="1200">
                <a:solidFill>
                  <a:srgbClr val="394B85"/>
                </a:solidFill>
                <a:latin typeface="Public Sans"/>
                <a:ea typeface="Public Sans"/>
                <a:cs typeface="Public Sans"/>
                <a:sym typeface="Public Sans"/>
              </a:rPr>
              <a:t>Koen, että sain tietoa käsiteltävästä aiheesta</a:t>
            </a:r>
          </a:p>
        </p:txBody>
      </p:sp>
      <p:grpSp>
        <p:nvGrpSpPr>
          <p:cNvPr id="44" name="Group 44"/>
          <p:cNvGrpSpPr/>
          <p:nvPr/>
        </p:nvGrpSpPr>
        <p:grpSpPr>
          <a:xfrm>
            <a:off x="592904" y="5931921"/>
            <a:ext cx="6386894" cy="3014035"/>
            <a:chOff x="0" y="0"/>
            <a:chExt cx="2287561" cy="1079521"/>
          </a:xfrm>
        </p:grpSpPr>
        <p:sp>
          <p:nvSpPr>
            <p:cNvPr id="45" name="Freeform 45"/>
            <p:cNvSpPr/>
            <p:nvPr/>
          </p:nvSpPr>
          <p:spPr>
            <a:xfrm>
              <a:off x="0" y="0"/>
              <a:ext cx="2287561" cy="1079521"/>
            </a:xfrm>
            <a:custGeom>
              <a:avLst/>
              <a:gdLst/>
              <a:ahLst/>
              <a:cxnLst/>
              <a:rect l="l" t="t" r="r" b="b"/>
              <a:pathLst>
                <a:path w="2287561" h="1079521">
                  <a:moveTo>
                    <a:pt x="44876" y="0"/>
                  </a:moveTo>
                  <a:lnTo>
                    <a:pt x="2242684" y="0"/>
                  </a:lnTo>
                  <a:cubicBezTo>
                    <a:pt x="2254586" y="0"/>
                    <a:pt x="2266001" y="4728"/>
                    <a:pt x="2274417" y="13144"/>
                  </a:cubicBezTo>
                  <a:cubicBezTo>
                    <a:pt x="2282833" y="21560"/>
                    <a:pt x="2287561" y="32974"/>
                    <a:pt x="2287561" y="44876"/>
                  </a:cubicBezTo>
                  <a:lnTo>
                    <a:pt x="2287561" y="1034645"/>
                  </a:lnTo>
                  <a:cubicBezTo>
                    <a:pt x="2287561" y="1059429"/>
                    <a:pt x="2267469" y="1079521"/>
                    <a:pt x="2242684" y="1079521"/>
                  </a:cubicBezTo>
                  <a:lnTo>
                    <a:pt x="44876" y="1079521"/>
                  </a:lnTo>
                  <a:cubicBezTo>
                    <a:pt x="20092" y="1079521"/>
                    <a:pt x="0" y="1059429"/>
                    <a:pt x="0" y="1034645"/>
                  </a:cubicBezTo>
                  <a:lnTo>
                    <a:pt x="0" y="44876"/>
                  </a:lnTo>
                  <a:cubicBezTo>
                    <a:pt x="0" y="32974"/>
                    <a:pt x="4728" y="21560"/>
                    <a:pt x="13144" y="13144"/>
                  </a:cubicBezTo>
                  <a:cubicBezTo>
                    <a:pt x="21560" y="4728"/>
                    <a:pt x="32974" y="0"/>
                    <a:pt x="44876" y="0"/>
                  </a:cubicBezTo>
                  <a:close/>
                </a:path>
              </a:pathLst>
            </a:custGeom>
            <a:solidFill>
              <a:srgbClr val="FFFFFF"/>
            </a:solidFill>
            <a:ln w="38100" cap="rnd">
              <a:solidFill>
                <a:srgbClr val="F04E4C"/>
              </a:solidFill>
              <a:prstDash val="solid"/>
              <a:round/>
            </a:ln>
          </p:spPr>
          <p:txBody>
            <a:bodyPr/>
            <a:lstStyle/>
            <a:p>
              <a:pPr algn="l" defTabSz="914949" rtl="0"/>
              <a:endParaRPr lang="fi-FI" sz="1801" kern="1200">
                <a:solidFill>
                  <a:prstClr val="black"/>
                </a:solidFill>
                <a:latin typeface="Calibri"/>
                <a:ea typeface="+mn-ea"/>
                <a:cs typeface="+mn-cs"/>
              </a:endParaRPr>
            </a:p>
          </p:txBody>
        </p:sp>
        <p:sp>
          <p:nvSpPr>
            <p:cNvPr id="46" name="TextBox 46"/>
            <p:cNvSpPr txBox="1"/>
            <p:nvPr/>
          </p:nvSpPr>
          <p:spPr>
            <a:xfrm>
              <a:off x="0" y="9525"/>
              <a:ext cx="2287561" cy="1069996"/>
            </a:xfrm>
            <a:prstGeom prst="rect">
              <a:avLst/>
            </a:prstGeom>
          </p:spPr>
          <p:txBody>
            <a:bodyPr lIns="50830" tIns="50830" rIns="50830" bIns="50830" rtlCol="0" anchor="ctr"/>
            <a:lstStyle/>
            <a:p>
              <a:pPr algn="ctr" defTabSz="914949" rtl="0">
                <a:lnSpc>
                  <a:spcPts val="1541"/>
                </a:lnSpc>
              </a:pPr>
              <a:endParaRPr sz="1801" kern="1200">
                <a:solidFill>
                  <a:prstClr val="black"/>
                </a:solidFill>
                <a:latin typeface="Calibri"/>
                <a:ea typeface="+mn-ea"/>
                <a:cs typeface="+mn-cs"/>
              </a:endParaRPr>
            </a:p>
          </p:txBody>
        </p:sp>
      </p:grpSp>
      <p:sp>
        <p:nvSpPr>
          <p:cNvPr id="47" name="TextBox 47"/>
          <p:cNvSpPr txBox="1"/>
          <p:nvPr/>
        </p:nvSpPr>
        <p:spPr>
          <a:xfrm>
            <a:off x="805886" y="6105574"/>
            <a:ext cx="6051591" cy="2705436"/>
          </a:xfrm>
          <a:prstGeom prst="rect">
            <a:avLst/>
          </a:prstGeom>
        </p:spPr>
        <p:txBody>
          <a:bodyPr lIns="0" tIns="0" rIns="0" bIns="0" rtlCol="0" anchor="t">
            <a:spAutoFit/>
          </a:bodyPr>
          <a:lstStyle/>
          <a:p>
            <a:pPr algn="l" defTabSz="914949" rtl="0">
              <a:lnSpc>
                <a:spcPts val="1541"/>
              </a:lnSpc>
            </a:pPr>
            <a:r>
              <a:rPr lang="en-US" sz="1401" b="1" kern="1200" dirty="0" err="1">
                <a:solidFill>
                  <a:srgbClr val="394B85"/>
                </a:solidFill>
                <a:latin typeface="Arial MT Pro Bold"/>
                <a:ea typeface="Arial MT Pro Bold"/>
                <a:cs typeface="Arial MT Pro Bold"/>
                <a:sym typeface="Arial MT Pro Bold"/>
              </a:rPr>
              <a:t>Osallisuutta</a:t>
            </a:r>
            <a:r>
              <a:rPr lang="en-US" sz="1401" b="1" kern="1200" dirty="0">
                <a:solidFill>
                  <a:srgbClr val="394B85"/>
                </a:solidFill>
                <a:latin typeface="Arial MT Pro Bold"/>
                <a:ea typeface="Arial MT Pro Bold"/>
                <a:cs typeface="Arial MT Pro Bold"/>
                <a:sym typeface="Arial MT Pro Bold"/>
              </a:rPr>
              <a:t> ja </a:t>
            </a:r>
            <a:r>
              <a:rPr lang="en-US" sz="1401" b="1" kern="1200" dirty="0" err="1">
                <a:solidFill>
                  <a:srgbClr val="394B85"/>
                </a:solidFill>
                <a:latin typeface="Arial MT Pro Bold"/>
                <a:ea typeface="Arial MT Pro Bold"/>
                <a:cs typeface="Arial MT Pro Bold"/>
                <a:sym typeface="Arial MT Pro Bold"/>
              </a:rPr>
              <a:t>kuulemista</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edistävissä</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tilaisuuksissa</a:t>
            </a:r>
            <a:r>
              <a:rPr lang="en-US" sz="1401" b="1" kern="1200" dirty="0">
                <a:solidFill>
                  <a:srgbClr val="394B85"/>
                </a:solidFill>
                <a:latin typeface="Arial MT Pro Bold"/>
                <a:ea typeface="Arial MT Pro Bold"/>
                <a:cs typeface="Arial MT Pro Bold"/>
                <a:sym typeface="Arial MT Pro Bold"/>
              </a:rPr>
              <a:t> on </a:t>
            </a:r>
            <a:r>
              <a:rPr lang="en-US" sz="1401" b="1" kern="1200" dirty="0" err="1">
                <a:solidFill>
                  <a:srgbClr val="394B85"/>
                </a:solidFill>
                <a:latin typeface="Arial MT Pro Bold"/>
                <a:ea typeface="Arial MT Pro Bold"/>
                <a:cs typeface="Arial MT Pro Bold"/>
                <a:sym typeface="Arial MT Pro Bold"/>
              </a:rPr>
              <a:t>hyvä</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kysyä</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vähintään</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helmiarvioinnin</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mukaiset</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kaksi</a:t>
            </a:r>
            <a:r>
              <a:rPr lang="en-US" sz="1401" b="1" kern="1200" dirty="0">
                <a:solidFill>
                  <a:srgbClr val="394B85"/>
                </a:solidFill>
                <a:latin typeface="Arial MT Pro Bold"/>
                <a:ea typeface="Arial MT Pro Bold"/>
                <a:cs typeface="Arial MT Pro Bold"/>
                <a:sym typeface="Arial MT Pro Bold"/>
              </a:rPr>
              <a:t> </a:t>
            </a:r>
            <a:r>
              <a:rPr lang="en-US" sz="1401" b="1" kern="1200" dirty="0" err="1">
                <a:solidFill>
                  <a:srgbClr val="394B85"/>
                </a:solidFill>
                <a:latin typeface="Arial MT Pro Bold"/>
                <a:ea typeface="Arial MT Pro Bold"/>
                <a:cs typeface="Arial MT Pro Bold"/>
                <a:sym typeface="Arial MT Pro Bold"/>
              </a:rPr>
              <a:t>kysymystä</a:t>
            </a:r>
            <a:r>
              <a:rPr lang="en-US" sz="1401" b="1" kern="1200" dirty="0">
                <a:solidFill>
                  <a:srgbClr val="394B85"/>
                </a:solidFill>
                <a:latin typeface="Arial MT Pro Bold"/>
                <a:ea typeface="Arial MT Pro Bold"/>
                <a:cs typeface="Arial MT Pro Bold"/>
                <a:sym typeface="Arial MT Pro Bold"/>
              </a:rPr>
              <a:t>.</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Vaikuttamiseen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keskittyvissä</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tilaisuuksissa</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voidaan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kysyä</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lisäksi</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avoimia</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kysymyksiä</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osallistujakokemuksen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syvemmän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ymmärryksen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kerryttämiseksi</a:t>
            </a:r>
            <a:r>
              <a:rPr lang="en-US" sz="1401" kern="1200" dirty="0">
                <a:solidFill>
                  <a:srgbClr val="394B85"/>
                </a:solidFill>
                <a:latin typeface="Arial MT Pro"/>
                <a:ea typeface="Arial MT Pro"/>
                <a:cs typeface="Arial MT Pro"/>
                <a:sym typeface="Arial MT Pro"/>
              </a:rPr>
              <a:t> ja </a:t>
            </a:r>
            <a:r>
              <a:rPr lang="en-US" sz="1401" kern="1200" dirty="0" err="1">
                <a:solidFill>
                  <a:srgbClr val="394B85"/>
                </a:solidFill>
                <a:latin typeface="Arial MT Pro"/>
                <a:ea typeface="Arial MT Pro"/>
                <a:cs typeface="Arial MT Pro"/>
                <a:sym typeface="Arial MT Pro"/>
              </a:rPr>
              <a:t>toiminnan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kehittämiseksi</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Kysy</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myös</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tarvittaessa</a:t>
            </a:r>
            <a:endParaRPr lang="en-US" sz="1401" kern="1200" dirty="0">
              <a:solidFill>
                <a:srgbClr val="394B85"/>
              </a:solidFill>
              <a:latin typeface="Arial MT Pro"/>
              <a:ea typeface="Arial MT Pro"/>
              <a:cs typeface="Arial MT Pro"/>
              <a:sym typeface="Arial MT Pro"/>
            </a:endParaRPr>
          </a:p>
          <a:p>
            <a:pPr marL="302442" lvl="1" indent="-151221" algn="l" defTabSz="914949" rtl="0">
              <a:lnSpc>
                <a:spcPts val="1541"/>
              </a:lnSpc>
              <a:buFont typeface="Arial"/>
              <a:buChar char="•"/>
            </a:pPr>
            <a:r>
              <a:rPr lang="en-US" sz="1401" kern="1200" dirty="0" err="1">
                <a:solidFill>
                  <a:srgbClr val="394B85"/>
                </a:solidFill>
                <a:latin typeface="Arial MT Pro"/>
                <a:ea typeface="Arial MT Pro"/>
                <a:cs typeface="Arial MT Pro"/>
                <a:sym typeface="Arial MT Pro"/>
              </a:rPr>
              <a:t>mikä</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sai</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sinut</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tuntemaan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että</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sinua</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kuultiin</a:t>
            </a:r>
            <a:r>
              <a:rPr lang="en-US" sz="1401" kern="1200" dirty="0">
                <a:solidFill>
                  <a:srgbClr val="394B85"/>
                </a:solidFill>
                <a:latin typeface="Arial MT Pro"/>
                <a:ea typeface="Arial MT Pro"/>
                <a:cs typeface="Arial MT Pro"/>
                <a:sym typeface="Arial MT Pro"/>
              </a:rPr>
              <a:t> / </a:t>
            </a:r>
            <a:r>
              <a:rPr lang="en-US" sz="1401" kern="1200" dirty="0" err="1">
                <a:solidFill>
                  <a:srgbClr val="394B85"/>
                </a:solidFill>
                <a:latin typeface="Arial MT Pro"/>
                <a:ea typeface="Arial MT Pro"/>
                <a:cs typeface="Arial MT Pro"/>
                <a:sym typeface="Arial MT Pro"/>
              </a:rPr>
              <a:t>ei</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kuultu</a:t>
            </a:r>
            <a:r>
              <a:rPr lang="en-US" sz="1401" kern="1200" dirty="0">
                <a:solidFill>
                  <a:srgbClr val="394B85"/>
                </a:solidFill>
                <a:latin typeface="Arial MT Pro"/>
                <a:ea typeface="Arial MT Pro"/>
                <a:cs typeface="Arial MT Pro"/>
                <a:sym typeface="Arial MT Pro"/>
              </a:rPr>
              <a:t>?</a:t>
            </a:r>
          </a:p>
          <a:p>
            <a:pPr marL="302442" lvl="1" indent="-151221" algn="l" defTabSz="914949" rtl="0">
              <a:lnSpc>
                <a:spcPts val="1541"/>
              </a:lnSpc>
              <a:buFont typeface="Arial"/>
              <a:buChar char="•"/>
            </a:pPr>
            <a:r>
              <a:rPr lang="en-US" sz="1401" kern="1200" dirty="0" err="1">
                <a:solidFill>
                  <a:srgbClr val="394B85"/>
                </a:solidFill>
                <a:latin typeface="Arial MT Pro"/>
                <a:ea typeface="Arial MT Pro"/>
                <a:cs typeface="Arial MT Pro"/>
                <a:sym typeface="Arial MT Pro"/>
              </a:rPr>
              <a:t>mitä</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olisi</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voitu</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tehdä</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toisin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jotta</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osallistuminen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olisi</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tuntunut</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merkityksellisemmältä</a:t>
            </a:r>
            <a:r>
              <a:rPr lang="en-US" sz="1401" kern="1200" dirty="0">
                <a:solidFill>
                  <a:srgbClr val="394B85"/>
                </a:solidFill>
                <a:latin typeface="Arial MT Pro"/>
                <a:ea typeface="Arial MT Pro"/>
                <a:cs typeface="Arial MT Pro"/>
                <a:sym typeface="Arial MT Pro"/>
              </a:rPr>
              <a:t>?</a:t>
            </a:r>
          </a:p>
          <a:p>
            <a:pPr marL="302442" lvl="1" indent="-151221" algn="l" defTabSz="914949" rtl="0">
              <a:lnSpc>
                <a:spcPts val="1541"/>
              </a:lnSpc>
              <a:buFont typeface="Arial"/>
              <a:buChar char="•"/>
            </a:pPr>
            <a:r>
              <a:rPr lang="en-US" sz="1401" kern="1200" dirty="0" err="1">
                <a:solidFill>
                  <a:srgbClr val="394B85"/>
                </a:solidFill>
                <a:latin typeface="Arial MT Pro"/>
                <a:ea typeface="Arial MT Pro"/>
                <a:cs typeface="Arial MT Pro"/>
                <a:sym typeface="Arial MT Pro"/>
              </a:rPr>
              <a:t>oliko</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osallistuminen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sinulle</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helppoa</a:t>
            </a:r>
            <a:r>
              <a:rPr lang="en-US" sz="1401" kern="1200" dirty="0">
                <a:solidFill>
                  <a:srgbClr val="394B85"/>
                </a:solidFill>
                <a:latin typeface="Arial MT Pro"/>
                <a:ea typeface="Arial MT Pro"/>
                <a:cs typeface="Arial MT Pro"/>
                <a:sym typeface="Arial MT Pro"/>
              </a:rPr>
              <a:t>?</a:t>
            </a:r>
          </a:p>
          <a:p>
            <a:pPr marL="302442" lvl="1" indent="-151221" algn="l" defTabSz="914949" rtl="0">
              <a:lnSpc>
                <a:spcPts val="1541"/>
              </a:lnSpc>
              <a:buFont typeface="Arial"/>
              <a:buChar char="•"/>
            </a:pPr>
            <a:r>
              <a:rPr lang="en-US" sz="1401" kern="1200" dirty="0" err="1">
                <a:solidFill>
                  <a:srgbClr val="394B85"/>
                </a:solidFill>
                <a:latin typeface="Arial MT Pro"/>
                <a:ea typeface="Arial MT Pro"/>
                <a:cs typeface="Arial MT Pro"/>
                <a:sym typeface="Arial MT Pro"/>
              </a:rPr>
              <a:t>tiesitkö</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mihin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osallistumisesi</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vaikuttaa</a:t>
            </a:r>
            <a:r>
              <a:rPr lang="en-US" sz="1401" kern="1200" dirty="0">
                <a:solidFill>
                  <a:srgbClr val="394B85"/>
                </a:solidFill>
                <a:latin typeface="Arial MT Pro"/>
                <a:ea typeface="Arial MT Pro"/>
                <a:cs typeface="Arial MT Pro"/>
                <a:sym typeface="Arial MT Pro"/>
              </a:rPr>
              <a:t>?</a:t>
            </a:r>
          </a:p>
          <a:p>
            <a:pPr marL="302442" lvl="1" indent="-151221" algn="l" defTabSz="914949" rtl="0">
              <a:lnSpc>
                <a:spcPts val="1541"/>
              </a:lnSpc>
              <a:buFont typeface="Arial"/>
              <a:buChar char="•"/>
            </a:pPr>
            <a:r>
              <a:rPr lang="en-US" sz="1401" kern="1200" dirty="0" err="1">
                <a:solidFill>
                  <a:srgbClr val="394B85"/>
                </a:solidFill>
                <a:latin typeface="Arial MT Pro"/>
                <a:ea typeface="Arial MT Pro"/>
                <a:cs typeface="Arial MT Pro"/>
                <a:sym typeface="Arial MT Pro"/>
              </a:rPr>
              <a:t>saitko</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riittävästi</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tietoa</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ennen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osallistumista</a:t>
            </a:r>
            <a:r>
              <a:rPr lang="en-US" sz="1401" kern="1200" dirty="0">
                <a:solidFill>
                  <a:srgbClr val="394B85"/>
                </a:solidFill>
                <a:latin typeface="Arial MT Pro"/>
                <a:ea typeface="Arial MT Pro"/>
                <a:cs typeface="Arial MT Pro"/>
                <a:sym typeface="Arial MT Pro"/>
              </a:rPr>
              <a:t>?</a:t>
            </a:r>
          </a:p>
          <a:p>
            <a:pPr algn="l" defTabSz="914949" rtl="0">
              <a:lnSpc>
                <a:spcPts val="1541"/>
              </a:lnSpc>
            </a:pPr>
            <a:endParaRPr lang="en-US" sz="1401" kern="1200" dirty="0">
              <a:solidFill>
                <a:srgbClr val="394B85"/>
              </a:solidFill>
              <a:latin typeface="Arial MT Pro"/>
              <a:ea typeface="Arial MT Pro"/>
              <a:cs typeface="Arial MT Pro"/>
              <a:sym typeface="Arial MT Pro"/>
            </a:endParaRPr>
          </a:p>
          <a:p>
            <a:pPr algn="l" defTabSz="914949" rtl="0">
              <a:lnSpc>
                <a:spcPts val="1541"/>
              </a:lnSpc>
            </a:pPr>
            <a:r>
              <a:rPr lang="en-US" sz="1401" kern="1200" dirty="0" err="1">
                <a:solidFill>
                  <a:srgbClr val="394B85"/>
                </a:solidFill>
                <a:latin typeface="Arial MT Pro"/>
                <a:ea typeface="Arial MT Pro"/>
                <a:cs typeface="Arial MT Pro"/>
                <a:sym typeface="Arial MT Pro"/>
              </a:rPr>
              <a:t>Laajemman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osallisuuden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kokemuksen</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selvittämiseksi</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voit</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hyödyntää</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lisäksi</a:t>
            </a:r>
            <a:r>
              <a:rPr lang="en-US" sz="1401" kern="1200" dirty="0">
                <a:solidFill>
                  <a:srgbClr val="394B85"/>
                </a:solidFill>
                <a:latin typeface="Arial MT Pro"/>
                <a:ea typeface="Arial MT Pro"/>
                <a:cs typeface="Arial MT Pro"/>
                <a:sym typeface="Arial MT Pro"/>
              </a:rPr>
              <a:t> </a:t>
            </a:r>
            <a:r>
              <a:rPr lang="en-US" sz="1401" kern="1200" dirty="0" err="1">
                <a:solidFill>
                  <a:srgbClr val="394B85"/>
                </a:solidFill>
                <a:latin typeface="Arial MT Pro"/>
                <a:ea typeface="Arial MT Pro"/>
                <a:cs typeface="Arial MT Pro"/>
                <a:sym typeface="Arial MT Pro"/>
              </a:rPr>
              <a:t>osallisuusindikaattoria</a:t>
            </a:r>
            <a:r>
              <a:rPr lang="en-US" sz="1401" kern="1200" dirty="0">
                <a:solidFill>
                  <a:srgbClr val="394B85"/>
                </a:solidFill>
                <a:latin typeface="Arial MT Pro"/>
                <a:ea typeface="Arial MT Pro"/>
                <a:cs typeface="Arial MT Pro"/>
                <a:sym typeface="Arial MT Pro"/>
              </a:rPr>
              <a:t> tai </a:t>
            </a:r>
            <a:r>
              <a:rPr lang="en-US" sz="1401" kern="1200" dirty="0" err="1">
                <a:solidFill>
                  <a:srgbClr val="394B85"/>
                </a:solidFill>
                <a:latin typeface="Arial MT Pro"/>
                <a:ea typeface="Arial MT Pro"/>
                <a:cs typeface="Arial MT Pro"/>
                <a:sym typeface="Arial MT Pro"/>
              </a:rPr>
              <a:t>palvelupalautekyselyä</a:t>
            </a:r>
            <a:r>
              <a:rPr lang="en-US" sz="1401" kern="1200" dirty="0">
                <a:solidFill>
                  <a:srgbClr val="394B85"/>
                </a:solidFill>
                <a:latin typeface="Arial MT Pro"/>
                <a:ea typeface="Arial MT Pro"/>
                <a:cs typeface="Arial MT Pro"/>
                <a:sym typeface="Arial MT Pro"/>
              </a:rPr>
              <a:t>.</a:t>
            </a:r>
          </a:p>
        </p:txBody>
      </p:sp>
      <p:sp>
        <p:nvSpPr>
          <p:cNvPr id="48" name="TextBox 48"/>
          <p:cNvSpPr txBox="1"/>
          <p:nvPr/>
        </p:nvSpPr>
        <p:spPr>
          <a:xfrm>
            <a:off x="257789" y="1525664"/>
            <a:ext cx="3608045" cy="282297"/>
          </a:xfrm>
          <a:prstGeom prst="rect">
            <a:avLst/>
          </a:prstGeom>
        </p:spPr>
        <p:txBody>
          <a:bodyPr lIns="0" tIns="0" rIns="0" bIns="0" rtlCol="0" anchor="t">
            <a:spAutoFit/>
          </a:bodyPr>
          <a:lstStyle/>
          <a:p>
            <a:pPr algn="ctr" defTabSz="914949" rtl="0">
              <a:lnSpc>
                <a:spcPts val="2201"/>
              </a:lnSpc>
              <a:spcBef>
                <a:spcPct val="0"/>
              </a:spcBef>
            </a:pPr>
            <a:r>
              <a:rPr lang="en-US" sz="2001" kern="1200" dirty="0" err="1">
                <a:solidFill>
                  <a:srgbClr val="1F497D"/>
                </a:solidFill>
                <a:latin typeface="Public Sans" panose="020B0604020202020204" charset="0"/>
                <a:ea typeface="Public Sans Bold"/>
                <a:cs typeface="Public Sans Bold"/>
                <a:sym typeface="Public Sans Bold"/>
              </a:rPr>
              <a:t>Ohje</a:t>
            </a:r>
            <a:r>
              <a:rPr lang="en-US" sz="2001" kern="1200" dirty="0">
                <a:solidFill>
                  <a:srgbClr val="1F497D"/>
                </a:solidFill>
                <a:latin typeface="Public Sans" panose="020B0604020202020204" charset="0"/>
                <a:ea typeface="Public Sans Bold"/>
                <a:cs typeface="Public Sans Bold"/>
                <a:sym typeface="Public Sans Bold"/>
              </a:rPr>
              <a:t> </a:t>
            </a:r>
            <a:r>
              <a:rPr lang="en-US" sz="2001" kern="1200" dirty="0" err="1">
                <a:solidFill>
                  <a:srgbClr val="1F497D"/>
                </a:solidFill>
                <a:latin typeface="Public Sans" panose="020B0604020202020204" charset="0"/>
                <a:ea typeface="Public Sans Bold"/>
                <a:cs typeface="Public Sans Bold"/>
                <a:sym typeface="Public Sans Bold"/>
              </a:rPr>
              <a:t>osallistujalle</a:t>
            </a:r>
            <a:endParaRPr lang="en-US" sz="2001" kern="1200" dirty="0">
              <a:solidFill>
                <a:srgbClr val="1F497D"/>
              </a:solidFill>
              <a:latin typeface="Public Sans" panose="020B0604020202020204" charset="0"/>
              <a:ea typeface="Public Sans Bold"/>
              <a:cs typeface="Public Sans Bold"/>
              <a:sym typeface="Public Sans Bold"/>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107" y="860637"/>
            <a:ext cx="7560987" cy="2500706"/>
            <a:chOff x="0" y="0"/>
            <a:chExt cx="2847623" cy="1056850"/>
          </a:xfrm>
        </p:grpSpPr>
        <p:sp>
          <p:nvSpPr>
            <p:cNvPr id="3" name="Freeform 3"/>
            <p:cNvSpPr/>
            <p:nvPr/>
          </p:nvSpPr>
          <p:spPr>
            <a:xfrm>
              <a:off x="0" y="0"/>
              <a:ext cx="2847623" cy="1056850"/>
            </a:xfrm>
            <a:custGeom>
              <a:avLst/>
              <a:gdLst/>
              <a:ahLst/>
              <a:cxnLst/>
              <a:rect l="l" t="t" r="r" b="b"/>
              <a:pathLst>
                <a:path w="2847623" h="1056850">
                  <a:moveTo>
                    <a:pt x="0" y="0"/>
                  </a:moveTo>
                  <a:lnTo>
                    <a:pt x="2847623" y="0"/>
                  </a:lnTo>
                  <a:lnTo>
                    <a:pt x="2847623" y="1056850"/>
                  </a:lnTo>
                  <a:lnTo>
                    <a:pt x="0" y="1056850"/>
                  </a:lnTo>
                  <a:close/>
                </a:path>
              </a:pathLst>
            </a:custGeom>
            <a:solidFill>
              <a:srgbClr val="394B85"/>
            </a:solidFill>
          </p:spPr>
          <p:txBody>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endParaRPr lang="fi-FI" sz="1803"/>
            </a:p>
          </p:txBody>
        </p:sp>
        <p:sp>
          <p:nvSpPr>
            <p:cNvPr id="4" name="TextBox 4"/>
            <p:cNvSpPr txBox="1"/>
            <p:nvPr/>
          </p:nvSpPr>
          <p:spPr>
            <a:xfrm>
              <a:off x="0" y="-19050"/>
              <a:ext cx="2847623" cy="1075900"/>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67"/>
                </a:lnSpc>
              </a:pPr>
              <a:endParaRPr sz="1803"/>
            </a:p>
          </p:txBody>
        </p:sp>
      </p:grpSp>
      <p:grpSp>
        <p:nvGrpSpPr>
          <p:cNvPr id="5" name="Group 5"/>
          <p:cNvGrpSpPr/>
          <p:nvPr/>
        </p:nvGrpSpPr>
        <p:grpSpPr>
          <a:xfrm>
            <a:off x="2457913" y="9865317"/>
            <a:ext cx="2679242" cy="579483"/>
            <a:chOff x="29800" y="2879"/>
            <a:chExt cx="3570200" cy="772186"/>
          </a:xfrm>
        </p:grpSpPr>
        <p:grpSp>
          <p:nvGrpSpPr>
            <p:cNvPr id="6" name="Group 6"/>
            <p:cNvGrpSpPr>
              <a:grpSpLocks noChangeAspect="1"/>
            </p:cNvGrpSpPr>
            <p:nvPr/>
          </p:nvGrpSpPr>
          <p:grpSpPr>
            <a:xfrm>
              <a:off x="29800" y="29799"/>
              <a:ext cx="717628" cy="718344"/>
              <a:chOff x="63500" y="63500"/>
              <a:chExt cx="1529207" cy="1530731"/>
            </a:xfrm>
          </p:grpSpPr>
          <p:sp>
            <p:nvSpPr>
              <p:cNvPr id="7" name="Freeform 7"/>
              <p:cNvSpPr/>
              <p:nvPr/>
            </p:nvSpPr>
            <p:spPr>
              <a:xfrm>
                <a:off x="494792" y="494665"/>
                <a:ext cx="1097915" cy="1099566"/>
              </a:xfrm>
              <a:custGeom>
                <a:avLst/>
                <a:gdLst/>
                <a:ahLst/>
                <a:cxnLst/>
                <a:rect l="l" t="t" r="r" b="b"/>
                <a:pathLst>
                  <a:path w="1097915"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endParaRPr lang="fi-FI"/>
              </a:p>
            </p:txBody>
          </p:sp>
          <p:sp>
            <p:nvSpPr>
              <p:cNvPr id="8" name="Freeform 8"/>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endParaRPr lang="fi-FI"/>
              </a:p>
            </p:txBody>
          </p:sp>
        </p:grpSp>
        <p:sp>
          <p:nvSpPr>
            <p:cNvPr id="9" name="Freeform 9"/>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grpSp>
      <p:grpSp>
        <p:nvGrpSpPr>
          <p:cNvPr id="10" name="Group 10"/>
          <p:cNvGrpSpPr/>
          <p:nvPr/>
        </p:nvGrpSpPr>
        <p:grpSpPr>
          <a:xfrm>
            <a:off x="1205012" y="7251466"/>
            <a:ext cx="2714940" cy="1859558"/>
            <a:chOff x="0" y="0"/>
            <a:chExt cx="972396" cy="666028"/>
          </a:xfrm>
        </p:grpSpPr>
        <p:sp>
          <p:nvSpPr>
            <p:cNvPr id="11" name="Freeform 11"/>
            <p:cNvSpPr/>
            <p:nvPr/>
          </p:nvSpPr>
          <p:spPr>
            <a:xfrm>
              <a:off x="0" y="0"/>
              <a:ext cx="972396" cy="666028"/>
            </a:xfrm>
            <a:custGeom>
              <a:avLst/>
              <a:gdLst/>
              <a:ahLst/>
              <a:cxnLst/>
              <a:rect l="l" t="t" r="r" b="b"/>
              <a:pathLst>
                <a:path w="972396" h="666028">
                  <a:moveTo>
                    <a:pt x="62772" y="0"/>
                  </a:moveTo>
                  <a:lnTo>
                    <a:pt x="909624" y="0"/>
                  </a:lnTo>
                  <a:cubicBezTo>
                    <a:pt x="944292" y="0"/>
                    <a:pt x="972396" y="28104"/>
                    <a:pt x="972396" y="62772"/>
                  </a:cubicBezTo>
                  <a:lnTo>
                    <a:pt x="972396" y="603256"/>
                  </a:lnTo>
                  <a:cubicBezTo>
                    <a:pt x="972396" y="619904"/>
                    <a:pt x="965782" y="635870"/>
                    <a:pt x="954010" y="647642"/>
                  </a:cubicBezTo>
                  <a:cubicBezTo>
                    <a:pt x="942238" y="659414"/>
                    <a:pt x="926272" y="666028"/>
                    <a:pt x="909624" y="666028"/>
                  </a:cubicBezTo>
                  <a:lnTo>
                    <a:pt x="62772" y="666028"/>
                  </a:lnTo>
                  <a:cubicBezTo>
                    <a:pt x="46124" y="666028"/>
                    <a:pt x="30158" y="659414"/>
                    <a:pt x="18386" y="647642"/>
                  </a:cubicBezTo>
                  <a:cubicBezTo>
                    <a:pt x="6614" y="635870"/>
                    <a:pt x="0" y="619904"/>
                    <a:pt x="0" y="603256"/>
                  </a:cubicBezTo>
                  <a:lnTo>
                    <a:pt x="0" y="62772"/>
                  </a:lnTo>
                  <a:cubicBezTo>
                    <a:pt x="0" y="46124"/>
                    <a:pt x="6614" y="30158"/>
                    <a:pt x="18386" y="18386"/>
                  </a:cubicBezTo>
                  <a:cubicBezTo>
                    <a:pt x="30158" y="6614"/>
                    <a:pt x="46124" y="0"/>
                    <a:pt x="62772" y="0"/>
                  </a:cubicBezTo>
                  <a:close/>
                </a:path>
              </a:pathLst>
            </a:custGeom>
            <a:noFill/>
            <a:ln w="25400" cap="rnd">
              <a:solidFill>
                <a:srgbClr val="F04E4C"/>
              </a:solidFill>
            </a:ln>
          </p:spPr>
          <p:txBody>
            <a:bodyPr/>
            <a:lstStyle/>
            <a:p>
              <a:endParaRPr lang="fi-FI"/>
            </a:p>
          </p:txBody>
        </p:sp>
        <p:sp>
          <p:nvSpPr>
            <p:cNvPr id="12" name="TextBox 12"/>
            <p:cNvSpPr txBox="1"/>
            <p:nvPr/>
          </p:nvSpPr>
          <p:spPr>
            <a:xfrm>
              <a:off x="0" y="-28575"/>
              <a:ext cx="972396" cy="694603"/>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23"/>
                </a:lnSpc>
              </a:pPr>
              <a:endParaRPr sz="1803"/>
            </a:p>
          </p:txBody>
        </p:sp>
      </p:grpSp>
      <p:sp>
        <p:nvSpPr>
          <p:cNvPr id="13" name="TextBox 13"/>
          <p:cNvSpPr txBox="1"/>
          <p:nvPr/>
        </p:nvSpPr>
        <p:spPr>
          <a:xfrm>
            <a:off x="452871" y="3716403"/>
            <a:ext cx="763573" cy="26783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240"/>
              </a:lnSpc>
              <a:spcBef>
                <a:spcPct val="0"/>
              </a:spcBef>
            </a:pPr>
            <a:r>
              <a:rPr lang="en-US" sz="1600" b="1" err="1">
                <a:solidFill>
                  <a:srgbClr val="000000"/>
                </a:solidFill>
                <a:latin typeface="Arial Bold"/>
                <a:ea typeface="Arial Bold"/>
                <a:cs typeface="Arial Bold"/>
                <a:sym typeface="Arial Bold"/>
              </a:rPr>
              <a:t>Miksi</a:t>
            </a:r>
            <a:r>
              <a:rPr lang="en-US" sz="1600" b="1">
                <a:solidFill>
                  <a:srgbClr val="000000"/>
                </a:solidFill>
                <a:latin typeface="Arial Bold"/>
                <a:ea typeface="Arial Bold"/>
                <a:cs typeface="Arial Bold"/>
                <a:sym typeface="Arial Bold"/>
              </a:rPr>
              <a:t>?</a:t>
            </a:r>
          </a:p>
        </p:txBody>
      </p:sp>
      <p:sp>
        <p:nvSpPr>
          <p:cNvPr id="14" name="TextBox 14"/>
          <p:cNvSpPr txBox="1"/>
          <p:nvPr/>
        </p:nvSpPr>
        <p:spPr>
          <a:xfrm>
            <a:off x="1208733" y="4112323"/>
            <a:ext cx="5501723" cy="285635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60"/>
              </a:lnSpc>
            </a:pPr>
            <a:r>
              <a:rPr lang="en-US" sz="1200">
                <a:solidFill>
                  <a:srgbClr val="000000"/>
                </a:solidFill>
                <a:latin typeface="Arial"/>
                <a:ea typeface="Arial"/>
                <a:cs typeface="Arial"/>
                <a:sym typeface="Arial"/>
              </a:rPr>
              <a:t>Yhteiskehittämällä voidaan esimerkiksi</a:t>
            </a:r>
          </a:p>
          <a:p>
            <a:pPr marL="259233" lvl="1" indent="-129617" algn="l">
              <a:lnSpc>
                <a:spcPts val="1560"/>
              </a:lnSpc>
              <a:buFont typeface="Arial"/>
              <a:buChar char="•"/>
            </a:pPr>
            <a:r>
              <a:rPr lang="en-US" sz="1200">
                <a:solidFill>
                  <a:srgbClr val="000000"/>
                </a:solidFill>
                <a:latin typeface="Arial"/>
                <a:ea typeface="Arial"/>
                <a:cs typeface="Arial"/>
                <a:sym typeface="Arial"/>
              </a:rPr>
              <a:t>etsiä ja yhdessä tutkia palvelun käytännön ongelmia ja kehittämistarpeita</a:t>
            </a:r>
          </a:p>
          <a:p>
            <a:pPr marL="259233" lvl="1" indent="-129617" algn="l">
              <a:lnSpc>
                <a:spcPts val="1560"/>
              </a:lnSpc>
              <a:buFont typeface="Arial"/>
              <a:buChar char="•"/>
            </a:pPr>
            <a:r>
              <a:rPr lang="en-US" sz="1200">
                <a:solidFill>
                  <a:srgbClr val="000000"/>
                </a:solidFill>
                <a:latin typeface="Arial"/>
                <a:ea typeface="Arial"/>
                <a:cs typeface="Arial"/>
                <a:sym typeface="Arial"/>
              </a:rPr>
              <a:t>kartuttaa </a:t>
            </a:r>
            <a:r>
              <a:rPr lang="en-US" sz="1200" b="1">
                <a:solidFill>
                  <a:srgbClr val="000000"/>
                </a:solidFill>
                <a:latin typeface="Arial Bold"/>
                <a:ea typeface="Arial Bold"/>
                <a:cs typeface="Arial Bold"/>
                <a:sym typeface="Arial Bold"/>
              </a:rPr>
              <a:t>asiakasymmärrystä</a:t>
            </a:r>
          </a:p>
          <a:p>
            <a:pPr marL="259233" lvl="1" indent="-129617" algn="l">
              <a:lnSpc>
                <a:spcPts val="1560"/>
              </a:lnSpc>
              <a:buFont typeface="Arial"/>
              <a:buChar char="•"/>
            </a:pPr>
            <a:r>
              <a:rPr lang="en-US" sz="1200">
                <a:solidFill>
                  <a:srgbClr val="000000"/>
                </a:solidFill>
                <a:latin typeface="Arial"/>
                <a:ea typeface="Arial"/>
                <a:cs typeface="Arial"/>
                <a:sym typeface="Arial"/>
              </a:rPr>
              <a:t>kartoittaa ja kehittää olemassa olevia </a:t>
            </a:r>
            <a:r>
              <a:rPr lang="en-US" sz="1200" b="1">
                <a:solidFill>
                  <a:srgbClr val="000000"/>
                </a:solidFill>
                <a:latin typeface="Arial Bold"/>
                <a:ea typeface="Arial Bold"/>
                <a:cs typeface="Arial Bold"/>
                <a:sym typeface="Arial Bold"/>
              </a:rPr>
              <a:t>palvelupolkuja</a:t>
            </a:r>
            <a:r>
              <a:rPr lang="en-US" sz="1200">
                <a:solidFill>
                  <a:srgbClr val="000000"/>
                </a:solidFill>
                <a:latin typeface="Arial"/>
                <a:ea typeface="Arial"/>
                <a:cs typeface="Arial"/>
                <a:sym typeface="Arial"/>
              </a:rPr>
              <a:t> tai luoda uusia ratkaisuja ja toimintamalleja </a:t>
            </a:r>
          </a:p>
          <a:p>
            <a:pPr marL="259233" lvl="1" indent="-129617" algn="l">
              <a:lnSpc>
                <a:spcPts val="1560"/>
              </a:lnSpc>
              <a:buFont typeface="Arial"/>
              <a:buChar char="•"/>
            </a:pPr>
            <a:r>
              <a:rPr lang="en-US" sz="1200">
                <a:solidFill>
                  <a:srgbClr val="000000"/>
                </a:solidFill>
                <a:latin typeface="Arial"/>
                <a:ea typeface="Arial"/>
                <a:cs typeface="Arial"/>
                <a:sym typeface="Arial"/>
              </a:rPr>
              <a:t>löytää keinoja parempaan asiakaskokemukseen </a:t>
            </a:r>
          </a:p>
          <a:p>
            <a:pPr marL="259233" lvl="1" indent="-129617" algn="l">
              <a:lnSpc>
                <a:spcPts val="1560"/>
              </a:lnSpc>
              <a:buFont typeface="Arial"/>
              <a:buChar char="•"/>
            </a:pPr>
            <a:r>
              <a:rPr lang="en-US" sz="1200">
                <a:solidFill>
                  <a:srgbClr val="000000"/>
                </a:solidFill>
                <a:latin typeface="Arial"/>
                <a:ea typeface="Arial"/>
                <a:cs typeface="Arial"/>
                <a:sym typeface="Arial"/>
              </a:rPr>
              <a:t>testata ja parantaa toimitilojen tai palvelukanavien toimivuutta</a:t>
            </a:r>
          </a:p>
          <a:p>
            <a:pPr marL="259233" lvl="1" indent="-129617" algn="l">
              <a:lnSpc>
                <a:spcPts val="1560"/>
              </a:lnSpc>
              <a:buFont typeface="Arial"/>
              <a:buChar char="•"/>
            </a:pPr>
            <a:r>
              <a:rPr lang="en-US" sz="1200">
                <a:solidFill>
                  <a:srgbClr val="000000"/>
                </a:solidFill>
                <a:latin typeface="Arial"/>
                <a:ea typeface="Arial"/>
                <a:cs typeface="Arial"/>
                <a:sym typeface="Arial"/>
              </a:rPr>
              <a:t>suunnitella ja toteuttaa kehittämisprojekteja. </a:t>
            </a:r>
          </a:p>
          <a:p>
            <a:pPr marL="259233" lvl="1" indent="-129617" algn="l">
              <a:lnSpc>
                <a:spcPts val="1560"/>
              </a:lnSpc>
              <a:buFont typeface="Arial"/>
              <a:buChar char="•"/>
            </a:pPr>
            <a:r>
              <a:rPr lang="en-US" sz="1200">
                <a:solidFill>
                  <a:srgbClr val="000000"/>
                </a:solidFill>
                <a:latin typeface="Arial"/>
                <a:ea typeface="Arial"/>
                <a:cs typeface="Arial"/>
                <a:sym typeface="Arial"/>
              </a:rPr>
              <a:t>kehittää olemassa olevaa toimintaa tai täysin uusia palvelukonsepteja</a:t>
            </a:r>
          </a:p>
          <a:p>
            <a:pPr algn="l">
              <a:lnSpc>
                <a:spcPts val="1560"/>
              </a:lnSpc>
            </a:pPr>
            <a:endParaRPr lang="en-US" sz="1200">
              <a:solidFill>
                <a:srgbClr val="000000"/>
              </a:solidFill>
              <a:latin typeface="Arial"/>
              <a:ea typeface="Arial"/>
              <a:cs typeface="Arial"/>
              <a:sym typeface="Arial"/>
            </a:endParaRPr>
          </a:p>
          <a:p>
            <a:pPr algn="l">
              <a:lnSpc>
                <a:spcPts val="1560"/>
              </a:lnSpc>
            </a:pPr>
            <a:r>
              <a:rPr lang="en-US" sz="1200">
                <a:solidFill>
                  <a:srgbClr val="000000"/>
                </a:solidFill>
                <a:latin typeface="Arial"/>
                <a:ea typeface="Arial"/>
                <a:cs typeface="Arial"/>
                <a:sym typeface="Arial"/>
              </a:rPr>
              <a:t>Yhteiskehittämällä ja aidosti kuulemalla ja huomioimalla kaikkien osapuolten näkemykset, voidaan löytää piilevää tietoa, havaita hiljaisia signaaleja sekä huomata hyviä ja huonoja käytäntöjä. Näin luodaan syvällistä kokonaiskuvaa palvelujärjestelmästä, sen arvoa tuottavista elementeistä ja ongelmien juurisyistä. </a:t>
            </a:r>
          </a:p>
        </p:txBody>
      </p:sp>
      <p:sp>
        <p:nvSpPr>
          <p:cNvPr id="15" name="Freeform 15"/>
          <p:cNvSpPr/>
          <p:nvPr/>
        </p:nvSpPr>
        <p:spPr>
          <a:xfrm rot="634696">
            <a:off x="257899" y="3621149"/>
            <a:ext cx="1089396" cy="532813"/>
          </a:xfrm>
          <a:custGeom>
            <a:avLst/>
            <a:gdLst/>
            <a:ahLst/>
            <a:cxnLst/>
            <a:rect l="l" t="t" r="r" b="b"/>
            <a:pathLst>
              <a:path w="1088749" h="532497">
                <a:moveTo>
                  <a:pt x="0" y="0"/>
                </a:moveTo>
                <a:lnTo>
                  <a:pt x="1088749" y="0"/>
                </a:lnTo>
                <a:lnTo>
                  <a:pt x="1088749" y="532497"/>
                </a:lnTo>
                <a:lnTo>
                  <a:pt x="0" y="53249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fi-FI"/>
          </a:p>
        </p:txBody>
      </p:sp>
      <p:grpSp>
        <p:nvGrpSpPr>
          <p:cNvPr id="16" name="Group 16"/>
          <p:cNvGrpSpPr/>
          <p:nvPr/>
        </p:nvGrpSpPr>
        <p:grpSpPr>
          <a:xfrm rot="-248931">
            <a:off x="234824" y="762377"/>
            <a:ext cx="1127673" cy="499025"/>
            <a:chOff x="0" y="0"/>
            <a:chExt cx="1420041" cy="628406"/>
          </a:xfrm>
        </p:grpSpPr>
        <p:sp>
          <p:nvSpPr>
            <p:cNvPr id="17" name="Freeform 17"/>
            <p:cNvSpPr/>
            <p:nvPr/>
          </p:nvSpPr>
          <p:spPr>
            <a:xfrm>
              <a:off x="0" y="0"/>
              <a:ext cx="1420041" cy="628406"/>
            </a:xfrm>
            <a:custGeom>
              <a:avLst/>
              <a:gdLst/>
              <a:ahLst/>
              <a:cxnLst/>
              <a:rect l="l" t="t" r="r" b="b"/>
              <a:pathLst>
                <a:path w="1420041" h="628406">
                  <a:moveTo>
                    <a:pt x="710021" y="0"/>
                  </a:moveTo>
                  <a:cubicBezTo>
                    <a:pt x="317887" y="0"/>
                    <a:pt x="0" y="140674"/>
                    <a:pt x="0" y="314203"/>
                  </a:cubicBezTo>
                  <a:cubicBezTo>
                    <a:pt x="0" y="487733"/>
                    <a:pt x="317887" y="628406"/>
                    <a:pt x="710021" y="628406"/>
                  </a:cubicBezTo>
                  <a:cubicBezTo>
                    <a:pt x="1102154" y="628406"/>
                    <a:pt x="1420041" y="487733"/>
                    <a:pt x="1420041" y="314203"/>
                  </a:cubicBezTo>
                  <a:cubicBezTo>
                    <a:pt x="1420041" y="140674"/>
                    <a:pt x="1102154" y="0"/>
                    <a:pt x="710021" y="0"/>
                  </a:cubicBezTo>
                  <a:close/>
                </a:path>
              </a:pathLst>
            </a:custGeom>
            <a:solidFill>
              <a:srgbClr val="FFFFFF"/>
            </a:solidFill>
          </p:spPr>
          <p:txBody>
            <a:bodyPr/>
            <a:lstStyle/>
            <a:p>
              <a:endParaRPr lang="fi-FI"/>
            </a:p>
          </p:txBody>
        </p:sp>
        <p:sp>
          <p:nvSpPr>
            <p:cNvPr id="18" name="TextBox 18"/>
            <p:cNvSpPr txBox="1"/>
            <p:nvPr/>
          </p:nvSpPr>
          <p:spPr>
            <a:xfrm>
              <a:off x="133129" y="1763"/>
              <a:ext cx="1153784" cy="567730"/>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711"/>
                </a:lnSpc>
              </a:pPr>
              <a:endParaRPr sz="1803"/>
            </a:p>
          </p:txBody>
        </p:sp>
      </p:grpSp>
      <p:sp>
        <p:nvSpPr>
          <p:cNvPr id="19" name="TextBox 19"/>
          <p:cNvSpPr txBox="1"/>
          <p:nvPr/>
        </p:nvSpPr>
        <p:spPr>
          <a:xfrm>
            <a:off x="1208734" y="1266147"/>
            <a:ext cx="5737768" cy="2060629"/>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820"/>
              </a:lnSpc>
            </a:pPr>
            <a:r>
              <a:rPr lang="en-US" sz="1200" err="1">
                <a:solidFill>
                  <a:srgbClr val="FFFFFF"/>
                </a:solidFill>
                <a:latin typeface="Arial"/>
                <a:ea typeface="Arial"/>
                <a:cs typeface="Arial"/>
                <a:sym typeface="Arial"/>
              </a:rPr>
              <a:t>Yhteiskehittäminen</a:t>
            </a:r>
            <a:r>
              <a:rPr lang="en-US" sz="1200">
                <a:solidFill>
                  <a:srgbClr val="FFFFFF"/>
                </a:solidFill>
                <a:latin typeface="Arial"/>
                <a:ea typeface="Arial"/>
                <a:cs typeface="Arial"/>
                <a:sym typeface="Arial"/>
              </a:rPr>
              <a:t> on </a:t>
            </a:r>
            <a:r>
              <a:rPr lang="en-US" sz="1200" err="1">
                <a:solidFill>
                  <a:srgbClr val="FFFFFF"/>
                </a:solidFill>
                <a:latin typeface="Arial"/>
                <a:ea typeface="Arial"/>
                <a:cs typeface="Arial"/>
                <a:sym typeface="Arial"/>
              </a:rPr>
              <a:t>toimintatapa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jossa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kaikki</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palvelun</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kannalta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merkitykselliset</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toimijat</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eli</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palvelua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tuottava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organisaatio</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henkilökunta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yhteistyökumppanit</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yhdyspinnoilta</a:t>
            </a:r>
            <a:r>
              <a:rPr lang="en-US" sz="1200">
                <a:solidFill>
                  <a:srgbClr val="FFFFFF"/>
                </a:solidFill>
                <a:latin typeface="Arial"/>
                <a:ea typeface="Arial"/>
                <a:cs typeface="Arial"/>
                <a:sym typeface="Arial"/>
              </a:rPr>
              <a:t> ja </a:t>
            </a:r>
            <a:r>
              <a:rPr lang="en-US" sz="1200" err="1">
                <a:solidFill>
                  <a:srgbClr val="FFFFFF"/>
                </a:solidFill>
                <a:latin typeface="Arial"/>
                <a:ea typeface="Arial"/>
                <a:cs typeface="Arial"/>
                <a:sym typeface="Arial"/>
              </a:rPr>
              <a:t>sidosryhmistä</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sekä</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käyttäjäasiakkaat</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osallistuvat</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yhdenvertaisina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kehittämisprosessiin</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Asiakas</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ei</a:t>
            </a:r>
            <a:r>
              <a:rPr lang="en-US" sz="1200">
                <a:solidFill>
                  <a:srgbClr val="FFFFFF"/>
                </a:solidFill>
                <a:latin typeface="Arial"/>
                <a:ea typeface="Arial"/>
                <a:cs typeface="Arial"/>
                <a:sym typeface="Arial"/>
              </a:rPr>
              <a:t> ole </a:t>
            </a:r>
            <a:r>
              <a:rPr lang="en-US" sz="1200" err="1">
                <a:solidFill>
                  <a:srgbClr val="FFFFFF"/>
                </a:solidFill>
                <a:latin typeface="Arial"/>
                <a:ea typeface="Arial"/>
                <a:cs typeface="Arial"/>
                <a:sym typeface="Arial"/>
              </a:rPr>
              <a:t>ammattilaisten</a:t>
            </a:r>
            <a:r>
              <a:rPr lang="en-US" sz="1200">
                <a:solidFill>
                  <a:srgbClr val="FFFFFF"/>
                </a:solidFill>
                <a:latin typeface="Arial"/>
                <a:ea typeface="Arial"/>
                <a:cs typeface="Arial"/>
                <a:sym typeface="Arial"/>
              </a:rPr>
              <a:t> ja </a:t>
            </a:r>
            <a:r>
              <a:rPr lang="en-US" sz="1200" err="1">
                <a:solidFill>
                  <a:srgbClr val="FFFFFF"/>
                </a:solidFill>
                <a:latin typeface="Arial"/>
                <a:ea typeface="Arial"/>
                <a:cs typeface="Arial"/>
                <a:sym typeface="Arial"/>
              </a:rPr>
              <a:t>asiantuntijoiden</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valmiiksi</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kehittämän</a:t>
            </a:r>
            <a:r>
              <a:rPr lang="en-US" sz="1200">
                <a:solidFill>
                  <a:srgbClr val="FFFFFF"/>
                </a:solidFill>
                <a:latin typeface="Arial"/>
                <a:ea typeface="Arial"/>
                <a:cs typeface="Arial"/>
                <a:sym typeface="Arial"/>
              </a:rPr>
              <a:t> ja </a:t>
            </a:r>
            <a:r>
              <a:rPr lang="en-US" sz="1200" err="1">
                <a:solidFill>
                  <a:srgbClr val="FFFFFF"/>
                </a:solidFill>
                <a:latin typeface="Arial"/>
                <a:ea typeface="Arial"/>
                <a:cs typeface="Arial"/>
                <a:sym typeface="Arial"/>
              </a:rPr>
              <a:t>määrittelemän</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palvelun</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kohde</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vaan</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osallisena</a:t>
            </a:r>
            <a:r>
              <a:rPr lang="en-US" sz="1200">
                <a:solidFill>
                  <a:srgbClr val="FFFFFF"/>
                </a:solidFill>
                <a:latin typeface="Arial"/>
                <a:ea typeface="Arial"/>
                <a:cs typeface="Arial"/>
                <a:sym typeface="Arial"/>
              </a:rPr>
              <a:t> ja </a:t>
            </a:r>
            <a:r>
              <a:rPr lang="en-US" sz="1200" err="1">
                <a:solidFill>
                  <a:srgbClr val="FFFFFF"/>
                </a:solidFill>
                <a:latin typeface="Arial"/>
                <a:ea typeface="Arial"/>
                <a:cs typeface="Arial"/>
                <a:sym typeface="Arial"/>
              </a:rPr>
              <a:t>vaikuttajana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palvelun</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suunnittelussa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toteutuksessa</a:t>
            </a:r>
            <a:r>
              <a:rPr lang="en-US" sz="1200">
                <a:solidFill>
                  <a:srgbClr val="FFFFFF"/>
                </a:solidFill>
                <a:latin typeface="Arial"/>
                <a:ea typeface="Arial"/>
                <a:cs typeface="Arial"/>
                <a:sym typeface="Arial"/>
              </a:rPr>
              <a:t> ja </a:t>
            </a:r>
            <a:r>
              <a:rPr lang="en-US" sz="1200" err="1">
                <a:solidFill>
                  <a:srgbClr val="FFFFFF"/>
                </a:solidFill>
                <a:latin typeface="Arial"/>
                <a:ea typeface="Arial"/>
                <a:cs typeface="Arial"/>
                <a:sym typeface="Arial"/>
              </a:rPr>
              <a:t>arvioinnissa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oman</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elämänsä</a:t>
            </a:r>
            <a:r>
              <a:rPr lang="en-US" sz="1200">
                <a:solidFill>
                  <a:srgbClr val="FFFFFF"/>
                </a:solidFill>
                <a:latin typeface="Arial"/>
                <a:ea typeface="Arial"/>
                <a:cs typeface="Arial"/>
                <a:sym typeface="Arial"/>
              </a:rPr>
              <a:t> ja </a:t>
            </a:r>
            <a:r>
              <a:rPr lang="en-US" sz="1200" err="1">
                <a:solidFill>
                  <a:srgbClr val="FFFFFF"/>
                </a:solidFill>
                <a:latin typeface="Arial"/>
                <a:ea typeface="Arial"/>
                <a:cs typeface="Arial"/>
                <a:sym typeface="Arial"/>
              </a:rPr>
              <a:t>kokemuksensa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asiantuntijana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Yhteiskehittämistä</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voidaan</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toteuttaa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palvelutuotannon</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kaikilla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tasoilla</a:t>
            </a:r>
            <a:r>
              <a:rPr lang="en-US" sz="1200">
                <a:solidFill>
                  <a:srgbClr val="FFFFFF"/>
                </a:solidFill>
                <a:latin typeface="Arial"/>
                <a:ea typeface="Arial"/>
                <a:cs typeface="Arial"/>
                <a:sym typeface="Arial"/>
              </a:rPr>
              <a:t> ja </a:t>
            </a:r>
            <a:r>
              <a:rPr lang="en-US" sz="1200" err="1">
                <a:solidFill>
                  <a:srgbClr val="FFFFFF"/>
                </a:solidFill>
                <a:latin typeface="Arial"/>
                <a:ea typeface="Arial"/>
                <a:cs typeface="Arial"/>
                <a:sym typeface="Arial"/>
              </a:rPr>
              <a:t>palvelun</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kaikissa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vaiheissa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sekä</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pienissä</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että</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suurissa</a:t>
            </a:r>
            <a:r>
              <a:rPr lang="en-US" sz="1200">
                <a:solidFill>
                  <a:srgbClr val="FFFFFF"/>
                </a:solidFill>
                <a:latin typeface="Arial"/>
                <a:ea typeface="Arial"/>
                <a:cs typeface="Arial"/>
                <a:sym typeface="Arial"/>
              </a:rPr>
              <a:t> </a:t>
            </a:r>
            <a:r>
              <a:rPr lang="en-US" sz="1200" err="1">
                <a:solidFill>
                  <a:srgbClr val="FFFFFF"/>
                </a:solidFill>
                <a:latin typeface="Arial"/>
                <a:ea typeface="Arial"/>
                <a:cs typeface="Arial"/>
                <a:sym typeface="Arial"/>
              </a:rPr>
              <a:t>kehittämistehtävissä</a:t>
            </a:r>
            <a:r>
              <a:rPr lang="en-US" sz="1200">
                <a:solidFill>
                  <a:srgbClr val="FFFFFF"/>
                </a:solidFill>
                <a:latin typeface="Arial"/>
                <a:ea typeface="Arial"/>
                <a:cs typeface="Arial"/>
                <a:sym typeface="Arial"/>
              </a:rPr>
              <a:t>. </a:t>
            </a:r>
          </a:p>
          <a:p>
            <a:pPr algn="ctr">
              <a:lnSpc>
                <a:spcPts val="1820"/>
              </a:lnSpc>
            </a:pPr>
            <a:endParaRPr lang="en-US" sz="1400">
              <a:solidFill>
                <a:srgbClr val="FFFFFF"/>
              </a:solidFill>
              <a:latin typeface="Arial"/>
              <a:ea typeface="Arial"/>
              <a:cs typeface="Arial"/>
              <a:sym typeface="Arial"/>
            </a:endParaRPr>
          </a:p>
        </p:txBody>
      </p:sp>
      <p:sp>
        <p:nvSpPr>
          <p:cNvPr id="20" name="TextBox 20"/>
          <p:cNvSpPr txBox="1"/>
          <p:nvPr/>
        </p:nvSpPr>
        <p:spPr>
          <a:xfrm>
            <a:off x="795717" y="412392"/>
            <a:ext cx="6012991" cy="39754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3122"/>
              </a:lnSpc>
            </a:pPr>
            <a:r>
              <a:rPr lang="en-US" sz="2800" spc="260">
                <a:solidFill>
                  <a:srgbClr val="394B85"/>
                </a:solidFill>
                <a:latin typeface="Arial"/>
                <a:ea typeface="Arial"/>
                <a:cs typeface="Arial"/>
                <a:sym typeface="Arial"/>
              </a:rPr>
              <a:t>YHTEISKEHITTÄMINEN</a:t>
            </a:r>
          </a:p>
        </p:txBody>
      </p:sp>
      <p:sp>
        <p:nvSpPr>
          <p:cNvPr id="21" name="TextBox 21"/>
          <p:cNvSpPr txBox="1"/>
          <p:nvPr/>
        </p:nvSpPr>
        <p:spPr>
          <a:xfrm>
            <a:off x="1323034" y="7329643"/>
            <a:ext cx="2558401" cy="165329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431"/>
              </a:lnSpc>
            </a:pPr>
            <a:r>
              <a:rPr lang="en-US" sz="1101" b="1" err="1">
                <a:solidFill>
                  <a:srgbClr val="000000"/>
                </a:solidFill>
                <a:latin typeface="Arial Bold"/>
                <a:ea typeface="Arial Bold"/>
                <a:cs typeface="Arial Bold"/>
                <a:sym typeface="Arial Bold"/>
              </a:rPr>
              <a:t>Palvelupolku</a:t>
            </a:r>
            <a:r>
              <a:rPr lang="en-US" sz="1101">
                <a:solidFill>
                  <a:srgbClr val="000000"/>
                </a:solidFill>
                <a:latin typeface="Arial"/>
                <a:ea typeface="Arial"/>
                <a:cs typeface="Arial"/>
                <a:sym typeface="Arial"/>
              </a:rPr>
              <a:t> - </a:t>
            </a:r>
            <a:r>
              <a:rPr lang="en-US" sz="1101" err="1">
                <a:solidFill>
                  <a:srgbClr val="000000"/>
                </a:solidFill>
                <a:latin typeface="Arial"/>
                <a:ea typeface="Arial"/>
                <a:cs typeface="Arial"/>
                <a:sym typeface="Arial"/>
              </a:rPr>
              <a:t>Asiakkaan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reitti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palvelussa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sekä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kokemukset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tarpeet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toiminta</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tunteet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palveluympäristössä</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vuorovaikutuksessa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Palvelun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kokonaisuus</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kuvaus</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jonka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muodostavat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kontaktipisteet</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palvelutuokiot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ennen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aikana</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jälkeen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palvelun</a:t>
            </a:r>
            <a:r>
              <a:rPr lang="en-US" sz="1101">
                <a:solidFill>
                  <a:srgbClr val="000000"/>
                </a:solidFill>
                <a:latin typeface="Arial"/>
                <a:ea typeface="Arial"/>
                <a:cs typeface="Arial"/>
                <a:sym typeface="Arial"/>
              </a:rPr>
              <a:t>.  </a:t>
            </a:r>
            <a:r>
              <a:rPr lang="en-US" sz="1101">
                <a:solidFill>
                  <a:srgbClr val="000000"/>
                </a:solidFill>
                <a:latin typeface="Arial"/>
                <a:ea typeface="Arial"/>
                <a:cs typeface="Arial"/>
                <a:sym typeface="Arial"/>
                <a:hlinkClick r:id="rId6"/>
              </a:rPr>
              <a:t>https://innokyla.fi/fi/tyokalut/palvelupolku</a:t>
            </a:r>
            <a:r>
              <a:rPr lang="en-US" sz="1101">
                <a:solidFill>
                  <a:srgbClr val="FFFFFF"/>
                </a:solidFill>
                <a:latin typeface="Arial"/>
                <a:ea typeface="Arial"/>
                <a:cs typeface="Arial"/>
                <a:sym typeface="Arial"/>
              </a:rPr>
              <a:t>.  </a:t>
            </a:r>
          </a:p>
        </p:txBody>
      </p:sp>
      <p:sp>
        <p:nvSpPr>
          <p:cNvPr id="25" name="TextBox 25"/>
          <p:cNvSpPr txBox="1"/>
          <p:nvPr/>
        </p:nvSpPr>
        <p:spPr>
          <a:xfrm>
            <a:off x="4177845" y="7329643"/>
            <a:ext cx="2529879" cy="183430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431"/>
              </a:lnSpc>
            </a:pPr>
            <a:r>
              <a:rPr lang="en-US" sz="1101" b="1" err="1">
                <a:solidFill>
                  <a:srgbClr val="000000"/>
                </a:solidFill>
                <a:latin typeface="Arial Bold"/>
                <a:ea typeface="Arial Bold"/>
                <a:cs typeface="Arial Bold"/>
                <a:sym typeface="Arial Bold"/>
              </a:rPr>
              <a:t>Asiakasymmärrys</a:t>
            </a:r>
            <a:r>
              <a:rPr lang="en-US" sz="1101">
                <a:solidFill>
                  <a:srgbClr val="000000"/>
                </a:solidFill>
                <a:latin typeface="Arial"/>
                <a:ea typeface="Arial"/>
                <a:cs typeface="Arial"/>
                <a:sym typeface="Arial"/>
              </a:rPr>
              <a:t> - Kun </a:t>
            </a:r>
            <a:r>
              <a:rPr lang="en-US" sz="1101" err="1">
                <a:solidFill>
                  <a:srgbClr val="000000"/>
                </a:solidFill>
                <a:latin typeface="Arial"/>
                <a:ea typeface="Arial"/>
                <a:cs typeface="Arial"/>
                <a:sym typeface="Arial"/>
              </a:rPr>
              <a:t>asiakkaat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tuovat</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yhteiskehittämiseen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mukaan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näkemyksensä</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kokemuksensa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elämästään</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palvelujen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käyttäjinä</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saadaan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kehittämisen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pohjaksi</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syvällistä</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laadukasta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tietoa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heidän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tarpeistaan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toiveistaan</a:t>
            </a:r>
            <a:r>
              <a:rPr lang="en-US" sz="1101">
                <a:solidFill>
                  <a:srgbClr val="000000"/>
                </a:solidFill>
                <a:latin typeface="Arial"/>
                <a:ea typeface="Arial"/>
                <a:cs typeface="Arial"/>
                <a:sym typeface="Arial"/>
              </a:rPr>
              <a:t> ja </a:t>
            </a:r>
            <a:r>
              <a:rPr lang="en-US" sz="1101" err="1">
                <a:solidFill>
                  <a:srgbClr val="000000"/>
                </a:solidFill>
                <a:latin typeface="Arial"/>
                <a:ea typeface="Arial"/>
                <a:cs typeface="Arial"/>
                <a:sym typeface="Arial"/>
              </a:rPr>
              <a:t>odotuksistaan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Asiakastiedon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sijaan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voidaan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silloin</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puhua</a:t>
            </a:r>
            <a:r>
              <a:rPr lang="en-US" sz="1101">
                <a:solidFill>
                  <a:srgbClr val="000000"/>
                </a:solidFill>
                <a:latin typeface="Arial"/>
                <a:ea typeface="Arial"/>
                <a:cs typeface="Arial"/>
                <a:sym typeface="Arial"/>
              </a:rPr>
              <a:t> </a:t>
            </a:r>
            <a:r>
              <a:rPr lang="en-US" sz="1101" err="1">
                <a:solidFill>
                  <a:srgbClr val="000000"/>
                </a:solidFill>
                <a:latin typeface="Arial"/>
                <a:ea typeface="Arial"/>
                <a:cs typeface="Arial"/>
                <a:sym typeface="Arial"/>
              </a:rPr>
              <a:t>asiakasymmärryksestä</a:t>
            </a:r>
            <a:r>
              <a:rPr lang="en-US" sz="1101">
                <a:solidFill>
                  <a:srgbClr val="000000"/>
                </a:solidFill>
                <a:latin typeface="Arial"/>
                <a:ea typeface="Arial"/>
                <a:cs typeface="Arial"/>
                <a:sym typeface="Arial"/>
              </a:rPr>
              <a:t>. </a:t>
            </a:r>
            <a:r>
              <a:rPr lang="en-US" sz="1101">
                <a:solidFill>
                  <a:srgbClr val="FFFFFF"/>
                </a:solidFill>
                <a:latin typeface="Arial"/>
                <a:ea typeface="Arial"/>
                <a:cs typeface="Arial"/>
                <a:sym typeface="Arial"/>
              </a:rPr>
              <a:t>  </a:t>
            </a:r>
          </a:p>
          <a:p>
            <a:pPr algn="l">
              <a:lnSpc>
                <a:spcPts val="1431"/>
              </a:lnSpc>
            </a:pPr>
            <a:endParaRPr lang="en-US" sz="1101">
              <a:solidFill>
                <a:srgbClr val="FFFFFF"/>
              </a:solidFill>
              <a:latin typeface="Arial"/>
              <a:ea typeface="Arial"/>
              <a:cs typeface="Arial"/>
              <a:sym typeface="Arial"/>
            </a:endParaRPr>
          </a:p>
        </p:txBody>
      </p:sp>
      <p:sp>
        <p:nvSpPr>
          <p:cNvPr id="26" name="TextBox 26"/>
          <p:cNvSpPr txBox="1"/>
          <p:nvPr/>
        </p:nvSpPr>
        <p:spPr>
          <a:xfrm>
            <a:off x="392190" y="870227"/>
            <a:ext cx="884936" cy="26783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240"/>
              </a:lnSpc>
              <a:spcBef>
                <a:spcPct val="0"/>
              </a:spcBef>
            </a:pPr>
            <a:r>
              <a:rPr lang="en-US" sz="1600" b="1" err="1">
                <a:solidFill>
                  <a:srgbClr val="000000"/>
                </a:solidFill>
                <a:latin typeface="Arial Bold"/>
                <a:ea typeface="Arial Bold"/>
                <a:cs typeface="Arial Bold"/>
                <a:sym typeface="Arial Bold"/>
              </a:rPr>
              <a:t>Mitä</a:t>
            </a:r>
            <a:r>
              <a:rPr lang="en-US" sz="1600" b="1">
                <a:solidFill>
                  <a:srgbClr val="000000"/>
                </a:solidFill>
                <a:latin typeface="Arial Bold"/>
                <a:ea typeface="Arial Bold"/>
                <a:cs typeface="Arial Bold"/>
                <a:sym typeface="Arial Bold"/>
              </a:rPr>
              <a:t>?</a:t>
            </a:r>
          </a:p>
        </p:txBody>
      </p:sp>
      <p:sp>
        <p:nvSpPr>
          <p:cNvPr id="27" name="Freeform 27"/>
          <p:cNvSpPr/>
          <p:nvPr/>
        </p:nvSpPr>
        <p:spPr>
          <a:xfrm rot="634696">
            <a:off x="251019" y="751949"/>
            <a:ext cx="1089396" cy="532813"/>
          </a:xfrm>
          <a:custGeom>
            <a:avLst/>
            <a:gdLst/>
            <a:ahLst/>
            <a:cxnLst/>
            <a:rect l="l" t="t" r="r" b="b"/>
            <a:pathLst>
              <a:path w="1088749" h="532497">
                <a:moveTo>
                  <a:pt x="0" y="0"/>
                </a:moveTo>
                <a:lnTo>
                  <a:pt x="1088749" y="0"/>
                </a:lnTo>
                <a:lnTo>
                  <a:pt x="1088749" y="532497"/>
                </a:lnTo>
                <a:lnTo>
                  <a:pt x="0" y="53249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fi-FI"/>
          </a:p>
        </p:txBody>
      </p:sp>
      <p:grpSp>
        <p:nvGrpSpPr>
          <p:cNvPr id="28" name="Group 10">
            <a:extLst>
              <a:ext uri="{FF2B5EF4-FFF2-40B4-BE49-F238E27FC236}">
                <a16:creationId xmlns:a16="http://schemas.microsoft.com/office/drawing/2014/main" id="{4269ADC2-CE6D-EA26-0FCE-CE395D8029B0}"/>
              </a:ext>
            </a:extLst>
          </p:cNvPr>
          <p:cNvGrpSpPr/>
          <p:nvPr/>
        </p:nvGrpSpPr>
        <p:grpSpPr>
          <a:xfrm>
            <a:off x="4046316" y="7251466"/>
            <a:ext cx="2714940" cy="1859558"/>
            <a:chOff x="0" y="0"/>
            <a:chExt cx="972396" cy="666028"/>
          </a:xfrm>
        </p:grpSpPr>
        <p:sp>
          <p:nvSpPr>
            <p:cNvPr id="29" name="Freeform 11">
              <a:extLst>
                <a:ext uri="{FF2B5EF4-FFF2-40B4-BE49-F238E27FC236}">
                  <a16:creationId xmlns:a16="http://schemas.microsoft.com/office/drawing/2014/main" id="{4924F8B4-C45A-DBFD-C8A2-2CAD63CDB7C7}"/>
                </a:ext>
              </a:extLst>
            </p:cNvPr>
            <p:cNvSpPr/>
            <p:nvPr/>
          </p:nvSpPr>
          <p:spPr>
            <a:xfrm>
              <a:off x="0" y="0"/>
              <a:ext cx="972396" cy="666028"/>
            </a:xfrm>
            <a:custGeom>
              <a:avLst/>
              <a:gdLst/>
              <a:ahLst/>
              <a:cxnLst/>
              <a:rect l="l" t="t" r="r" b="b"/>
              <a:pathLst>
                <a:path w="972396" h="666028">
                  <a:moveTo>
                    <a:pt x="62772" y="0"/>
                  </a:moveTo>
                  <a:lnTo>
                    <a:pt x="909624" y="0"/>
                  </a:lnTo>
                  <a:cubicBezTo>
                    <a:pt x="944292" y="0"/>
                    <a:pt x="972396" y="28104"/>
                    <a:pt x="972396" y="62772"/>
                  </a:cubicBezTo>
                  <a:lnTo>
                    <a:pt x="972396" y="603256"/>
                  </a:lnTo>
                  <a:cubicBezTo>
                    <a:pt x="972396" y="619904"/>
                    <a:pt x="965782" y="635870"/>
                    <a:pt x="954010" y="647642"/>
                  </a:cubicBezTo>
                  <a:cubicBezTo>
                    <a:pt x="942238" y="659414"/>
                    <a:pt x="926272" y="666028"/>
                    <a:pt x="909624" y="666028"/>
                  </a:cubicBezTo>
                  <a:lnTo>
                    <a:pt x="62772" y="666028"/>
                  </a:lnTo>
                  <a:cubicBezTo>
                    <a:pt x="46124" y="666028"/>
                    <a:pt x="30158" y="659414"/>
                    <a:pt x="18386" y="647642"/>
                  </a:cubicBezTo>
                  <a:cubicBezTo>
                    <a:pt x="6614" y="635870"/>
                    <a:pt x="0" y="619904"/>
                    <a:pt x="0" y="603256"/>
                  </a:cubicBezTo>
                  <a:lnTo>
                    <a:pt x="0" y="62772"/>
                  </a:lnTo>
                  <a:cubicBezTo>
                    <a:pt x="0" y="46124"/>
                    <a:pt x="6614" y="30158"/>
                    <a:pt x="18386" y="18386"/>
                  </a:cubicBezTo>
                  <a:cubicBezTo>
                    <a:pt x="30158" y="6614"/>
                    <a:pt x="46124" y="0"/>
                    <a:pt x="62772" y="0"/>
                  </a:cubicBezTo>
                  <a:close/>
                </a:path>
              </a:pathLst>
            </a:custGeom>
            <a:noFill/>
            <a:ln w="25400" cap="rnd">
              <a:solidFill>
                <a:srgbClr val="F04E4C"/>
              </a:solidFill>
            </a:ln>
          </p:spPr>
          <p:txBody>
            <a:bodyPr/>
            <a:lstStyle/>
            <a:p>
              <a:endParaRPr lang="fi-FI"/>
            </a:p>
          </p:txBody>
        </p:sp>
        <p:sp>
          <p:nvSpPr>
            <p:cNvPr id="30" name="TextBox 12">
              <a:extLst>
                <a:ext uri="{FF2B5EF4-FFF2-40B4-BE49-F238E27FC236}">
                  <a16:creationId xmlns:a16="http://schemas.microsoft.com/office/drawing/2014/main" id="{59C337EC-A47E-E9EE-E5C4-F7AC5B91BFA0}"/>
                </a:ext>
              </a:extLst>
            </p:cNvPr>
            <p:cNvSpPr txBox="1"/>
            <p:nvPr/>
          </p:nvSpPr>
          <p:spPr>
            <a:xfrm>
              <a:off x="0" y="-28575"/>
              <a:ext cx="972396" cy="694603"/>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23"/>
                </a:lnSpc>
              </a:pPr>
              <a:endParaRPr sz="1803"/>
            </a:p>
          </p:txBody>
        </p:sp>
      </p:grpSp>
    </p:spTree>
    <p:extLst>
      <p:ext uri="{BB962C8B-B14F-4D97-AF65-F5344CB8AC3E}">
        <p14:creationId xmlns:p14="http://schemas.microsoft.com/office/powerpoint/2010/main" val="33394977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7"/>
          <p:cNvSpPr txBox="1"/>
          <p:nvPr/>
        </p:nvSpPr>
        <p:spPr>
          <a:xfrm>
            <a:off x="1208734" y="1129840"/>
            <a:ext cx="5662603" cy="224080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60"/>
              </a:lnSpc>
            </a:pPr>
            <a:r>
              <a:rPr lang="en-US" sz="1200" err="1">
                <a:solidFill>
                  <a:srgbClr val="000000"/>
                </a:solidFill>
                <a:latin typeface="Arial"/>
                <a:ea typeface="Arial"/>
                <a:cs typeface="Arial"/>
                <a:sym typeface="Arial"/>
              </a:rPr>
              <a:t>Yhteiskehittämiselle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tunnusomaista</a:t>
            </a:r>
            <a:r>
              <a:rPr lang="en-US" sz="1200">
                <a:solidFill>
                  <a:srgbClr val="000000"/>
                </a:solidFill>
                <a:latin typeface="Arial"/>
                <a:ea typeface="Arial"/>
                <a:cs typeface="Arial"/>
                <a:sym typeface="Arial"/>
              </a:rPr>
              <a:t> on </a:t>
            </a:r>
            <a:r>
              <a:rPr lang="en-US" sz="1200" err="1">
                <a:solidFill>
                  <a:srgbClr val="000000"/>
                </a:solidFill>
                <a:latin typeface="Arial"/>
                <a:ea typeface="Arial"/>
                <a:cs typeface="Arial"/>
                <a:sym typeface="Arial"/>
              </a:rPr>
              <a:t>nopeat</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ketterät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kokeilut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Kehitettävää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asiaa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kannattaa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kokeilla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aidossa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ympäristössä</a:t>
            </a:r>
            <a:r>
              <a:rPr lang="en-US" sz="1200">
                <a:solidFill>
                  <a:srgbClr val="000000"/>
                </a:solidFill>
                <a:latin typeface="Arial"/>
                <a:ea typeface="Arial"/>
                <a:cs typeface="Arial"/>
                <a:sym typeface="Arial"/>
              </a:rPr>
              <a:t> jo </a:t>
            </a:r>
            <a:r>
              <a:rPr lang="en-US" sz="1200" err="1">
                <a:solidFill>
                  <a:srgbClr val="000000"/>
                </a:solidFill>
                <a:latin typeface="Arial"/>
                <a:ea typeface="Arial"/>
                <a:cs typeface="Arial"/>
                <a:sym typeface="Arial"/>
              </a:rPr>
              <a:t>varhain</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toistuvasti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kehittämistyön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varrella</a:t>
            </a:r>
            <a:r>
              <a:rPr lang="en-US" sz="1200">
                <a:solidFill>
                  <a:srgbClr val="000000"/>
                </a:solidFill>
                <a:latin typeface="Arial"/>
                <a:ea typeface="Arial"/>
                <a:cs typeface="Arial"/>
                <a:sym typeface="Arial"/>
              </a:rPr>
              <a:t>. Kun </a:t>
            </a:r>
            <a:r>
              <a:rPr lang="en-US" sz="1200" err="1">
                <a:solidFill>
                  <a:srgbClr val="000000"/>
                </a:solidFill>
                <a:latin typeface="Arial"/>
                <a:ea typeface="Arial"/>
                <a:cs typeface="Arial"/>
                <a:sym typeface="Arial"/>
              </a:rPr>
              <a:t>kaikki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palveluun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osalliset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tahot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ovat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mukana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vaikuttamassa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uusien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asioiden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juurtuminen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pääsee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alkamaan</a:t>
            </a:r>
            <a:r>
              <a:rPr lang="en-US" sz="1200">
                <a:solidFill>
                  <a:srgbClr val="000000"/>
                </a:solidFill>
                <a:latin typeface="Arial"/>
                <a:ea typeface="Arial"/>
                <a:cs typeface="Arial"/>
                <a:sym typeface="Arial"/>
              </a:rPr>
              <a:t> jo </a:t>
            </a:r>
            <a:r>
              <a:rPr lang="en-US" sz="1200" err="1">
                <a:solidFill>
                  <a:srgbClr val="000000"/>
                </a:solidFill>
                <a:latin typeface="Arial"/>
                <a:ea typeface="Arial"/>
                <a:cs typeface="Arial"/>
                <a:sym typeface="Arial"/>
              </a:rPr>
              <a:t>kehittämisen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alkuvaiheessa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Yhteiskehittämisen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tulokset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tieto</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osaaminen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siirtyvät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käytännön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työhön</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toimintaan</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kehittäminen</a:t>
            </a:r>
            <a:r>
              <a:rPr lang="en-US" sz="1200">
                <a:solidFill>
                  <a:srgbClr val="000000"/>
                </a:solidFill>
                <a:latin typeface="Arial"/>
                <a:ea typeface="Arial"/>
                <a:cs typeface="Arial"/>
                <a:sym typeface="Arial"/>
              </a:rPr>
              <a:t> on </a:t>
            </a:r>
            <a:r>
              <a:rPr lang="en-US" sz="1200" err="1">
                <a:solidFill>
                  <a:srgbClr val="000000"/>
                </a:solidFill>
                <a:latin typeface="Arial"/>
                <a:ea typeface="Arial"/>
                <a:cs typeface="Arial"/>
                <a:sym typeface="Arial"/>
              </a:rPr>
              <a:t>asiakaslähtöistä</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vaikuttavaa</a:t>
            </a:r>
            <a:r>
              <a:rPr lang="en-US" sz="1200">
                <a:solidFill>
                  <a:srgbClr val="000000"/>
                </a:solidFill>
                <a:latin typeface="Arial"/>
                <a:ea typeface="Arial"/>
                <a:cs typeface="Arial"/>
                <a:sym typeface="Arial"/>
              </a:rPr>
              <a:t>. </a:t>
            </a:r>
          </a:p>
          <a:p>
            <a:pPr algn="l">
              <a:lnSpc>
                <a:spcPts val="1560"/>
              </a:lnSpc>
            </a:pPr>
            <a:r>
              <a:rPr lang="en-US" sz="1200" err="1">
                <a:solidFill>
                  <a:srgbClr val="000000"/>
                </a:solidFill>
                <a:latin typeface="Arial"/>
                <a:ea typeface="Arial"/>
                <a:cs typeface="Arial"/>
                <a:sym typeface="Arial"/>
              </a:rPr>
              <a:t>Yhteiskehittämiseen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osallistumisen</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vaikuttamisen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mahdollisuuksista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tulee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tarjota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tietoa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asiakkaille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yhdenvertaisesti</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saavutettavasti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Osallistumisen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kanavia</a:t>
            </a:r>
            <a:r>
              <a:rPr lang="en-US" sz="1200">
                <a:solidFill>
                  <a:srgbClr val="000000"/>
                </a:solidFill>
                <a:latin typeface="Arial"/>
                <a:ea typeface="Arial"/>
                <a:cs typeface="Arial"/>
                <a:sym typeface="Arial"/>
              </a:rPr>
              <a:t> on </a:t>
            </a:r>
            <a:r>
              <a:rPr lang="en-US" sz="1200" err="1">
                <a:solidFill>
                  <a:srgbClr val="000000"/>
                </a:solidFill>
                <a:latin typeface="Arial"/>
                <a:ea typeface="Arial"/>
                <a:cs typeface="Arial"/>
                <a:sym typeface="Arial"/>
              </a:rPr>
              <a:t>hyvä</a:t>
            </a:r>
            <a:r>
              <a:rPr lang="en-US" sz="1200">
                <a:solidFill>
                  <a:srgbClr val="000000"/>
                </a:solidFill>
                <a:latin typeface="Arial"/>
                <a:ea typeface="Arial"/>
                <a:cs typeface="Arial"/>
                <a:sym typeface="Arial"/>
              </a:rPr>
              <a:t> olla </a:t>
            </a:r>
            <a:r>
              <a:rPr lang="en-US" sz="1200" err="1">
                <a:solidFill>
                  <a:srgbClr val="000000"/>
                </a:solidFill>
                <a:latin typeface="Arial"/>
                <a:ea typeface="Arial"/>
                <a:cs typeface="Arial"/>
                <a:sym typeface="Arial"/>
              </a:rPr>
              <a:t>monipuolisesti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Myös</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arjen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palveluissa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jatkuva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asiakkaiden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kuuleminen</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osallistaminen</a:t>
            </a:r>
            <a:r>
              <a:rPr lang="en-US" sz="1200">
                <a:solidFill>
                  <a:srgbClr val="000000"/>
                </a:solidFill>
                <a:latin typeface="Arial"/>
                <a:ea typeface="Arial"/>
                <a:cs typeface="Arial"/>
                <a:sym typeface="Arial"/>
              </a:rPr>
              <a:t> on </a:t>
            </a:r>
            <a:r>
              <a:rPr lang="en-US" sz="1200" err="1">
                <a:solidFill>
                  <a:srgbClr val="000000"/>
                </a:solidFill>
                <a:latin typeface="Arial"/>
                <a:ea typeface="Arial"/>
                <a:cs typeface="Arial"/>
                <a:sym typeface="Arial"/>
              </a:rPr>
              <a:t>tärkeää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Siten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yhteiskehittämisestä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tulee</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osa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organisaation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toimintakulttuuria</a:t>
            </a:r>
            <a:r>
              <a:rPr lang="en-US" sz="1200">
                <a:solidFill>
                  <a:srgbClr val="000000"/>
                </a:solidFill>
                <a:latin typeface="Arial"/>
                <a:ea typeface="Arial"/>
                <a:cs typeface="Arial"/>
                <a:sym typeface="Arial"/>
              </a:rPr>
              <a:t>. </a:t>
            </a:r>
          </a:p>
        </p:txBody>
      </p:sp>
      <p:sp>
        <p:nvSpPr>
          <p:cNvPr id="9" name="TextBox 9"/>
          <p:cNvSpPr txBox="1"/>
          <p:nvPr/>
        </p:nvSpPr>
        <p:spPr>
          <a:xfrm>
            <a:off x="1231592" y="8917277"/>
            <a:ext cx="4037953" cy="16979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400"/>
              </a:lnSpc>
              <a:spcBef>
                <a:spcPct val="0"/>
              </a:spcBef>
            </a:pPr>
            <a:r>
              <a:rPr lang="en-US" sz="1000" err="1">
                <a:solidFill>
                  <a:srgbClr val="000000"/>
                </a:solidFill>
                <a:latin typeface="Arial" panose="020B0604020202020204" pitchFamily="34" charset="0"/>
                <a:ea typeface="Arial Bold"/>
                <a:cs typeface="Arial" panose="020B0604020202020204" pitchFamily="34" charset="0"/>
                <a:sym typeface="Arial Bold"/>
                <a:hlinkClick r:id="rId2"/>
              </a:rPr>
              <a:t>Elävänä</a:t>
            </a:r>
            <a:r>
              <a:rPr lang="en-US" sz="1000">
                <a:solidFill>
                  <a:srgbClr val="000000"/>
                </a:solidFill>
                <a:latin typeface="Arial" panose="020B0604020202020204" pitchFamily="34" charset="0"/>
                <a:ea typeface="Arial Bold"/>
                <a:cs typeface="Arial" panose="020B0604020202020204" pitchFamily="34" charset="0"/>
                <a:sym typeface="Arial Bold"/>
                <a:hlinkClick r:id="rId2"/>
              </a:rPr>
              <a:t> </a:t>
            </a:r>
            <a:r>
              <a:rPr lang="en-US" sz="1000" err="1">
                <a:solidFill>
                  <a:srgbClr val="000000"/>
                </a:solidFill>
                <a:latin typeface="Arial" panose="020B0604020202020204" pitchFamily="34" charset="0"/>
                <a:ea typeface="Arial Bold"/>
                <a:cs typeface="Arial" panose="020B0604020202020204" pitchFamily="34" charset="0"/>
                <a:sym typeface="Arial Bold"/>
                <a:hlinkClick r:id="rId2"/>
              </a:rPr>
              <a:t>ekosysteemeissä</a:t>
            </a:r>
            <a:r>
              <a:rPr lang="en-US" sz="1000">
                <a:solidFill>
                  <a:srgbClr val="000000"/>
                </a:solidFill>
                <a:latin typeface="Arial" panose="020B0604020202020204" pitchFamily="34" charset="0"/>
                <a:ea typeface="Arial Bold"/>
                <a:cs typeface="Arial" panose="020B0604020202020204" pitchFamily="34" charset="0"/>
                <a:sym typeface="Arial Bold"/>
                <a:hlinkClick r:id="rId2"/>
              </a:rPr>
              <a:t> – </a:t>
            </a:r>
            <a:r>
              <a:rPr lang="en-US" sz="1000" err="1">
                <a:solidFill>
                  <a:srgbClr val="000000"/>
                </a:solidFill>
                <a:latin typeface="Arial" panose="020B0604020202020204" pitchFamily="34" charset="0"/>
                <a:ea typeface="Arial Bold"/>
                <a:cs typeface="Arial" panose="020B0604020202020204" pitchFamily="34" charset="0"/>
                <a:sym typeface="Arial Bold"/>
                <a:hlinkClick r:id="rId2"/>
              </a:rPr>
              <a:t>arvoa</a:t>
            </a:r>
            <a:r>
              <a:rPr lang="en-US" sz="1000">
                <a:solidFill>
                  <a:srgbClr val="000000"/>
                </a:solidFill>
                <a:latin typeface="Arial" panose="020B0604020202020204" pitchFamily="34" charset="0"/>
                <a:ea typeface="Arial Bold"/>
                <a:cs typeface="Arial" panose="020B0604020202020204" pitchFamily="34" charset="0"/>
                <a:sym typeface="Arial Bold"/>
                <a:hlinkClick r:id="rId2"/>
              </a:rPr>
              <a:t> </a:t>
            </a:r>
            <a:r>
              <a:rPr lang="en-US" sz="1000" err="1">
                <a:solidFill>
                  <a:srgbClr val="000000"/>
                </a:solidFill>
                <a:latin typeface="Arial" panose="020B0604020202020204" pitchFamily="34" charset="0"/>
                <a:ea typeface="Arial Bold"/>
                <a:cs typeface="Arial" panose="020B0604020202020204" pitchFamily="34" charset="0"/>
                <a:sym typeface="Arial Bold"/>
                <a:hlinkClick r:id="rId2"/>
              </a:rPr>
              <a:t>yhteiskehittämisestä</a:t>
            </a:r>
            <a:r>
              <a:rPr lang="en-US" sz="1000">
                <a:solidFill>
                  <a:srgbClr val="000000"/>
                </a:solidFill>
                <a:latin typeface="Arial" panose="020B0604020202020204" pitchFamily="34" charset="0"/>
                <a:ea typeface="Arial Bold"/>
                <a:cs typeface="Arial" panose="020B0604020202020204" pitchFamily="34" charset="0"/>
                <a:sym typeface="Arial Bold"/>
                <a:hlinkClick r:id="rId2"/>
              </a:rPr>
              <a:t> - Valtiolla.fi</a:t>
            </a:r>
            <a:endParaRPr lang="en-US" sz="1000">
              <a:solidFill>
                <a:srgbClr val="000000"/>
              </a:solidFill>
              <a:latin typeface="Arial" panose="020B0604020202020204" pitchFamily="34" charset="0"/>
              <a:ea typeface="Arial Bold"/>
              <a:cs typeface="Arial" panose="020B0604020202020204" pitchFamily="34" charset="0"/>
              <a:sym typeface="Arial Bold"/>
            </a:endParaRPr>
          </a:p>
        </p:txBody>
      </p:sp>
      <p:sp>
        <p:nvSpPr>
          <p:cNvPr id="10" name="TextBox 10"/>
          <p:cNvSpPr txBox="1"/>
          <p:nvPr/>
        </p:nvSpPr>
        <p:spPr>
          <a:xfrm>
            <a:off x="1231591" y="9400120"/>
            <a:ext cx="3585358" cy="16979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400"/>
              </a:lnSpc>
              <a:spcBef>
                <a:spcPct val="0"/>
              </a:spcBef>
            </a:pPr>
            <a:r>
              <a:rPr lang="en-US" sz="1000" err="1">
                <a:solidFill>
                  <a:srgbClr val="000000"/>
                </a:solidFill>
                <a:latin typeface="Arial" panose="020B0604020202020204" pitchFamily="34" charset="0"/>
                <a:ea typeface="Arial Bold"/>
                <a:cs typeface="Arial" panose="020B0604020202020204" pitchFamily="34" charset="0"/>
                <a:sym typeface="Arial Bold"/>
                <a:hlinkClick r:id="rId3"/>
              </a:rPr>
              <a:t>Yhteiskehittäminen</a:t>
            </a:r>
            <a:r>
              <a:rPr lang="en-US" sz="1000">
                <a:solidFill>
                  <a:srgbClr val="000000"/>
                </a:solidFill>
                <a:latin typeface="Arial" panose="020B0604020202020204" pitchFamily="34" charset="0"/>
                <a:ea typeface="Arial Bold"/>
                <a:cs typeface="Arial" panose="020B0604020202020204" pitchFamily="34" charset="0"/>
                <a:sym typeface="Arial Bold"/>
                <a:hlinkClick r:id="rId3"/>
              </a:rPr>
              <a:t> — 4 </a:t>
            </a:r>
            <a:r>
              <a:rPr lang="en-US" sz="1000" err="1">
                <a:solidFill>
                  <a:srgbClr val="000000"/>
                </a:solidFill>
                <a:latin typeface="Arial" panose="020B0604020202020204" pitchFamily="34" charset="0"/>
                <a:ea typeface="Arial Bold"/>
                <a:cs typeface="Arial" panose="020B0604020202020204" pitchFamily="34" charset="0"/>
                <a:sym typeface="Arial Bold"/>
                <a:hlinkClick r:id="rId3"/>
              </a:rPr>
              <a:t>toimivaa</a:t>
            </a:r>
            <a:r>
              <a:rPr lang="en-US" sz="1000">
                <a:solidFill>
                  <a:srgbClr val="000000"/>
                </a:solidFill>
                <a:latin typeface="Arial" panose="020B0604020202020204" pitchFamily="34" charset="0"/>
                <a:ea typeface="Arial Bold"/>
                <a:cs typeface="Arial" panose="020B0604020202020204" pitchFamily="34" charset="0"/>
                <a:sym typeface="Arial Bold"/>
                <a:hlinkClick r:id="rId3"/>
              </a:rPr>
              <a:t> </a:t>
            </a:r>
            <a:r>
              <a:rPr lang="en-US" sz="1000" err="1">
                <a:solidFill>
                  <a:srgbClr val="000000"/>
                </a:solidFill>
                <a:latin typeface="Arial" panose="020B0604020202020204" pitchFamily="34" charset="0"/>
                <a:ea typeface="Arial Bold"/>
                <a:cs typeface="Arial" panose="020B0604020202020204" pitchFamily="34" charset="0"/>
                <a:sym typeface="Arial Bold"/>
                <a:hlinkClick r:id="rId3"/>
              </a:rPr>
              <a:t>menetelmää</a:t>
            </a:r>
            <a:r>
              <a:rPr lang="en-US" sz="1000">
                <a:solidFill>
                  <a:srgbClr val="000000"/>
                </a:solidFill>
                <a:latin typeface="Arial" panose="020B0604020202020204" pitchFamily="34" charset="0"/>
                <a:ea typeface="Arial Bold"/>
                <a:cs typeface="Arial" panose="020B0604020202020204" pitchFamily="34" charset="0"/>
                <a:sym typeface="Arial Bold"/>
                <a:hlinkClick r:id="rId3"/>
              </a:rPr>
              <a:t> (puheet.com)</a:t>
            </a:r>
            <a:endParaRPr lang="en-US" sz="1000">
              <a:solidFill>
                <a:srgbClr val="000000"/>
              </a:solidFill>
              <a:latin typeface="Arial" panose="020B0604020202020204" pitchFamily="34" charset="0"/>
              <a:ea typeface="Arial Bold"/>
              <a:cs typeface="Arial" panose="020B0604020202020204" pitchFamily="34" charset="0"/>
              <a:sym typeface="Arial Bold"/>
            </a:endParaRPr>
          </a:p>
        </p:txBody>
      </p:sp>
      <p:sp>
        <p:nvSpPr>
          <p:cNvPr id="11" name="TextBox 11"/>
          <p:cNvSpPr txBox="1"/>
          <p:nvPr/>
        </p:nvSpPr>
        <p:spPr>
          <a:xfrm>
            <a:off x="1079192" y="9149712"/>
            <a:ext cx="3718866" cy="16389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400"/>
              </a:lnSpc>
              <a:spcBef>
                <a:spcPct val="0"/>
              </a:spcBef>
            </a:pPr>
            <a:r>
              <a:rPr lang="en-US" sz="1000" err="1">
                <a:solidFill>
                  <a:srgbClr val="000000"/>
                </a:solidFill>
                <a:latin typeface="Arial" panose="020B0604020202020204" pitchFamily="34" charset="0"/>
                <a:ea typeface="Arial Bold"/>
                <a:cs typeface="Arial" panose="020B0604020202020204" pitchFamily="34" charset="0"/>
                <a:sym typeface="Arial Bold"/>
                <a:hlinkClick r:id="rId4"/>
              </a:rPr>
              <a:t>Yhteiskehittamisen</a:t>
            </a:r>
            <a:r>
              <a:rPr lang="en-US" sz="1000">
                <a:solidFill>
                  <a:srgbClr val="000000"/>
                </a:solidFill>
                <a:latin typeface="Arial" panose="020B0604020202020204" pitchFamily="34" charset="0"/>
                <a:ea typeface="Arial Bold"/>
                <a:cs typeface="Arial" panose="020B0604020202020204" pitchFamily="34" charset="0"/>
                <a:sym typeface="Arial Bold"/>
                <a:hlinkClick r:id="rId4"/>
              </a:rPr>
              <a:t> _tyokirja_saavutettava.pdf (espoo.fi)</a:t>
            </a:r>
            <a:endParaRPr lang="en-US" sz="1000">
              <a:solidFill>
                <a:srgbClr val="000000"/>
              </a:solidFill>
              <a:latin typeface="Arial" panose="020B0604020202020204" pitchFamily="34" charset="0"/>
              <a:ea typeface="Arial Bold"/>
              <a:cs typeface="Arial" panose="020B0604020202020204" pitchFamily="34" charset="0"/>
              <a:sym typeface="Arial Bold"/>
            </a:endParaRPr>
          </a:p>
        </p:txBody>
      </p:sp>
      <p:sp>
        <p:nvSpPr>
          <p:cNvPr id="12" name="TextBox 12"/>
          <p:cNvSpPr txBox="1"/>
          <p:nvPr/>
        </p:nvSpPr>
        <p:spPr>
          <a:xfrm>
            <a:off x="1321215" y="3470920"/>
            <a:ext cx="5416031" cy="2462213"/>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marL="259233" lvl="1" indent="-129617" algn="l">
              <a:lnSpc>
                <a:spcPts val="1200"/>
              </a:lnSpc>
              <a:buFont typeface="Arial"/>
              <a:buChar char="•"/>
            </a:pPr>
            <a:endParaRPr lang="en-US" sz="1200">
              <a:solidFill>
                <a:srgbClr val="000000"/>
              </a:solidFill>
              <a:latin typeface="Arial"/>
              <a:ea typeface="Arial"/>
              <a:cs typeface="Arial"/>
              <a:sym typeface="Arial"/>
            </a:endParaRPr>
          </a:p>
          <a:p>
            <a:pPr marL="259233" lvl="1" indent="-129617" algn="l">
              <a:lnSpc>
                <a:spcPts val="1200"/>
              </a:lnSpc>
              <a:buFont typeface="Arial"/>
              <a:buChar char="•"/>
            </a:pPr>
            <a:r>
              <a:rPr lang="en-US" sz="1200" err="1">
                <a:solidFill>
                  <a:srgbClr val="000000"/>
                </a:solidFill>
                <a:latin typeface="Arial"/>
                <a:ea typeface="Arial"/>
                <a:cs typeface="Arial"/>
                <a:sym typeface="Arial"/>
              </a:rPr>
              <a:t>Kehitä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tarvelähtöisesti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huomioimalla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eri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toimijoiden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näkökulmat</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tarpeet</a:t>
            </a:r>
            <a:r>
              <a:rPr lang="en-US" sz="1200">
                <a:solidFill>
                  <a:srgbClr val="000000"/>
                </a:solidFill>
                <a:latin typeface="Arial"/>
                <a:ea typeface="Arial"/>
                <a:cs typeface="Arial"/>
                <a:sym typeface="Arial"/>
              </a:rPr>
              <a:t> </a:t>
            </a:r>
          </a:p>
          <a:p>
            <a:pPr algn="l">
              <a:lnSpc>
                <a:spcPts val="1200"/>
              </a:lnSpc>
            </a:pPr>
            <a:endParaRPr lang="en-US" sz="1200">
              <a:solidFill>
                <a:srgbClr val="000000"/>
              </a:solidFill>
              <a:latin typeface="Arial"/>
              <a:ea typeface="Arial"/>
              <a:cs typeface="Arial"/>
              <a:sym typeface="Arial"/>
            </a:endParaRPr>
          </a:p>
          <a:p>
            <a:pPr marL="259233" lvl="1" indent="-129617" algn="l">
              <a:lnSpc>
                <a:spcPts val="1200"/>
              </a:lnSpc>
              <a:buFont typeface="Arial"/>
              <a:buChar char="•"/>
            </a:pPr>
            <a:r>
              <a:rPr lang="en-US" sz="1200" err="1">
                <a:solidFill>
                  <a:srgbClr val="000000"/>
                </a:solidFill>
                <a:latin typeface="Arial"/>
                <a:ea typeface="Arial"/>
                <a:cs typeface="Arial"/>
                <a:sym typeface="Arial"/>
              </a:rPr>
              <a:t>Kehitä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yhdessä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ottamalla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kehitettävän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asian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kannalta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merkitykselliset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toimijat</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kumppanit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heti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kehittämisprosessin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alusta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alkaen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mukaan</a:t>
            </a:r>
            <a:endParaRPr lang="en-US" sz="1200">
              <a:solidFill>
                <a:srgbClr val="000000"/>
              </a:solidFill>
              <a:latin typeface="Arial"/>
              <a:ea typeface="Arial"/>
              <a:cs typeface="Arial"/>
              <a:sym typeface="Arial"/>
            </a:endParaRPr>
          </a:p>
          <a:p>
            <a:pPr marL="259233" lvl="1" indent="-129617" algn="l">
              <a:lnSpc>
                <a:spcPts val="1200"/>
              </a:lnSpc>
              <a:buFont typeface="Arial"/>
              <a:buChar char="•"/>
            </a:pPr>
            <a:endParaRPr lang="en-US" sz="1200">
              <a:solidFill>
                <a:srgbClr val="000000"/>
              </a:solidFill>
              <a:latin typeface="Arial"/>
              <a:ea typeface="Arial"/>
              <a:cs typeface="Arial"/>
              <a:sym typeface="Arial"/>
            </a:endParaRPr>
          </a:p>
          <a:p>
            <a:pPr marL="259233" lvl="1" indent="-129617" algn="l">
              <a:lnSpc>
                <a:spcPts val="1200"/>
              </a:lnSpc>
              <a:buFont typeface="Arial"/>
              <a:buChar char="•"/>
            </a:pPr>
            <a:r>
              <a:rPr lang="en-US" sz="1200" err="1">
                <a:solidFill>
                  <a:srgbClr val="000000"/>
                </a:solidFill>
                <a:latin typeface="Arial"/>
                <a:ea typeface="Arial"/>
                <a:cs typeface="Arial"/>
                <a:sym typeface="Arial"/>
              </a:rPr>
              <a:t>Järjestä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keskustelu</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kehittämistilaisuuksia</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työpajoja</a:t>
            </a:r>
            <a:r>
              <a:rPr lang="en-US" sz="1200">
                <a:solidFill>
                  <a:srgbClr val="000000"/>
                </a:solidFill>
                <a:latin typeface="Arial"/>
                <a:ea typeface="Arial"/>
                <a:cs typeface="Arial"/>
                <a:sym typeface="Arial"/>
              </a:rPr>
              <a:t>.</a:t>
            </a:r>
          </a:p>
          <a:p>
            <a:pPr marL="259233" lvl="1" indent="-129617" algn="l">
              <a:lnSpc>
                <a:spcPts val="1200"/>
              </a:lnSpc>
              <a:buFont typeface="Arial"/>
              <a:buChar char="•"/>
            </a:pPr>
            <a:endParaRPr lang="en-US" sz="1200">
              <a:solidFill>
                <a:srgbClr val="000000"/>
              </a:solidFill>
              <a:latin typeface="Arial"/>
              <a:ea typeface="Arial"/>
              <a:cs typeface="Arial"/>
              <a:sym typeface="Arial"/>
            </a:endParaRPr>
          </a:p>
          <a:p>
            <a:pPr marL="259233" lvl="1" indent="-129617">
              <a:lnSpc>
                <a:spcPts val="1200"/>
              </a:lnSpc>
              <a:buFont typeface="Arial"/>
              <a:buChar char="•"/>
            </a:pPr>
            <a:r>
              <a:rPr lang="en-US" sz="1200" err="1">
                <a:solidFill>
                  <a:srgbClr val="000000"/>
                </a:solidFill>
                <a:latin typeface="Arial"/>
                <a:ea typeface="Arial"/>
                <a:cs typeface="Arial"/>
                <a:sym typeface="Arial"/>
              </a:rPr>
              <a:t>Kehitä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yhdessä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asiakasraatien</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asukaskokousten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kanssa</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hyödynnä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kokemusasiantuntijoiden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tietoa</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osaamista</a:t>
            </a:r>
            <a:r>
              <a:rPr lang="en-US" sz="1200">
                <a:solidFill>
                  <a:srgbClr val="000000"/>
                </a:solidFill>
                <a:latin typeface="Arial"/>
                <a:ea typeface="Arial"/>
                <a:cs typeface="Arial"/>
                <a:sym typeface="Arial"/>
              </a:rPr>
              <a:t>, </a:t>
            </a:r>
          </a:p>
          <a:p>
            <a:pPr algn="l">
              <a:lnSpc>
                <a:spcPts val="1200"/>
              </a:lnSpc>
            </a:pPr>
            <a:r>
              <a:rPr lang="en-US" sz="1200">
                <a:solidFill>
                  <a:srgbClr val="000000"/>
                </a:solidFill>
                <a:latin typeface="Arial"/>
                <a:ea typeface="Arial"/>
                <a:cs typeface="Arial"/>
                <a:sym typeface="Arial"/>
              </a:rPr>
              <a:t> </a:t>
            </a:r>
          </a:p>
          <a:p>
            <a:pPr marL="259233" lvl="1" indent="-129617" algn="l">
              <a:lnSpc>
                <a:spcPts val="1200"/>
              </a:lnSpc>
              <a:buFont typeface="Arial"/>
              <a:buChar char="•"/>
            </a:pPr>
            <a:r>
              <a:rPr lang="en-US" sz="1200" err="1">
                <a:solidFill>
                  <a:srgbClr val="000000"/>
                </a:solidFill>
                <a:latin typeface="Arial"/>
                <a:ea typeface="Arial"/>
                <a:cs typeface="Arial"/>
                <a:sym typeface="Arial"/>
              </a:rPr>
              <a:t>Hyödynnä</a:t>
            </a:r>
            <a:r>
              <a:rPr lang="en-US" sz="1200">
                <a:solidFill>
                  <a:srgbClr val="000000"/>
                </a:solidFill>
                <a:latin typeface="Arial"/>
                <a:ea typeface="Arial"/>
                <a:cs typeface="Arial"/>
                <a:sym typeface="Arial"/>
              </a:rPr>
              <a:t> jo </a:t>
            </a:r>
            <a:r>
              <a:rPr lang="en-US" sz="1200" err="1">
                <a:solidFill>
                  <a:srgbClr val="000000"/>
                </a:solidFill>
                <a:latin typeface="Arial"/>
                <a:ea typeface="Arial"/>
                <a:cs typeface="Arial"/>
                <a:sym typeface="Arial"/>
              </a:rPr>
              <a:t>kehitettyjä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malleja</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ratkaisuja</a:t>
            </a:r>
            <a:endParaRPr lang="en-US" sz="1200">
              <a:solidFill>
                <a:srgbClr val="000000"/>
              </a:solidFill>
              <a:latin typeface="Arial"/>
              <a:ea typeface="Arial"/>
              <a:cs typeface="Arial"/>
              <a:sym typeface="Arial"/>
            </a:endParaRPr>
          </a:p>
          <a:p>
            <a:pPr algn="l">
              <a:lnSpc>
                <a:spcPts val="1200"/>
              </a:lnSpc>
            </a:pPr>
            <a:endParaRPr lang="en-US" sz="1200">
              <a:solidFill>
                <a:srgbClr val="000000"/>
              </a:solidFill>
              <a:latin typeface="Arial"/>
              <a:ea typeface="Arial"/>
              <a:cs typeface="Arial"/>
              <a:sym typeface="Arial"/>
            </a:endParaRPr>
          </a:p>
          <a:p>
            <a:pPr marL="259233" lvl="1" indent="-129617" algn="l">
              <a:lnSpc>
                <a:spcPts val="1200"/>
              </a:lnSpc>
              <a:buFont typeface="Arial"/>
              <a:buChar char="•"/>
            </a:pPr>
            <a:r>
              <a:rPr lang="en-US" sz="1200">
                <a:solidFill>
                  <a:srgbClr val="000000"/>
                </a:solidFill>
                <a:latin typeface="Arial"/>
                <a:ea typeface="Arial"/>
                <a:cs typeface="Arial"/>
                <a:sym typeface="Arial"/>
              </a:rPr>
              <a:t>Jaa </a:t>
            </a:r>
            <a:r>
              <a:rPr lang="en-US" sz="1200" err="1">
                <a:solidFill>
                  <a:srgbClr val="000000"/>
                </a:solidFill>
                <a:latin typeface="Arial"/>
                <a:ea typeface="Arial"/>
                <a:cs typeface="Arial"/>
                <a:sym typeface="Arial"/>
              </a:rPr>
              <a:t>kehittämis</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arviointitietoa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avoimesti</a:t>
            </a:r>
            <a:r>
              <a:rPr lang="en-US" sz="1200">
                <a:solidFill>
                  <a:srgbClr val="000000"/>
                </a:solidFill>
                <a:latin typeface="Arial"/>
                <a:ea typeface="Arial"/>
                <a:cs typeface="Arial"/>
                <a:sym typeface="Arial"/>
              </a:rPr>
              <a:t> </a:t>
            </a:r>
          </a:p>
          <a:p>
            <a:pPr algn="l">
              <a:lnSpc>
                <a:spcPts val="1200"/>
              </a:lnSpc>
            </a:pPr>
            <a:endParaRPr lang="en-US" sz="1200">
              <a:solidFill>
                <a:srgbClr val="000000"/>
              </a:solidFill>
              <a:latin typeface="Arial"/>
              <a:ea typeface="Arial"/>
              <a:cs typeface="Arial"/>
              <a:sym typeface="Arial"/>
            </a:endParaRPr>
          </a:p>
          <a:p>
            <a:pPr marL="259233" lvl="1" indent="-129617" algn="l">
              <a:lnSpc>
                <a:spcPts val="1200"/>
              </a:lnSpc>
              <a:buFont typeface="Arial"/>
              <a:buChar char="•"/>
            </a:pPr>
            <a:r>
              <a:rPr lang="en-US" sz="1200" err="1">
                <a:solidFill>
                  <a:srgbClr val="000000"/>
                </a:solidFill>
                <a:latin typeface="Arial"/>
                <a:ea typeface="Arial"/>
                <a:cs typeface="Arial"/>
                <a:sym typeface="Arial"/>
              </a:rPr>
              <a:t>Yleistä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kehittämistulokset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helposti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hyödynnettävään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muotoon</a:t>
            </a:r>
            <a:endParaRPr lang="en-US" sz="1200">
              <a:solidFill>
                <a:srgbClr val="000000"/>
              </a:solidFill>
              <a:latin typeface="Arial"/>
              <a:ea typeface="Arial"/>
              <a:cs typeface="Arial"/>
              <a:sym typeface="Arial"/>
            </a:endParaRPr>
          </a:p>
        </p:txBody>
      </p:sp>
      <p:sp>
        <p:nvSpPr>
          <p:cNvPr id="13" name="TextBox 13"/>
          <p:cNvSpPr txBox="1"/>
          <p:nvPr/>
        </p:nvSpPr>
        <p:spPr>
          <a:xfrm>
            <a:off x="1192213" y="6238604"/>
            <a:ext cx="5545033" cy="2141612"/>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60"/>
              </a:lnSpc>
            </a:pPr>
            <a:r>
              <a:rPr lang="en-US" sz="1200" b="1" err="1">
                <a:solidFill>
                  <a:srgbClr val="000000"/>
                </a:solidFill>
                <a:latin typeface="Arial Bold"/>
                <a:ea typeface="Arial Bold"/>
                <a:cs typeface="Arial Bold"/>
                <a:sym typeface="Arial Bold"/>
              </a:rPr>
              <a:t>Voitte</a:t>
            </a:r>
            <a:r>
              <a:rPr lang="en-US" sz="1200" b="1">
                <a:solidFill>
                  <a:srgbClr val="000000"/>
                </a:solidFill>
                <a:latin typeface="Arial Bold"/>
                <a:ea typeface="Arial Bold"/>
                <a:cs typeface="Arial Bold"/>
                <a:sym typeface="Arial Bold"/>
              </a:rPr>
              <a:t> </a:t>
            </a:r>
            <a:r>
              <a:rPr lang="en-US" sz="1200" b="1" err="1">
                <a:solidFill>
                  <a:srgbClr val="000000"/>
                </a:solidFill>
                <a:latin typeface="Arial Bold"/>
                <a:ea typeface="Arial Bold"/>
                <a:cs typeface="Arial Bold"/>
                <a:sym typeface="Arial Bold"/>
              </a:rPr>
              <a:t>käyttää</a:t>
            </a:r>
            <a:r>
              <a:rPr lang="en-US" sz="1200" b="1">
                <a:solidFill>
                  <a:srgbClr val="000000"/>
                </a:solidFill>
                <a:latin typeface="Arial Bold"/>
                <a:ea typeface="Arial Bold"/>
                <a:cs typeface="Arial Bold"/>
                <a:sym typeface="Arial Bold"/>
              </a:rPr>
              <a:t> </a:t>
            </a:r>
            <a:r>
              <a:rPr lang="en-US" sz="1200" b="1" err="1">
                <a:solidFill>
                  <a:srgbClr val="000000"/>
                </a:solidFill>
                <a:latin typeface="Arial Bold"/>
                <a:ea typeface="Arial Bold"/>
                <a:cs typeface="Arial Bold"/>
                <a:sym typeface="Arial Bold"/>
              </a:rPr>
              <a:t>yhteiskehittämisessä</a:t>
            </a:r>
            <a:r>
              <a:rPr lang="en-US" sz="1200" b="1">
                <a:solidFill>
                  <a:srgbClr val="000000"/>
                </a:solidFill>
                <a:latin typeface="Arial Bold"/>
                <a:ea typeface="Arial Bold"/>
                <a:cs typeface="Arial Bold"/>
                <a:sym typeface="Arial Bold"/>
              </a:rPr>
              <a:t> </a:t>
            </a:r>
            <a:r>
              <a:rPr lang="en-US" sz="1200" b="1" err="1">
                <a:solidFill>
                  <a:srgbClr val="000000"/>
                </a:solidFill>
                <a:latin typeface="Arial Bold"/>
                <a:ea typeface="Arial Bold"/>
                <a:cs typeface="Arial Bold"/>
                <a:sym typeface="Arial Bold"/>
              </a:rPr>
              <a:t>esimerkiksi</a:t>
            </a:r>
            <a:r>
              <a:rPr lang="en-US" sz="1200" b="1">
                <a:solidFill>
                  <a:srgbClr val="000000"/>
                </a:solidFill>
                <a:latin typeface="Arial Bold"/>
                <a:ea typeface="Arial Bold"/>
                <a:cs typeface="Arial Bold"/>
                <a:sym typeface="Arial Bold"/>
              </a:rPr>
              <a:t> </a:t>
            </a:r>
            <a:r>
              <a:rPr lang="en-US" sz="1200" b="1" err="1">
                <a:solidFill>
                  <a:srgbClr val="000000"/>
                </a:solidFill>
                <a:latin typeface="Arial Bold"/>
                <a:ea typeface="Arial Bold"/>
                <a:cs typeface="Arial Bold"/>
                <a:sym typeface="Arial Bold"/>
              </a:rPr>
              <a:t>seuraavia</a:t>
            </a:r>
            <a:r>
              <a:rPr lang="en-US" sz="1200" b="1">
                <a:solidFill>
                  <a:srgbClr val="000000"/>
                </a:solidFill>
                <a:latin typeface="Arial Bold"/>
                <a:ea typeface="Arial Bold"/>
                <a:cs typeface="Arial Bold"/>
                <a:sym typeface="Arial Bold"/>
              </a:rPr>
              <a:t> </a:t>
            </a:r>
            <a:r>
              <a:rPr lang="en-US" sz="1200" b="1" err="1">
                <a:solidFill>
                  <a:srgbClr val="000000"/>
                </a:solidFill>
                <a:latin typeface="Arial Bold"/>
                <a:ea typeface="Arial Bold"/>
                <a:cs typeface="Arial Bold"/>
                <a:sym typeface="Arial Bold"/>
              </a:rPr>
              <a:t>menetelmiä</a:t>
            </a:r>
            <a:endParaRPr lang="en-US" sz="1200" b="1">
              <a:solidFill>
                <a:srgbClr val="000000"/>
              </a:solidFill>
              <a:latin typeface="Arial Bold"/>
              <a:ea typeface="Arial Bold"/>
              <a:cs typeface="Arial Bold"/>
              <a:sym typeface="Arial Bold"/>
            </a:endParaRPr>
          </a:p>
          <a:p>
            <a:pPr marL="171450" indent="-171450" algn="l">
              <a:lnSpc>
                <a:spcPts val="1944"/>
              </a:lnSpc>
              <a:buFont typeface="Arial" panose="020B0604020202020204" pitchFamily="34" charset="0"/>
              <a:buChar char="•"/>
            </a:pPr>
            <a:endParaRPr lang="en-US" sz="1200" b="1">
              <a:solidFill>
                <a:srgbClr val="000000"/>
              </a:solidFill>
              <a:latin typeface="Arial Bold"/>
              <a:ea typeface="Arial Bold"/>
              <a:cs typeface="Arial Bold"/>
              <a:sym typeface="Arial Bold"/>
            </a:endParaRPr>
          </a:p>
          <a:p>
            <a:pPr algn="l">
              <a:lnSpc>
                <a:spcPts val="1200"/>
              </a:lnSpc>
            </a:pPr>
            <a:r>
              <a:rPr lang="en-US" sz="1200" b="1" err="1">
                <a:solidFill>
                  <a:srgbClr val="000000"/>
                </a:solidFill>
                <a:latin typeface="Arial Bold"/>
                <a:ea typeface="Arial Bold"/>
                <a:cs typeface="Arial Bold"/>
                <a:sym typeface="Arial Bold"/>
              </a:rPr>
              <a:t>Havainnointi</a:t>
            </a:r>
            <a:r>
              <a:rPr lang="en-US" sz="1200">
                <a:solidFill>
                  <a:srgbClr val="000000"/>
                </a:solidFill>
                <a:latin typeface="Arial"/>
                <a:ea typeface="Arial"/>
                <a:cs typeface="Arial"/>
                <a:sym typeface="Arial"/>
              </a:rPr>
              <a:t> - </a:t>
            </a:r>
            <a:r>
              <a:rPr lang="en-US" sz="1200" err="1">
                <a:solidFill>
                  <a:srgbClr val="000000"/>
                </a:solidFill>
                <a:latin typeface="Arial"/>
                <a:ea typeface="Arial"/>
                <a:cs typeface="Arial"/>
                <a:sym typeface="Arial"/>
              </a:rPr>
              <a:t>kuinka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asiakas</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käyttää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palveluita</a:t>
            </a:r>
            <a:endParaRPr lang="en-US" sz="1200">
              <a:solidFill>
                <a:srgbClr val="000000"/>
              </a:solidFill>
              <a:latin typeface="Arial"/>
              <a:ea typeface="Arial"/>
              <a:cs typeface="Arial"/>
              <a:sym typeface="Arial"/>
            </a:endParaRPr>
          </a:p>
          <a:p>
            <a:pPr algn="l">
              <a:lnSpc>
                <a:spcPts val="1200"/>
              </a:lnSpc>
            </a:pPr>
            <a:endParaRPr lang="en-US" sz="1200">
              <a:solidFill>
                <a:srgbClr val="000000"/>
              </a:solidFill>
              <a:latin typeface="Arial"/>
              <a:ea typeface="Arial"/>
              <a:cs typeface="Arial"/>
              <a:sym typeface="Arial"/>
            </a:endParaRPr>
          </a:p>
          <a:p>
            <a:pPr algn="l">
              <a:lnSpc>
                <a:spcPts val="1200"/>
              </a:lnSpc>
            </a:pPr>
            <a:r>
              <a:rPr lang="en-US" sz="1200" b="1" err="1">
                <a:solidFill>
                  <a:srgbClr val="000000"/>
                </a:solidFill>
                <a:latin typeface="Arial Bold"/>
                <a:ea typeface="Arial Bold"/>
                <a:cs typeface="Arial Bold"/>
                <a:sym typeface="Arial Bold"/>
              </a:rPr>
              <a:t>Haastattelut</a:t>
            </a:r>
            <a:r>
              <a:rPr lang="en-US" sz="1200" b="1">
                <a:solidFill>
                  <a:srgbClr val="000000"/>
                </a:solidFill>
                <a:latin typeface="Arial Bold"/>
                <a:ea typeface="Arial Bold"/>
                <a:cs typeface="Arial Bold"/>
                <a:sym typeface="Arial Bold"/>
              </a:rPr>
              <a:t> ja </a:t>
            </a:r>
            <a:r>
              <a:rPr lang="en-US" sz="1200" b="1" err="1">
                <a:solidFill>
                  <a:srgbClr val="000000"/>
                </a:solidFill>
                <a:latin typeface="Arial Bold"/>
                <a:ea typeface="Arial Bold"/>
                <a:cs typeface="Arial Bold"/>
                <a:sym typeface="Arial Bold"/>
              </a:rPr>
              <a:t>keskustelut</a:t>
            </a:r>
            <a:r>
              <a:rPr lang="en-US" sz="1200">
                <a:solidFill>
                  <a:srgbClr val="000000"/>
                </a:solidFill>
                <a:latin typeface="Arial"/>
                <a:ea typeface="Arial"/>
                <a:cs typeface="Arial"/>
                <a:sym typeface="Arial"/>
              </a:rPr>
              <a:t> - </a:t>
            </a:r>
            <a:r>
              <a:rPr lang="en-US" sz="1200" err="1">
                <a:solidFill>
                  <a:srgbClr val="000000"/>
                </a:solidFill>
                <a:latin typeface="Arial"/>
                <a:ea typeface="Arial"/>
                <a:cs typeface="Arial"/>
                <a:sym typeface="Arial"/>
              </a:rPr>
              <a:t>Avoimet</a:t>
            </a:r>
            <a:r>
              <a:rPr lang="en-US" sz="1200">
                <a:solidFill>
                  <a:srgbClr val="000000"/>
                </a:solidFill>
                <a:latin typeface="Arial"/>
                <a:ea typeface="Arial"/>
                <a:cs typeface="Arial"/>
                <a:sym typeface="Arial"/>
              </a:rPr>
              <a:t> tai </a:t>
            </a:r>
            <a:r>
              <a:rPr lang="en-US" sz="1200" err="1">
                <a:solidFill>
                  <a:srgbClr val="000000"/>
                </a:solidFill>
                <a:latin typeface="Arial"/>
                <a:ea typeface="Arial"/>
                <a:cs typeface="Arial"/>
                <a:sym typeface="Arial"/>
              </a:rPr>
              <a:t>teemalliset</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yksilö</a:t>
            </a:r>
            <a:r>
              <a:rPr lang="en-US" sz="1200">
                <a:solidFill>
                  <a:srgbClr val="000000"/>
                </a:solidFill>
                <a:latin typeface="Arial"/>
                <a:ea typeface="Arial"/>
                <a:cs typeface="Arial"/>
                <a:sym typeface="Arial"/>
              </a:rPr>
              <a:t>- tai </a:t>
            </a:r>
            <a:r>
              <a:rPr lang="en-US" sz="1200" err="1">
                <a:solidFill>
                  <a:srgbClr val="000000"/>
                </a:solidFill>
                <a:latin typeface="Arial"/>
                <a:ea typeface="Arial"/>
                <a:cs typeface="Arial"/>
                <a:sym typeface="Arial"/>
              </a:rPr>
              <a:t>ryhmähaastattelut</a:t>
            </a:r>
            <a:endParaRPr lang="en-US" sz="1200">
              <a:solidFill>
                <a:srgbClr val="000000"/>
              </a:solidFill>
              <a:latin typeface="Arial"/>
              <a:ea typeface="Arial"/>
              <a:cs typeface="Arial"/>
              <a:sym typeface="Arial"/>
            </a:endParaRPr>
          </a:p>
          <a:p>
            <a:pPr algn="l">
              <a:lnSpc>
                <a:spcPts val="1200"/>
              </a:lnSpc>
            </a:pPr>
            <a:endParaRPr lang="en-US" sz="1200">
              <a:solidFill>
                <a:srgbClr val="000000"/>
              </a:solidFill>
              <a:latin typeface="Arial"/>
              <a:ea typeface="Arial"/>
              <a:cs typeface="Arial"/>
              <a:sym typeface="Arial"/>
            </a:endParaRPr>
          </a:p>
          <a:p>
            <a:pPr algn="l">
              <a:lnSpc>
                <a:spcPts val="1200"/>
              </a:lnSpc>
            </a:pPr>
            <a:r>
              <a:rPr lang="en-US" sz="1200" b="1" err="1">
                <a:solidFill>
                  <a:srgbClr val="000000"/>
                </a:solidFill>
                <a:latin typeface="Arial Bold"/>
                <a:ea typeface="Arial Bold"/>
                <a:cs typeface="Arial Bold"/>
                <a:sym typeface="Arial Bold"/>
              </a:rPr>
              <a:t>Päiväkirjat</a:t>
            </a:r>
            <a:r>
              <a:rPr lang="en-US" sz="1200" b="1">
                <a:solidFill>
                  <a:srgbClr val="000000"/>
                </a:solidFill>
                <a:latin typeface="Arial Bold"/>
                <a:ea typeface="Arial Bold"/>
                <a:cs typeface="Arial Bold"/>
                <a:sym typeface="Arial Bold"/>
              </a:rPr>
              <a:t> ja </a:t>
            </a:r>
            <a:r>
              <a:rPr lang="en-US" sz="1200" b="1" err="1">
                <a:solidFill>
                  <a:srgbClr val="000000"/>
                </a:solidFill>
                <a:latin typeface="Arial Bold"/>
                <a:ea typeface="Arial Bold"/>
                <a:cs typeface="Arial Bold"/>
                <a:sym typeface="Arial Bold"/>
              </a:rPr>
              <a:t>luotaimet</a:t>
            </a:r>
            <a:r>
              <a:rPr lang="en-US" sz="1200">
                <a:solidFill>
                  <a:srgbClr val="000000"/>
                </a:solidFill>
                <a:latin typeface="Arial"/>
                <a:ea typeface="Arial"/>
                <a:cs typeface="Arial"/>
                <a:sym typeface="Arial"/>
              </a:rPr>
              <a:t> - </a:t>
            </a:r>
            <a:r>
              <a:rPr lang="en-US" sz="1200" err="1">
                <a:solidFill>
                  <a:srgbClr val="000000"/>
                </a:solidFill>
                <a:latin typeface="Arial"/>
                <a:ea typeface="Arial"/>
                <a:cs typeface="Arial"/>
                <a:sym typeface="Arial"/>
              </a:rPr>
              <a:t>Asiakas</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itsenäisesti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pohtii</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raportoi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eri</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tavoin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kokemuksiaan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palvelunsa</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kuluessa</a:t>
            </a:r>
            <a:endParaRPr lang="en-US" sz="1200">
              <a:solidFill>
                <a:srgbClr val="000000"/>
              </a:solidFill>
              <a:latin typeface="Arial"/>
              <a:ea typeface="Arial"/>
              <a:cs typeface="Arial"/>
              <a:sym typeface="Arial"/>
            </a:endParaRPr>
          </a:p>
          <a:p>
            <a:pPr algn="l">
              <a:lnSpc>
                <a:spcPts val="1200"/>
              </a:lnSpc>
            </a:pPr>
            <a:endParaRPr lang="en-US" sz="1200">
              <a:solidFill>
                <a:srgbClr val="000000"/>
              </a:solidFill>
              <a:latin typeface="Arial"/>
              <a:ea typeface="Arial"/>
              <a:cs typeface="Arial"/>
              <a:sym typeface="Arial"/>
            </a:endParaRPr>
          </a:p>
          <a:p>
            <a:pPr algn="l">
              <a:lnSpc>
                <a:spcPts val="1200"/>
              </a:lnSpc>
            </a:pPr>
            <a:r>
              <a:rPr lang="en-US" sz="1200" b="1" err="1">
                <a:solidFill>
                  <a:srgbClr val="000000"/>
                </a:solidFill>
                <a:latin typeface="Arial Bold"/>
                <a:ea typeface="Arial Bold"/>
                <a:cs typeface="Arial Bold"/>
                <a:sym typeface="Arial Bold"/>
              </a:rPr>
              <a:t>Testiryhmät</a:t>
            </a:r>
            <a:r>
              <a:rPr lang="en-US" sz="1200">
                <a:solidFill>
                  <a:srgbClr val="000000"/>
                </a:solidFill>
                <a:latin typeface="Arial"/>
                <a:ea typeface="Arial"/>
                <a:cs typeface="Arial"/>
                <a:sym typeface="Arial"/>
              </a:rPr>
              <a:t> - </a:t>
            </a:r>
            <a:r>
              <a:rPr lang="en-US" sz="1200" err="1">
                <a:solidFill>
                  <a:srgbClr val="000000"/>
                </a:solidFill>
                <a:latin typeface="Arial"/>
                <a:ea typeface="Arial"/>
                <a:cs typeface="Arial"/>
                <a:sym typeface="Arial"/>
              </a:rPr>
              <a:t>palvelun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kohderyhmästä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koottu</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joukko</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kehittämään</a:t>
            </a:r>
            <a:r>
              <a:rPr lang="en-US" sz="1200">
                <a:solidFill>
                  <a:srgbClr val="000000"/>
                </a:solidFill>
                <a:latin typeface="Arial"/>
                <a:ea typeface="Arial"/>
                <a:cs typeface="Arial"/>
                <a:sym typeface="Arial"/>
              </a:rPr>
              <a:t> ja </a:t>
            </a:r>
            <a:r>
              <a:rPr lang="en-US" sz="1200" err="1">
                <a:solidFill>
                  <a:srgbClr val="000000"/>
                </a:solidFill>
                <a:latin typeface="Arial"/>
                <a:ea typeface="Arial"/>
                <a:cs typeface="Arial"/>
                <a:sym typeface="Arial"/>
              </a:rPr>
              <a:t>arvioimaan</a:t>
            </a:r>
            <a:endParaRPr lang="en-US" sz="1200">
              <a:solidFill>
                <a:srgbClr val="000000"/>
              </a:solidFill>
              <a:latin typeface="Arial"/>
              <a:ea typeface="Arial"/>
              <a:cs typeface="Arial"/>
              <a:sym typeface="Arial"/>
            </a:endParaRPr>
          </a:p>
          <a:p>
            <a:pPr algn="l">
              <a:lnSpc>
                <a:spcPts val="1200"/>
              </a:lnSpc>
            </a:pPr>
            <a:r>
              <a:rPr lang="en-US" sz="1200">
                <a:solidFill>
                  <a:srgbClr val="000000"/>
                </a:solidFill>
                <a:latin typeface="Arial"/>
                <a:ea typeface="Arial"/>
                <a:cs typeface="Arial"/>
                <a:sym typeface="Arial"/>
              </a:rPr>
              <a:t> </a:t>
            </a:r>
          </a:p>
          <a:p>
            <a:pPr algn="l">
              <a:lnSpc>
                <a:spcPts val="1200"/>
              </a:lnSpc>
            </a:pPr>
            <a:r>
              <a:rPr lang="en-US" sz="1200" b="1" err="1">
                <a:solidFill>
                  <a:srgbClr val="000000"/>
                </a:solidFill>
                <a:latin typeface="Arial Bold"/>
                <a:ea typeface="Arial Bold"/>
                <a:cs typeface="Arial Bold"/>
                <a:sym typeface="Arial Bold"/>
              </a:rPr>
              <a:t>Työpajat</a:t>
            </a:r>
            <a:r>
              <a:rPr lang="en-US" sz="1200">
                <a:solidFill>
                  <a:srgbClr val="000000"/>
                </a:solidFill>
                <a:latin typeface="Arial"/>
                <a:ea typeface="Arial"/>
                <a:cs typeface="Arial"/>
                <a:sym typeface="Arial"/>
              </a:rPr>
              <a:t> - </a:t>
            </a:r>
            <a:r>
              <a:rPr lang="en-US" sz="1200" err="1">
                <a:solidFill>
                  <a:srgbClr val="000000"/>
                </a:solidFill>
                <a:latin typeface="Arial"/>
                <a:ea typeface="Arial"/>
                <a:cs typeface="Arial"/>
                <a:sym typeface="Arial"/>
              </a:rPr>
              <a:t>Yhdessä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ryhmänä</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ideoidaan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ratkaistaan</a:t>
            </a:r>
            <a:r>
              <a:rPr lang="en-US" sz="1200">
                <a:solidFill>
                  <a:srgbClr val="000000"/>
                </a:solidFill>
                <a:latin typeface="Arial"/>
                <a:ea typeface="Arial"/>
                <a:cs typeface="Arial"/>
                <a:sym typeface="Arial"/>
              </a:rPr>
              <a:t> tai </a:t>
            </a:r>
            <a:r>
              <a:rPr lang="en-US" sz="1200" err="1">
                <a:solidFill>
                  <a:srgbClr val="000000"/>
                </a:solidFill>
                <a:latin typeface="Arial"/>
                <a:ea typeface="Arial"/>
                <a:cs typeface="Arial"/>
                <a:sym typeface="Arial"/>
              </a:rPr>
              <a:t>arvioidaan</a:t>
            </a:r>
            <a:r>
              <a:rPr lang="en-US" sz="1200">
                <a:solidFill>
                  <a:srgbClr val="000000"/>
                </a:solidFill>
                <a:latin typeface="Arial"/>
                <a:ea typeface="Arial"/>
                <a:cs typeface="Arial"/>
                <a:sym typeface="Arial"/>
              </a:rPr>
              <a:t> </a:t>
            </a:r>
            <a:r>
              <a:rPr lang="en-US" sz="1200" err="1">
                <a:solidFill>
                  <a:srgbClr val="000000"/>
                </a:solidFill>
                <a:latin typeface="Arial"/>
                <a:ea typeface="Arial"/>
                <a:cs typeface="Arial"/>
                <a:sym typeface="Arial"/>
              </a:rPr>
              <a:t>kehittämiskohteita</a:t>
            </a:r>
            <a:endParaRPr lang="en-US" sz="1200">
              <a:solidFill>
                <a:srgbClr val="000000"/>
              </a:solidFill>
              <a:latin typeface="Arial"/>
              <a:ea typeface="Arial"/>
              <a:cs typeface="Arial"/>
              <a:sym typeface="Arial"/>
            </a:endParaRPr>
          </a:p>
        </p:txBody>
      </p:sp>
      <p:sp>
        <p:nvSpPr>
          <p:cNvPr id="14" name="Freeform 14"/>
          <p:cNvSpPr/>
          <p:nvPr/>
        </p:nvSpPr>
        <p:spPr>
          <a:xfrm rot="634696">
            <a:off x="235644" y="587336"/>
            <a:ext cx="1089396" cy="532813"/>
          </a:xfrm>
          <a:custGeom>
            <a:avLst/>
            <a:gdLst/>
            <a:ahLst/>
            <a:cxnLst/>
            <a:rect l="l" t="t" r="r" b="b"/>
            <a:pathLst>
              <a:path w="1088749" h="532497">
                <a:moveTo>
                  <a:pt x="0" y="0"/>
                </a:moveTo>
                <a:lnTo>
                  <a:pt x="1088749" y="0"/>
                </a:lnTo>
                <a:lnTo>
                  <a:pt x="1088749" y="532497"/>
                </a:lnTo>
                <a:lnTo>
                  <a:pt x="0" y="53249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fi-FI"/>
          </a:p>
        </p:txBody>
      </p:sp>
      <p:sp>
        <p:nvSpPr>
          <p:cNvPr id="15" name="TextBox 15"/>
          <p:cNvSpPr txBox="1"/>
          <p:nvPr/>
        </p:nvSpPr>
        <p:spPr>
          <a:xfrm>
            <a:off x="398556" y="689735"/>
            <a:ext cx="763573" cy="26783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240"/>
              </a:lnSpc>
              <a:spcBef>
                <a:spcPct val="0"/>
              </a:spcBef>
            </a:pPr>
            <a:r>
              <a:rPr lang="en-US" sz="1600" b="1">
                <a:solidFill>
                  <a:srgbClr val="000000"/>
                </a:solidFill>
                <a:latin typeface="Arial Bold"/>
                <a:ea typeface="Arial Bold"/>
                <a:cs typeface="Arial Bold"/>
                <a:sym typeface="Arial Bold"/>
              </a:rPr>
              <a:t>Miten?</a:t>
            </a:r>
          </a:p>
        </p:txBody>
      </p:sp>
      <p:sp>
        <p:nvSpPr>
          <p:cNvPr id="8" name="Freeform 3">
            <a:extLst>
              <a:ext uri="{FF2B5EF4-FFF2-40B4-BE49-F238E27FC236}">
                <a16:creationId xmlns:a16="http://schemas.microsoft.com/office/drawing/2014/main" id="{8C6B2C0B-DC88-7E74-5069-3036C69B072F}"/>
              </a:ext>
            </a:extLst>
          </p:cNvPr>
          <p:cNvSpPr/>
          <p:nvPr/>
        </p:nvSpPr>
        <p:spPr>
          <a:xfrm rot="5400000">
            <a:off x="-3563" y="4755352"/>
            <a:ext cx="2462214" cy="45719"/>
          </a:xfrm>
          <a:custGeom>
            <a:avLst/>
            <a:gdLst/>
            <a:ahLst/>
            <a:cxnLst/>
            <a:rect l="l" t="t" r="r" b="b"/>
            <a:pathLst>
              <a:path w="6858000" h="120969">
                <a:moveTo>
                  <a:pt x="0" y="0"/>
                </a:moveTo>
                <a:lnTo>
                  <a:pt x="6858000" y="0"/>
                </a:lnTo>
                <a:lnTo>
                  <a:pt x="6858000" y="120969"/>
                </a:lnTo>
                <a:lnTo>
                  <a:pt x="0" y="12096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fi-FI"/>
          </a:p>
        </p:txBody>
      </p:sp>
      <p:sp>
        <p:nvSpPr>
          <p:cNvPr id="21" name="Tekstiruutu 20">
            <a:extLst>
              <a:ext uri="{FF2B5EF4-FFF2-40B4-BE49-F238E27FC236}">
                <a16:creationId xmlns:a16="http://schemas.microsoft.com/office/drawing/2014/main" id="{1412839F-D49C-0719-3288-2345AA12400D}"/>
              </a:ext>
            </a:extLst>
          </p:cNvPr>
          <p:cNvSpPr txBox="1"/>
          <p:nvPr/>
        </p:nvSpPr>
        <p:spPr>
          <a:xfrm>
            <a:off x="1132906" y="8614661"/>
            <a:ext cx="3782728" cy="276999"/>
          </a:xfrm>
          <a:prstGeom prst="rect">
            <a:avLst/>
          </a:prstGeom>
          <a:noFill/>
        </p:spPr>
        <p:txBody>
          <a:bodyPr wrap="square">
            <a:spAutoFit/>
          </a:bodyPr>
          <a:lstStyle/>
          <a:p>
            <a:r>
              <a:rPr lang="en-US" sz="1200" err="1">
                <a:solidFill>
                  <a:srgbClr val="000000"/>
                </a:solidFill>
                <a:latin typeface="Arial" panose="020B0604020202020204" pitchFamily="34" charset="0"/>
                <a:cs typeface="Arial" panose="020B0604020202020204" pitchFamily="34" charset="0"/>
                <a:sym typeface="Arial Bold"/>
              </a:rPr>
              <a:t>Lähteet</a:t>
            </a:r>
            <a:endParaRPr lang="fi-FI" sz="1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49585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721882" y="1067523"/>
            <a:ext cx="6291368" cy="429265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marL="259233" lvl="1" indent="-129617" algn="l">
              <a:lnSpc>
                <a:spcPts val="1560"/>
              </a:lnSpc>
              <a:buFont typeface="Arial"/>
              <a:buChar char="•"/>
            </a:pPr>
            <a:r>
              <a:rPr lang="en-US" sz="1200">
                <a:solidFill>
                  <a:srgbClr val="000000"/>
                </a:solidFill>
                <a:latin typeface="Arial"/>
                <a:ea typeface="Arial"/>
                <a:cs typeface="Arial"/>
                <a:sym typeface="Arial"/>
              </a:rPr>
              <a:t>Kehittämisessä on mukana kaikki tarkoituksenmukaiset sidosryhmät, loppukäyttäjät ja asiakkaat, jotka tuovat prosessiin omat taitonsa ja osaamisensa.</a:t>
            </a:r>
          </a:p>
          <a:p>
            <a:pPr algn="l">
              <a:lnSpc>
                <a:spcPts val="1560"/>
              </a:lnSpc>
            </a:pPr>
            <a:endParaRPr lang="en-US" sz="1200">
              <a:solidFill>
                <a:srgbClr val="000000"/>
              </a:solidFill>
              <a:latin typeface="Arial"/>
              <a:ea typeface="Arial"/>
              <a:cs typeface="Arial"/>
              <a:sym typeface="Arial"/>
            </a:endParaRPr>
          </a:p>
          <a:p>
            <a:pPr marL="259233" lvl="1" indent="-129617" algn="l">
              <a:lnSpc>
                <a:spcPts val="1560"/>
              </a:lnSpc>
              <a:buFont typeface="Arial"/>
              <a:buChar char="•"/>
            </a:pPr>
            <a:r>
              <a:rPr lang="en-US" sz="1200">
                <a:solidFill>
                  <a:srgbClr val="000000"/>
                </a:solidFill>
                <a:latin typeface="Arial"/>
                <a:ea typeface="Arial"/>
                <a:cs typeface="Arial"/>
                <a:sym typeface="Arial"/>
              </a:rPr>
              <a:t>Loppukäyttäjät ja asiakkaat ovat keskeisessä roolissa ja asiantuntijoita omassa kokemuksessaan. </a:t>
            </a:r>
          </a:p>
          <a:p>
            <a:pPr algn="l">
              <a:lnSpc>
                <a:spcPts val="1560"/>
              </a:lnSpc>
            </a:pPr>
            <a:endParaRPr lang="en-US" sz="1200">
              <a:solidFill>
                <a:srgbClr val="000000"/>
              </a:solidFill>
              <a:latin typeface="Arial"/>
              <a:ea typeface="Arial"/>
              <a:cs typeface="Arial"/>
              <a:sym typeface="Arial"/>
            </a:endParaRPr>
          </a:p>
          <a:p>
            <a:pPr marL="259233" lvl="1" indent="-129617" algn="l">
              <a:lnSpc>
                <a:spcPts val="1560"/>
              </a:lnSpc>
              <a:buFont typeface="Arial"/>
              <a:buChar char="•"/>
            </a:pPr>
            <a:r>
              <a:rPr lang="en-US" sz="1200">
                <a:solidFill>
                  <a:srgbClr val="000000"/>
                </a:solidFill>
                <a:latin typeface="Arial"/>
                <a:ea typeface="Arial"/>
                <a:cs typeface="Arial"/>
                <a:sym typeface="Arial"/>
              </a:rPr>
              <a:t>Kehittäminen on jatkuva toimintatapa ja kaikki asiaankuuluvat osapuolet ovat mukana kaikissa kehittämisen vaiheissa.</a:t>
            </a:r>
          </a:p>
          <a:p>
            <a:pPr algn="l">
              <a:lnSpc>
                <a:spcPts val="1560"/>
              </a:lnSpc>
            </a:pPr>
            <a:endParaRPr lang="en-US" sz="1200">
              <a:solidFill>
                <a:srgbClr val="000000"/>
              </a:solidFill>
              <a:latin typeface="Arial"/>
              <a:ea typeface="Arial"/>
              <a:cs typeface="Arial"/>
              <a:sym typeface="Arial"/>
            </a:endParaRPr>
          </a:p>
          <a:p>
            <a:pPr marL="259233" lvl="1" indent="-129617" algn="l">
              <a:lnSpc>
                <a:spcPts val="1560"/>
              </a:lnSpc>
              <a:buFont typeface="Arial"/>
              <a:buChar char="•"/>
            </a:pPr>
            <a:r>
              <a:rPr lang="en-US" sz="1200">
                <a:solidFill>
                  <a:srgbClr val="000000"/>
                </a:solidFill>
                <a:latin typeface="Arial"/>
                <a:ea typeface="Arial"/>
                <a:cs typeface="Arial"/>
                <a:sym typeface="Arial"/>
              </a:rPr>
              <a:t>Kehittäminen on tuottavaa ja yhteisesti kehitetyt tuotokset toteutetaan. </a:t>
            </a:r>
          </a:p>
          <a:p>
            <a:pPr algn="l">
              <a:lnSpc>
                <a:spcPts val="1560"/>
              </a:lnSpc>
            </a:pPr>
            <a:endParaRPr lang="en-US" sz="1200">
              <a:solidFill>
                <a:srgbClr val="000000"/>
              </a:solidFill>
              <a:latin typeface="Arial"/>
              <a:ea typeface="Arial"/>
              <a:cs typeface="Arial"/>
              <a:sym typeface="Arial"/>
            </a:endParaRPr>
          </a:p>
          <a:p>
            <a:pPr marL="259233" lvl="1" indent="-129617" algn="l">
              <a:lnSpc>
                <a:spcPts val="1560"/>
              </a:lnSpc>
              <a:buFont typeface="Arial"/>
              <a:buChar char="•"/>
            </a:pPr>
            <a:r>
              <a:rPr lang="en-US" sz="1200">
                <a:solidFill>
                  <a:srgbClr val="000000"/>
                </a:solidFill>
                <a:latin typeface="Arial"/>
                <a:ea typeface="Arial"/>
                <a:cs typeface="Arial"/>
                <a:sym typeface="Arial"/>
              </a:rPr>
              <a:t>Toiminta on läpinäkyvää, kun kaikki oleellinen tieto on kaikkien mukana olevien käytettävissä. Läpinäkyvyys lisää luottamusta organisaatioon ja prosesseihin.</a:t>
            </a:r>
          </a:p>
          <a:p>
            <a:pPr algn="l">
              <a:lnSpc>
                <a:spcPts val="1560"/>
              </a:lnSpc>
            </a:pPr>
            <a:endParaRPr lang="en-US" sz="1200">
              <a:solidFill>
                <a:srgbClr val="000000"/>
              </a:solidFill>
              <a:latin typeface="Arial"/>
              <a:ea typeface="Arial"/>
              <a:cs typeface="Arial"/>
              <a:sym typeface="Arial"/>
            </a:endParaRPr>
          </a:p>
          <a:p>
            <a:pPr marL="259233" lvl="1" indent="-129617" algn="l">
              <a:lnSpc>
                <a:spcPts val="1560"/>
              </a:lnSpc>
              <a:buFont typeface="Arial"/>
              <a:buChar char="•"/>
            </a:pPr>
            <a:r>
              <a:rPr lang="en-US" sz="1200">
                <a:solidFill>
                  <a:srgbClr val="000000"/>
                </a:solidFill>
                <a:latin typeface="Arial"/>
                <a:ea typeface="Arial"/>
                <a:cs typeface="Arial"/>
                <a:sym typeface="Arial"/>
              </a:rPr>
              <a:t>Yhteiskehittämiseen sitoudutaan ja sitä tuetaan eli sille annetaan aikaa ja resursseja.</a:t>
            </a:r>
          </a:p>
          <a:p>
            <a:pPr algn="l">
              <a:lnSpc>
                <a:spcPts val="1560"/>
              </a:lnSpc>
            </a:pPr>
            <a:endParaRPr lang="en-US" sz="1200">
              <a:solidFill>
                <a:srgbClr val="000000"/>
              </a:solidFill>
              <a:latin typeface="Arial"/>
              <a:ea typeface="Arial"/>
              <a:cs typeface="Arial"/>
              <a:sym typeface="Arial"/>
            </a:endParaRPr>
          </a:p>
          <a:p>
            <a:pPr marL="259233" lvl="1" indent="-129617" algn="l">
              <a:lnSpc>
                <a:spcPts val="1560"/>
              </a:lnSpc>
              <a:buFont typeface="Arial"/>
              <a:buChar char="•"/>
            </a:pPr>
            <a:r>
              <a:rPr lang="en-US" sz="1200">
                <a:solidFill>
                  <a:srgbClr val="000000"/>
                </a:solidFill>
                <a:latin typeface="Arial"/>
                <a:ea typeface="Arial"/>
                <a:cs typeface="Arial"/>
                <a:sym typeface="Arial"/>
              </a:rPr>
              <a:t>Kehittäminen pohjautuu yhteisiin arvoihin ja organisaation, sidosryhmien ja asiakkaiden yhteiseen arvonluontiin. </a:t>
            </a:r>
          </a:p>
          <a:p>
            <a:pPr algn="l">
              <a:lnSpc>
                <a:spcPts val="1560"/>
              </a:lnSpc>
            </a:pPr>
            <a:endParaRPr lang="en-US" sz="1200">
              <a:solidFill>
                <a:srgbClr val="000000"/>
              </a:solidFill>
              <a:latin typeface="Arial"/>
              <a:ea typeface="Arial"/>
              <a:cs typeface="Arial"/>
              <a:sym typeface="Arial"/>
            </a:endParaRPr>
          </a:p>
          <a:p>
            <a:pPr algn="l">
              <a:lnSpc>
                <a:spcPts val="1560"/>
              </a:lnSpc>
            </a:pPr>
            <a:r>
              <a:rPr lang="en-US" sz="1200">
                <a:solidFill>
                  <a:srgbClr val="000000"/>
                </a:solidFill>
                <a:latin typeface="Arial"/>
                <a:ea typeface="Arial"/>
                <a:cs typeface="Arial"/>
                <a:sym typeface="Arial"/>
              </a:rPr>
              <a:t>     (Jansen &amp; Pieters 2017, 32-22) </a:t>
            </a:r>
          </a:p>
          <a:p>
            <a:pPr algn="ctr">
              <a:lnSpc>
                <a:spcPts val="1560"/>
              </a:lnSpc>
            </a:pPr>
            <a:endParaRPr lang="en-US" sz="1200">
              <a:solidFill>
                <a:srgbClr val="000000"/>
              </a:solidFill>
              <a:latin typeface="Arial"/>
              <a:ea typeface="Arial"/>
              <a:cs typeface="Arial"/>
              <a:sym typeface="Arial"/>
            </a:endParaRPr>
          </a:p>
        </p:txBody>
      </p:sp>
      <p:sp>
        <p:nvSpPr>
          <p:cNvPr id="3" name="Freeform 3"/>
          <p:cNvSpPr/>
          <p:nvPr/>
        </p:nvSpPr>
        <p:spPr>
          <a:xfrm>
            <a:off x="2651282" y="6659991"/>
            <a:ext cx="2045656" cy="2045656"/>
          </a:xfrm>
          <a:custGeom>
            <a:avLst/>
            <a:gdLst/>
            <a:ahLst/>
            <a:cxnLst/>
            <a:rect l="l" t="t" r="r" b="b"/>
            <a:pathLst>
              <a:path w="2044442" h="2044442">
                <a:moveTo>
                  <a:pt x="0" y="0"/>
                </a:moveTo>
                <a:lnTo>
                  <a:pt x="2044442" y="0"/>
                </a:lnTo>
                <a:lnTo>
                  <a:pt x="2044442" y="2044442"/>
                </a:lnTo>
                <a:lnTo>
                  <a:pt x="0" y="204444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sp>
        <p:nvSpPr>
          <p:cNvPr id="9" name="Freeform 9"/>
          <p:cNvSpPr/>
          <p:nvPr/>
        </p:nvSpPr>
        <p:spPr>
          <a:xfrm>
            <a:off x="1409910" y="7652891"/>
            <a:ext cx="421736" cy="421736"/>
          </a:xfrm>
          <a:custGeom>
            <a:avLst/>
            <a:gdLst/>
            <a:ahLst/>
            <a:cxnLst/>
            <a:rect l="l" t="t" r="r" b="b"/>
            <a:pathLst>
              <a:path w="421486" h="421486">
                <a:moveTo>
                  <a:pt x="0" y="0"/>
                </a:moveTo>
                <a:lnTo>
                  <a:pt x="421486" y="0"/>
                </a:lnTo>
                <a:lnTo>
                  <a:pt x="421486" y="421487"/>
                </a:lnTo>
                <a:lnTo>
                  <a:pt x="0" y="42148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fi-FI"/>
          </a:p>
        </p:txBody>
      </p:sp>
      <p:sp>
        <p:nvSpPr>
          <p:cNvPr id="10" name="Freeform 10"/>
          <p:cNvSpPr/>
          <p:nvPr/>
        </p:nvSpPr>
        <p:spPr>
          <a:xfrm rot="-68659">
            <a:off x="5658053" y="7632271"/>
            <a:ext cx="459611" cy="462978"/>
          </a:xfrm>
          <a:custGeom>
            <a:avLst/>
            <a:gdLst/>
            <a:ahLst/>
            <a:cxnLst/>
            <a:rect l="l" t="t" r="r" b="b"/>
            <a:pathLst>
              <a:path w="459338" h="462703">
                <a:moveTo>
                  <a:pt x="0" y="0"/>
                </a:moveTo>
                <a:lnTo>
                  <a:pt x="459338" y="0"/>
                </a:lnTo>
                <a:lnTo>
                  <a:pt x="459338" y="462703"/>
                </a:lnTo>
                <a:lnTo>
                  <a:pt x="0" y="46270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fi-FI"/>
          </a:p>
        </p:txBody>
      </p:sp>
      <p:sp>
        <p:nvSpPr>
          <p:cNvPr id="11" name="Freeform 11"/>
          <p:cNvSpPr/>
          <p:nvPr/>
        </p:nvSpPr>
        <p:spPr>
          <a:xfrm>
            <a:off x="5617770" y="6019838"/>
            <a:ext cx="504472" cy="469504"/>
          </a:xfrm>
          <a:custGeom>
            <a:avLst/>
            <a:gdLst/>
            <a:ahLst/>
            <a:cxnLst/>
            <a:rect l="l" t="t" r="r" b="b"/>
            <a:pathLst>
              <a:path w="504173" h="469225">
                <a:moveTo>
                  <a:pt x="0" y="0"/>
                </a:moveTo>
                <a:lnTo>
                  <a:pt x="504173" y="0"/>
                </a:lnTo>
                <a:lnTo>
                  <a:pt x="504173" y="469225"/>
                </a:lnTo>
                <a:lnTo>
                  <a:pt x="0" y="46922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fi-FI"/>
          </a:p>
        </p:txBody>
      </p:sp>
      <p:sp>
        <p:nvSpPr>
          <p:cNvPr id="12" name="Freeform 12"/>
          <p:cNvSpPr/>
          <p:nvPr/>
        </p:nvSpPr>
        <p:spPr>
          <a:xfrm>
            <a:off x="1320544" y="5948132"/>
            <a:ext cx="541210" cy="541210"/>
          </a:xfrm>
          <a:custGeom>
            <a:avLst/>
            <a:gdLst/>
            <a:ahLst/>
            <a:cxnLst/>
            <a:rect l="l" t="t" r="r" b="b"/>
            <a:pathLst>
              <a:path w="540889" h="540889">
                <a:moveTo>
                  <a:pt x="0" y="0"/>
                </a:moveTo>
                <a:lnTo>
                  <a:pt x="540888" y="0"/>
                </a:lnTo>
                <a:lnTo>
                  <a:pt x="540888" y="540889"/>
                </a:lnTo>
                <a:lnTo>
                  <a:pt x="0" y="54088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fi-FI"/>
          </a:p>
        </p:txBody>
      </p:sp>
      <p:sp>
        <p:nvSpPr>
          <p:cNvPr id="13" name="TextBox 13"/>
          <p:cNvSpPr txBox="1"/>
          <p:nvPr/>
        </p:nvSpPr>
        <p:spPr>
          <a:xfrm>
            <a:off x="659444" y="6602807"/>
            <a:ext cx="1562192" cy="20646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711"/>
              </a:lnSpc>
            </a:pPr>
            <a:r>
              <a:rPr lang="en-US" sz="1222" b="1">
                <a:solidFill>
                  <a:srgbClr val="000000"/>
                </a:solidFill>
                <a:latin typeface="Arial Bold"/>
                <a:ea typeface="Arial Bold"/>
                <a:cs typeface="Arial Bold"/>
                <a:sym typeface="Arial Bold"/>
              </a:rPr>
              <a:t>Kartoita ja ymmärrä</a:t>
            </a:r>
          </a:p>
        </p:txBody>
      </p:sp>
      <p:sp>
        <p:nvSpPr>
          <p:cNvPr id="14" name="TextBox 14"/>
          <p:cNvSpPr txBox="1"/>
          <p:nvPr/>
        </p:nvSpPr>
        <p:spPr>
          <a:xfrm>
            <a:off x="659443" y="8128899"/>
            <a:ext cx="2075240" cy="20646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711"/>
              </a:lnSpc>
            </a:pPr>
            <a:r>
              <a:rPr lang="en-US" sz="1222" b="1">
                <a:solidFill>
                  <a:srgbClr val="000000"/>
                </a:solidFill>
                <a:latin typeface="Arial Bold"/>
                <a:ea typeface="Arial Bold"/>
                <a:cs typeface="Arial Bold"/>
                <a:sym typeface="Arial Bold"/>
              </a:rPr>
              <a:t>Viimeistele ja vie käyttöön</a:t>
            </a:r>
          </a:p>
        </p:txBody>
      </p:sp>
      <p:sp>
        <p:nvSpPr>
          <p:cNvPr id="15" name="TextBox 15"/>
          <p:cNvSpPr txBox="1"/>
          <p:nvPr/>
        </p:nvSpPr>
        <p:spPr>
          <a:xfrm>
            <a:off x="4696938" y="6602807"/>
            <a:ext cx="2079154" cy="20646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711"/>
              </a:lnSpc>
            </a:pPr>
            <a:r>
              <a:rPr lang="en-US" sz="1222" b="1">
                <a:solidFill>
                  <a:srgbClr val="000000"/>
                </a:solidFill>
                <a:latin typeface="Arial Bold"/>
                <a:ea typeface="Arial Bold"/>
                <a:cs typeface="Arial Bold"/>
                <a:sym typeface="Arial Bold"/>
              </a:rPr>
              <a:t>Määrittele ja täsmennä</a:t>
            </a:r>
          </a:p>
        </p:txBody>
      </p:sp>
      <p:sp>
        <p:nvSpPr>
          <p:cNvPr id="16" name="TextBox 16"/>
          <p:cNvSpPr txBox="1"/>
          <p:nvPr/>
        </p:nvSpPr>
        <p:spPr>
          <a:xfrm>
            <a:off x="4912850" y="8368376"/>
            <a:ext cx="2405489" cy="52585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430"/>
              </a:lnSpc>
            </a:pPr>
            <a:r>
              <a:rPr lang="en-US" sz="1100">
                <a:solidFill>
                  <a:srgbClr val="000000"/>
                </a:solidFill>
                <a:latin typeface="Arial"/>
                <a:ea typeface="Arial"/>
                <a:cs typeface="Arial"/>
                <a:sym typeface="Arial"/>
              </a:rPr>
              <a:t>Ideoi ratkaisuja rohkeasti ja luovasti</a:t>
            </a:r>
          </a:p>
          <a:p>
            <a:pPr algn="l">
              <a:lnSpc>
                <a:spcPts val="1430"/>
              </a:lnSpc>
            </a:pPr>
            <a:r>
              <a:rPr lang="en-US" sz="1100">
                <a:solidFill>
                  <a:srgbClr val="000000"/>
                </a:solidFill>
                <a:latin typeface="Arial"/>
                <a:ea typeface="Arial"/>
                <a:cs typeface="Arial"/>
                <a:sym typeface="Arial"/>
              </a:rPr>
              <a:t>Kaikki ideat ja näkemykset tervetulleita</a:t>
            </a:r>
          </a:p>
          <a:p>
            <a:pPr algn="l">
              <a:lnSpc>
                <a:spcPts val="1430"/>
              </a:lnSpc>
            </a:pPr>
            <a:r>
              <a:rPr lang="en-US" sz="1100">
                <a:solidFill>
                  <a:srgbClr val="000000"/>
                </a:solidFill>
                <a:latin typeface="Arial"/>
                <a:ea typeface="Arial"/>
                <a:cs typeface="Arial"/>
                <a:sym typeface="Arial"/>
              </a:rPr>
              <a:t>Kokeile ja testaa nopeasti ja helposti</a:t>
            </a:r>
          </a:p>
        </p:txBody>
      </p:sp>
      <p:sp>
        <p:nvSpPr>
          <p:cNvPr id="17" name="TextBox 17"/>
          <p:cNvSpPr txBox="1"/>
          <p:nvPr/>
        </p:nvSpPr>
        <p:spPr>
          <a:xfrm>
            <a:off x="742843" y="8368349"/>
            <a:ext cx="2404620" cy="525913"/>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431"/>
              </a:lnSpc>
            </a:pPr>
            <a:r>
              <a:rPr lang="en-US" sz="1101">
                <a:solidFill>
                  <a:srgbClr val="000000"/>
                </a:solidFill>
                <a:latin typeface="Arial"/>
                <a:ea typeface="Arial"/>
                <a:cs typeface="Arial"/>
                <a:sym typeface="Arial"/>
              </a:rPr>
              <a:t>Karsi, hio ja viimeistele paras ratkaisu</a:t>
            </a:r>
          </a:p>
          <a:p>
            <a:pPr algn="l">
              <a:lnSpc>
                <a:spcPts val="1431"/>
              </a:lnSpc>
            </a:pPr>
            <a:r>
              <a:rPr lang="en-US" sz="1101">
                <a:solidFill>
                  <a:srgbClr val="000000"/>
                </a:solidFill>
                <a:latin typeface="Arial"/>
                <a:ea typeface="Arial"/>
                <a:cs typeface="Arial"/>
                <a:sym typeface="Arial"/>
              </a:rPr>
              <a:t>Ota ratkaisu käyttöön ja jatkokehitä</a:t>
            </a:r>
          </a:p>
          <a:p>
            <a:pPr algn="l">
              <a:lnSpc>
                <a:spcPts val="1431"/>
              </a:lnSpc>
            </a:pPr>
            <a:endParaRPr lang="en-US" sz="1101">
              <a:solidFill>
                <a:srgbClr val="000000"/>
              </a:solidFill>
              <a:latin typeface="Arial"/>
              <a:ea typeface="Arial"/>
              <a:cs typeface="Arial"/>
              <a:sym typeface="Arial"/>
            </a:endParaRPr>
          </a:p>
        </p:txBody>
      </p:sp>
      <p:sp>
        <p:nvSpPr>
          <p:cNvPr id="18" name="TextBox 18"/>
          <p:cNvSpPr txBox="1"/>
          <p:nvPr/>
        </p:nvSpPr>
        <p:spPr>
          <a:xfrm>
            <a:off x="1643609" y="592457"/>
            <a:ext cx="4285486" cy="34022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941"/>
              </a:lnSpc>
              <a:spcBef>
                <a:spcPct val="0"/>
              </a:spcBef>
            </a:pPr>
            <a:r>
              <a:rPr lang="en-US" sz="2100">
                <a:solidFill>
                  <a:srgbClr val="394B85"/>
                </a:solidFill>
                <a:latin typeface="Arial"/>
                <a:ea typeface="Arial"/>
                <a:cs typeface="Arial"/>
                <a:sym typeface="Arial"/>
              </a:rPr>
              <a:t>Aidon yhteiskehittämisen periaatteet</a:t>
            </a:r>
          </a:p>
        </p:txBody>
      </p:sp>
      <p:sp>
        <p:nvSpPr>
          <p:cNvPr id="19" name="TextBox 19"/>
          <p:cNvSpPr txBox="1"/>
          <p:nvPr/>
        </p:nvSpPr>
        <p:spPr>
          <a:xfrm>
            <a:off x="2440745" y="5703227"/>
            <a:ext cx="2691213" cy="34022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2942"/>
              </a:lnSpc>
              <a:spcBef>
                <a:spcPct val="0"/>
              </a:spcBef>
            </a:pPr>
            <a:r>
              <a:rPr lang="en-US" sz="2101">
                <a:solidFill>
                  <a:srgbClr val="394B85"/>
                </a:solidFill>
                <a:latin typeface="Arial"/>
                <a:ea typeface="Arial"/>
                <a:cs typeface="Arial"/>
                <a:sym typeface="Arial"/>
              </a:rPr>
              <a:t>Kehittämisen vaiheet</a:t>
            </a:r>
          </a:p>
        </p:txBody>
      </p:sp>
      <p:sp>
        <p:nvSpPr>
          <p:cNvPr id="20" name="TextBox 20"/>
          <p:cNvSpPr txBox="1"/>
          <p:nvPr/>
        </p:nvSpPr>
        <p:spPr>
          <a:xfrm>
            <a:off x="4912850" y="8128900"/>
            <a:ext cx="1562192" cy="206467"/>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711"/>
              </a:lnSpc>
            </a:pPr>
            <a:r>
              <a:rPr lang="en-US" sz="1222" b="1">
                <a:solidFill>
                  <a:srgbClr val="000000"/>
                </a:solidFill>
                <a:latin typeface="Arial Bold"/>
                <a:ea typeface="Arial Bold"/>
                <a:cs typeface="Arial Bold"/>
                <a:sym typeface="Arial Bold"/>
              </a:rPr>
              <a:t>Ideoi, kehitä ja testaa</a:t>
            </a:r>
          </a:p>
        </p:txBody>
      </p:sp>
      <p:sp>
        <p:nvSpPr>
          <p:cNvPr id="21" name="TextBox 21"/>
          <p:cNvSpPr txBox="1"/>
          <p:nvPr/>
        </p:nvSpPr>
        <p:spPr>
          <a:xfrm>
            <a:off x="2861059" y="6307745"/>
            <a:ext cx="1562192" cy="18293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41"/>
              </a:lnSpc>
            </a:pPr>
            <a:r>
              <a:rPr lang="en-US" sz="1101" b="1">
                <a:solidFill>
                  <a:srgbClr val="000000"/>
                </a:solidFill>
                <a:latin typeface="Arial Bold"/>
                <a:ea typeface="Arial Bold"/>
                <a:cs typeface="Arial Bold"/>
                <a:sym typeface="Arial Bold"/>
              </a:rPr>
              <a:t>Löydä oikea ongelma</a:t>
            </a:r>
          </a:p>
        </p:txBody>
      </p:sp>
      <p:sp>
        <p:nvSpPr>
          <p:cNvPr id="22" name="TextBox 22"/>
          <p:cNvSpPr txBox="1"/>
          <p:nvPr/>
        </p:nvSpPr>
        <p:spPr>
          <a:xfrm>
            <a:off x="2788200" y="8877199"/>
            <a:ext cx="1771820" cy="18293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541"/>
              </a:lnSpc>
            </a:pPr>
            <a:r>
              <a:rPr lang="en-US" sz="1101" b="1">
                <a:solidFill>
                  <a:srgbClr val="000000"/>
                </a:solidFill>
                <a:latin typeface="Arial Bold"/>
                <a:ea typeface="Arial Bold"/>
                <a:cs typeface="Arial Bold"/>
                <a:sym typeface="Arial Bold"/>
              </a:rPr>
              <a:t>Ratkaise ongelma oikein</a:t>
            </a:r>
          </a:p>
        </p:txBody>
      </p:sp>
      <p:sp>
        <p:nvSpPr>
          <p:cNvPr id="23" name="TextBox 23"/>
          <p:cNvSpPr txBox="1"/>
          <p:nvPr/>
        </p:nvSpPr>
        <p:spPr>
          <a:xfrm>
            <a:off x="721882" y="6843148"/>
            <a:ext cx="2829145" cy="70545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431"/>
              </a:lnSpc>
            </a:pPr>
            <a:r>
              <a:rPr lang="en-US" sz="1101">
                <a:solidFill>
                  <a:srgbClr val="000000"/>
                </a:solidFill>
                <a:latin typeface="Arial"/>
                <a:ea typeface="Arial"/>
                <a:cs typeface="Arial"/>
                <a:sym typeface="Arial"/>
              </a:rPr>
              <a:t>Asiakasymmärrys ja yhteinen ymmärrys </a:t>
            </a:r>
          </a:p>
          <a:p>
            <a:pPr algn="l">
              <a:lnSpc>
                <a:spcPts val="1431"/>
              </a:lnSpc>
            </a:pPr>
            <a:r>
              <a:rPr lang="en-US" sz="1101">
                <a:solidFill>
                  <a:srgbClr val="000000"/>
                </a:solidFill>
                <a:latin typeface="Arial"/>
                <a:ea typeface="Arial"/>
                <a:cs typeface="Arial"/>
                <a:sym typeface="Arial"/>
              </a:rPr>
              <a:t>Kohderyhmän tarpeet ja toiveet</a:t>
            </a:r>
          </a:p>
          <a:p>
            <a:pPr algn="l">
              <a:lnSpc>
                <a:spcPts val="1431"/>
              </a:lnSpc>
            </a:pPr>
            <a:r>
              <a:rPr lang="en-US" sz="1101">
                <a:solidFill>
                  <a:srgbClr val="000000"/>
                </a:solidFill>
                <a:latin typeface="Arial"/>
                <a:ea typeface="Arial"/>
                <a:cs typeface="Arial"/>
                <a:sym typeface="Arial"/>
              </a:rPr>
              <a:t>Oikea ongelma, juurisyy</a:t>
            </a:r>
          </a:p>
          <a:p>
            <a:pPr algn="ctr">
              <a:lnSpc>
                <a:spcPts val="1431"/>
              </a:lnSpc>
            </a:pPr>
            <a:endParaRPr lang="en-US" sz="1101">
              <a:solidFill>
                <a:srgbClr val="000000"/>
              </a:solidFill>
              <a:latin typeface="Arial"/>
              <a:ea typeface="Arial"/>
              <a:cs typeface="Arial"/>
              <a:sym typeface="Arial"/>
            </a:endParaRPr>
          </a:p>
        </p:txBody>
      </p:sp>
      <p:sp>
        <p:nvSpPr>
          <p:cNvPr id="24" name="TextBox 24"/>
          <p:cNvSpPr txBox="1"/>
          <p:nvPr/>
        </p:nvSpPr>
        <p:spPr>
          <a:xfrm>
            <a:off x="4912849" y="6821135"/>
            <a:ext cx="2100401" cy="97779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531"/>
              </a:lnSpc>
            </a:pPr>
            <a:r>
              <a:rPr lang="en-US" sz="1178">
                <a:solidFill>
                  <a:srgbClr val="000000"/>
                </a:solidFill>
                <a:latin typeface="Arial"/>
                <a:ea typeface="Arial"/>
                <a:cs typeface="Arial"/>
                <a:sym typeface="Arial"/>
              </a:rPr>
              <a:t>Kiteytä olennaisimmat tarpeet ja tavoitteet </a:t>
            </a:r>
          </a:p>
          <a:p>
            <a:pPr algn="l">
              <a:lnSpc>
                <a:spcPts val="1531"/>
              </a:lnSpc>
            </a:pPr>
            <a:r>
              <a:rPr lang="en-US" sz="1178">
                <a:solidFill>
                  <a:srgbClr val="000000"/>
                </a:solidFill>
                <a:latin typeface="Arial"/>
                <a:ea typeface="Arial"/>
                <a:cs typeface="Arial"/>
                <a:sym typeface="Arial"/>
              </a:rPr>
              <a:t>Määrittele ratkaistava haaste</a:t>
            </a:r>
          </a:p>
          <a:p>
            <a:pPr algn="l">
              <a:lnSpc>
                <a:spcPts val="1531"/>
              </a:lnSpc>
            </a:pPr>
            <a:r>
              <a:rPr lang="en-US" sz="1178">
                <a:solidFill>
                  <a:srgbClr val="000000"/>
                </a:solidFill>
                <a:latin typeface="Arial"/>
                <a:ea typeface="Arial"/>
                <a:cs typeface="Arial"/>
                <a:sym typeface="Arial"/>
              </a:rPr>
              <a:t>Kehittämissuunnitelma</a:t>
            </a:r>
          </a:p>
          <a:p>
            <a:pPr algn="ctr">
              <a:lnSpc>
                <a:spcPts val="1649"/>
              </a:lnSpc>
            </a:pPr>
            <a:endParaRPr lang="en-US" sz="1178">
              <a:solidFill>
                <a:srgbClr val="000000"/>
              </a:solidFill>
              <a:latin typeface="Arial"/>
              <a:ea typeface="Arial"/>
              <a:cs typeface="Arial"/>
              <a:sym typeface="Arial"/>
            </a:endParaRPr>
          </a:p>
        </p:txBody>
      </p:sp>
    </p:spTree>
    <p:extLst>
      <p:ext uri="{BB962C8B-B14F-4D97-AF65-F5344CB8AC3E}">
        <p14:creationId xmlns:p14="http://schemas.microsoft.com/office/powerpoint/2010/main" val="3533034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107" y="845506"/>
            <a:ext cx="7560987" cy="173232"/>
            <a:chOff x="0" y="0"/>
            <a:chExt cx="2847623" cy="46718"/>
          </a:xfrm>
        </p:grpSpPr>
        <p:sp>
          <p:nvSpPr>
            <p:cNvPr id="3" name="Freeform 3"/>
            <p:cNvSpPr/>
            <p:nvPr/>
          </p:nvSpPr>
          <p:spPr>
            <a:xfrm>
              <a:off x="0" y="0"/>
              <a:ext cx="2847623" cy="46718"/>
            </a:xfrm>
            <a:custGeom>
              <a:avLst/>
              <a:gdLst/>
              <a:ahLst/>
              <a:cxnLst/>
              <a:rect l="l" t="t" r="r" b="b"/>
              <a:pathLst>
                <a:path w="2847623" h="46718">
                  <a:moveTo>
                    <a:pt x="0" y="0"/>
                  </a:moveTo>
                  <a:lnTo>
                    <a:pt x="2847623" y="0"/>
                  </a:lnTo>
                  <a:lnTo>
                    <a:pt x="2847623" y="46718"/>
                  </a:lnTo>
                  <a:lnTo>
                    <a:pt x="0" y="46718"/>
                  </a:lnTo>
                  <a:close/>
                </a:path>
              </a:pathLst>
            </a:custGeom>
            <a:solidFill>
              <a:srgbClr val="394B85"/>
            </a:solidFill>
          </p:spPr>
          <p:txBody>
            <a:bodyPr/>
            <a:lstStyle/>
            <a:p>
              <a:endParaRPr lang="fi-FI"/>
            </a:p>
          </p:txBody>
        </p:sp>
        <p:sp>
          <p:nvSpPr>
            <p:cNvPr id="4" name="TextBox 4"/>
            <p:cNvSpPr txBox="1"/>
            <p:nvPr/>
          </p:nvSpPr>
          <p:spPr>
            <a:xfrm>
              <a:off x="0" y="-19050"/>
              <a:ext cx="2847623" cy="65768"/>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67"/>
                </a:lnSpc>
              </a:pPr>
              <a:endParaRPr sz="1803"/>
            </a:p>
          </p:txBody>
        </p:sp>
      </p:grpSp>
      <p:grpSp>
        <p:nvGrpSpPr>
          <p:cNvPr id="5" name="Group 5"/>
          <p:cNvGrpSpPr/>
          <p:nvPr/>
        </p:nvGrpSpPr>
        <p:grpSpPr>
          <a:xfrm>
            <a:off x="1085684" y="6185102"/>
            <a:ext cx="6161224" cy="3031724"/>
            <a:chOff x="0" y="-28575"/>
            <a:chExt cx="2206733" cy="1172062"/>
          </a:xfrm>
        </p:grpSpPr>
        <p:sp>
          <p:nvSpPr>
            <p:cNvPr id="6" name="Freeform 6"/>
            <p:cNvSpPr/>
            <p:nvPr/>
          </p:nvSpPr>
          <p:spPr>
            <a:xfrm>
              <a:off x="0" y="0"/>
              <a:ext cx="2206733" cy="1143487"/>
            </a:xfrm>
            <a:custGeom>
              <a:avLst/>
              <a:gdLst/>
              <a:ahLst/>
              <a:cxnLst/>
              <a:rect l="l" t="t" r="r" b="b"/>
              <a:pathLst>
                <a:path w="2206733" h="1143487">
                  <a:moveTo>
                    <a:pt x="27661" y="0"/>
                  </a:moveTo>
                  <a:lnTo>
                    <a:pt x="2179072" y="0"/>
                  </a:lnTo>
                  <a:cubicBezTo>
                    <a:pt x="2186408" y="0"/>
                    <a:pt x="2193444" y="2914"/>
                    <a:pt x="2198631" y="8102"/>
                  </a:cubicBezTo>
                  <a:cubicBezTo>
                    <a:pt x="2203819" y="13289"/>
                    <a:pt x="2206733" y="20325"/>
                    <a:pt x="2206733" y="27661"/>
                  </a:cubicBezTo>
                  <a:lnTo>
                    <a:pt x="2206733" y="1115826"/>
                  </a:lnTo>
                  <a:cubicBezTo>
                    <a:pt x="2206733" y="1123162"/>
                    <a:pt x="2203819" y="1130198"/>
                    <a:pt x="2198631" y="1135385"/>
                  </a:cubicBezTo>
                  <a:cubicBezTo>
                    <a:pt x="2193444" y="1140573"/>
                    <a:pt x="2186408" y="1143487"/>
                    <a:pt x="2179072" y="1143487"/>
                  </a:cubicBezTo>
                  <a:lnTo>
                    <a:pt x="27661" y="1143487"/>
                  </a:lnTo>
                  <a:cubicBezTo>
                    <a:pt x="20325" y="1143487"/>
                    <a:pt x="13289" y="1140573"/>
                    <a:pt x="8102" y="1135385"/>
                  </a:cubicBezTo>
                  <a:cubicBezTo>
                    <a:pt x="2914" y="1130198"/>
                    <a:pt x="0" y="1123162"/>
                    <a:pt x="0" y="1115826"/>
                  </a:cubicBezTo>
                  <a:lnTo>
                    <a:pt x="0" y="27661"/>
                  </a:lnTo>
                  <a:cubicBezTo>
                    <a:pt x="0" y="20325"/>
                    <a:pt x="2914" y="13289"/>
                    <a:pt x="8102" y="8102"/>
                  </a:cubicBezTo>
                  <a:cubicBezTo>
                    <a:pt x="13289" y="2914"/>
                    <a:pt x="20325" y="0"/>
                    <a:pt x="27661" y="0"/>
                  </a:cubicBezTo>
                  <a:close/>
                </a:path>
              </a:pathLst>
            </a:custGeom>
            <a:solidFill>
              <a:srgbClr val="FFFFFF"/>
            </a:solidFill>
            <a:ln w="47625" cap="rnd">
              <a:solidFill>
                <a:srgbClr val="739DD2"/>
              </a:solidFill>
              <a:prstDash val="solid"/>
              <a:round/>
            </a:ln>
          </p:spPr>
          <p:txBody>
            <a:bodyPr/>
            <a:lstStyle/>
            <a:p>
              <a:endParaRPr lang="fi-FI"/>
            </a:p>
          </p:txBody>
        </p:sp>
        <p:sp>
          <p:nvSpPr>
            <p:cNvPr id="7" name="TextBox 7"/>
            <p:cNvSpPr txBox="1"/>
            <p:nvPr/>
          </p:nvSpPr>
          <p:spPr>
            <a:xfrm>
              <a:off x="0" y="-28575"/>
              <a:ext cx="2206733" cy="1172062"/>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23"/>
                </a:lnSpc>
              </a:pPr>
              <a:endParaRPr sz="1803"/>
            </a:p>
          </p:txBody>
        </p:sp>
      </p:grpSp>
      <p:sp>
        <p:nvSpPr>
          <p:cNvPr id="8" name="Freeform 8"/>
          <p:cNvSpPr/>
          <p:nvPr/>
        </p:nvSpPr>
        <p:spPr>
          <a:xfrm rot="155468">
            <a:off x="407755" y="6005162"/>
            <a:ext cx="917038" cy="507780"/>
          </a:xfrm>
          <a:custGeom>
            <a:avLst/>
            <a:gdLst/>
            <a:ahLst/>
            <a:cxnLst/>
            <a:rect l="l" t="t" r="r" b="b"/>
            <a:pathLst>
              <a:path w="722755" h="361504">
                <a:moveTo>
                  <a:pt x="0" y="0"/>
                </a:moveTo>
                <a:lnTo>
                  <a:pt x="722754" y="0"/>
                </a:lnTo>
                <a:lnTo>
                  <a:pt x="722754" y="361504"/>
                </a:lnTo>
                <a:lnTo>
                  <a:pt x="0" y="36150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fi-FI"/>
          </a:p>
        </p:txBody>
      </p:sp>
      <p:sp>
        <p:nvSpPr>
          <p:cNvPr id="9" name="TextBox 9"/>
          <p:cNvSpPr txBox="1"/>
          <p:nvPr/>
        </p:nvSpPr>
        <p:spPr>
          <a:xfrm>
            <a:off x="1335802" y="4130675"/>
            <a:ext cx="5888907" cy="2160656"/>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marL="259233" lvl="1" indent="-129617" algn="l">
              <a:lnSpc>
                <a:spcPts val="1680"/>
              </a:lnSpc>
              <a:buFont typeface="Arial"/>
              <a:buChar char="•"/>
            </a:pPr>
            <a:r>
              <a:rPr lang="en-US" sz="1200" dirty="0" err="1">
                <a:solidFill>
                  <a:srgbClr val="000000"/>
                </a:solidFill>
                <a:latin typeface="Arial" panose="020B0604020202020204" pitchFamily="34" charset="0"/>
                <a:ea typeface="Arial Bold"/>
                <a:cs typeface="Arial" panose="020B0604020202020204" pitchFamily="34" charset="0"/>
                <a:sym typeface="Arial Bold"/>
              </a:rPr>
              <a:t>osallistamalla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henkilöstöä</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asiakkaita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sekä</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muita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tarvittavia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sidosryhmiä</a:t>
            </a:r>
            <a:endParaRPr lang="en-US" sz="1200" dirty="0">
              <a:solidFill>
                <a:srgbClr val="000000"/>
              </a:solidFill>
              <a:latin typeface="Arial" panose="020B0604020202020204" pitchFamily="34" charset="0"/>
              <a:ea typeface="Arial Bold"/>
              <a:cs typeface="Arial" panose="020B0604020202020204" pitchFamily="34" charset="0"/>
              <a:sym typeface="Arial Bold"/>
            </a:endParaRPr>
          </a:p>
          <a:p>
            <a:pPr marL="259233" lvl="1" indent="-129617" algn="l">
              <a:lnSpc>
                <a:spcPts val="1680"/>
              </a:lnSpc>
              <a:buFont typeface="Arial"/>
              <a:buChar char="•"/>
            </a:pPr>
            <a:r>
              <a:rPr lang="en-US" sz="1200" dirty="0" err="1">
                <a:solidFill>
                  <a:srgbClr val="000000"/>
                </a:solidFill>
                <a:latin typeface="Arial" panose="020B0604020202020204" pitchFamily="34" charset="0"/>
                <a:ea typeface="Arial Bold"/>
                <a:cs typeface="Arial" panose="020B0604020202020204" pitchFamily="34" charset="0"/>
                <a:sym typeface="Arial Bold"/>
              </a:rPr>
              <a:t>määrittämällä</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kehitettävän</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prosessin</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asiakas</a:t>
            </a:r>
            <a:r>
              <a:rPr lang="en-US" sz="1200" dirty="0">
                <a:solidFill>
                  <a:srgbClr val="000000"/>
                </a:solidFill>
                <a:latin typeface="Arial" panose="020B0604020202020204" pitchFamily="34" charset="0"/>
                <a:ea typeface="Arial Bold"/>
                <a:cs typeface="Arial" panose="020B0604020202020204" pitchFamily="34" charset="0"/>
                <a:sym typeface="Arial Bold"/>
              </a:rPr>
              <a:t> ja </a:t>
            </a:r>
            <a:r>
              <a:rPr lang="en-US" sz="1200" dirty="0" err="1">
                <a:solidFill>
                  <a:srgbClr val="000000"/>
                </a:solidFill>
                <a:latin typeface="Arial" panose="020B0604020202020204" pitchFamily="34" charset="0"/>
                <a:ea typeface="Arial Bold"/>
                <a:cs typeface="Arial" panose="020B0604020202020204" pitchFamily="34" charset="0"/>
                <a:sym typeface="Arial Bold"/>
              </a:rPr>
              <a:t>tunnistamalla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asiakastarve</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esim</a:t>
            </a:r>
            <a:r>
              <a:rPr lang="en-US" sz="1200" dirty="0">
                <a:solidFill>
                  <a:srgbClr val="000000"/>
                </a:solidFill>
                <a:latin typeface="Arial" panose="020B0604020202020204" pitchFamily="34" charset="0"/>
                <a:ea typeface="Arial Bold"/>
                <a:cs typeface="Arial" panose="020B0604020202020204" pitchFamily="34" charset="0"/>
                <a:sym typeface="Arial Bold"/>
              </a:rPr>
              <a:t>. Kano)</a:t>
            </a:r>
          </a:p>
          <a:p>
            <a:pPr marL="259233" lvl="1" indent="-129617" algn="l">
              <a:lnSpc>
                <a:spcPts val="1680"/>
              </a:lnSpc>
              <a:buFont typeface="Arial"/>
              <a:buChar char="•"/>
            </a:pPr>
            <a:r>
              <a:rPr lang="en-US" sz="1200" dirty="0" err="1">
                <a:solidFill>
                  <a:srgbClr val="000000"/>
                </a:solidFill>
                <a:latin typeface="Arial" panose="020B0604020202020204" pitchFamily="34" charset="0"/>
                <a:ea typeface="Arial Bold"/>
                <a:cs typeface="Arial" panose="020B0604020202020204" pitchFamily="34" charset="0"/>
                <a:sym typeface="Arial Bold"/>
              </a:rPr>
              <a:t>jalkautumalla</a:t>
            </a:r>
            <a:r>
              <a:rPr lang="en-US" sz="1200" dirty="0">
                <a:solidFill>
                  <a:srgbClr val="000000"/>
                </a:solidFill>
                <a:latin typeface="Arial" panose="020B0604020202020204" pitchFamily="34" charset="0"/>
                <a:ea typeface="Arial Bold"/>
                <a:cs typeface="Arial" panose="020B0604020202020204" pitchFamily="34" charset="0"/>
                <a:sym typeface="Arial Bold"/>
              </a:rPr>
              <a:t> (Gemba) ja </a:t>
            </a:r>
            <a:r>
              <a:rPr lang="en-US" sz="1200" dirty="0" err="1">
                <a:solidFill>
                  <a:srgbClr val="000000"/>
                </a:solidFill>
                <a:latin typeface="Arial" panose="020B0604020202020204" pitchFamily="34" charset="0"/>
                <a:ea typeface="Arial Bold"/>
                <a:cs typeface="Arial" panose="020B0604020202020204" pitchFamily="34" charset="0"/>
                <a:sym typeface="Arial Bold"/>
              </a:rPr>
              <a:t>tunnistamalla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prosessin</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hukkaa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esim</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hlinkClick r:id="rId4"/>
              </a:rPr>
              <a:t>Hukkajahti</a:t>
            </a:r>
            <a:r>
              <a:rPr lang="en-US" sz="1200" dirty="0">
                <a:solidFill>
                  <a:srgbClr val="000000"/>
                </a:solidFill>
                <a:latin typeface="Arial" panose="020B0604020202020204" pitchFamily="34" charset="0"/>
                <a:ea typeface="Arial Bold"/>
                <a:cs typeface="Arial" panose="020B0604020202020204" pitchFamily="34" charset="0"/>
                <a:sym typeface="Arial Bold"/>
              </a:rPr>
              <a:t>)</a:t>
            </a:r>
          </a:p>
          <a:p>
            <a:pPr marL="259233" lvl="1" indent="-129617" algn="l">
              <a:lnSpc>
                <a:spcPts val="1680"/>
              </a:lnSpc>
              <a:buFont typeface="Arial"/>
              <a:buChar char="•"/>
            </a:pPr>
            <a:r>
              <a:rPr lang="en-US" sz="1200" dirty="0" err="1">
                <a:solidFill>
                  <a:srgbClr val="000000"/>
                </a:solidFill>
                <a:latin typeface="Arial" panose="020B0604020202020204" pitchFamily="34" charset="0"/>
                <a:ea typeface="Arial Bold"/>
                <a:cs typeface="Arial" panose="020B0604020202020204" pitchFamily="34" charset="0"/>
                <a:sym typeface="Arial Bold"/>
              </a:rPr>
              <a:t>etsimällä</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ongelmien</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juurisyitä</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esim</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a:solidFill>
                  <a:srgbClr val="000000"/>
                </a:solidFill>
                <a:latin typeface="Arial" panose="020B0604020202020204" pitchFamily="34" charset="0"/>
                <a:ea typeface="Arial Bold"/>
                <a:cs typeface="Arial" panose="020B0604020202020204" pitchFamily="34" charset="0"/>
                <a:sym typeface="Arial Bold"/>
                <a:hlinkClick r:id="rId5"/>
              </a:rPr>
              <a:t>5 x </a:t>
            </a:r>
            <a:r>
              <a:rPr lang="en-US" sz="1200" dirty="0" err="1">
                <a:solidFill>
                  <a:srgbClr val="000000"/>
                </a:solidFill>
                <a:latin typeface="Arial" panose="020B0604020202020204" pitchFamily="34" charset="0"/>
                <a:ea typeface="Arial Bold"/>
                <a:cs typeface="Arial" panose="020B0604020202020204" pitchFamily="34" charset="0"/>
                <a:sym typeface="Arial Bold"/>
                <a:hlinkClick r:id="rId5"/>
              </a:rPr>
              <a:t>Miksi</a:t>
            </a:r>
            <a:r>
              <a:rPr lang="en-US" sz="1200" dirty="0">
                <a:solidFill>
                  <a:srgbClr val="000000"/>
                </a:solidFill>
                <a:latin typeface="Arial" panose="020B0604020202020204" pitchFamily="34" charset="0"/>
                <a:ea typeface="Arial Bold"/>
                <a:cs typeface="Arial" panose="020B0604020202020204" pitchFamily="34" charset="0"/>
                <a:sym typeface="Arial Bold"/>
              </a:rPr>
              <a:t>)</a:t>
            </a:r>
          </a:p>
          <a:p>
            <a:pPr marL="259233" lvl="1" indent="-129617" algn="l">
              <a:lnSpc>
                <a:spcPts val="1680"/>
              </a:lnSpc>
              <a:buFont typeface="Arial"/>
              <a:buChar char="•"/>
            </a:pPr>
            <a:r>
              <a:rPr lang="en-US" sz="1200" dirty="0" err="1">
                <a:solidFill>
                  <a:srgbClr val="000000"/>
                </a:solidFill>
                <a:latin typeface="Arial" panose="020B0604020202020204" pitchFamily="34" charset="0"/>
                <a:ea typeface="Arial Bold"/>
                <a:cs typeface="Arial" panose="020B0604020202020204" pitchFamily="34" charset="0"/>
                <a:sym typeface="Arial Bold"/>
              </a:rPr>
              <a:t>kuvaamalla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prosessi</a:t>
            </a:r>
            <a:r>
              <a:rPr lang="en-US" sz="1200" dirty="0">
                <a:solidFill>
                  <a:srgbClr val="000000"/>
                </a:solidFill>
                <a:latin typeface="Arial" panose="020B0604020202020204" pitchFamily="34" charset="0"/>
                <a:ea typeface="Arial Bold"/>
                <a:cs typeface="Arial" panose="020B0604020202020204" pitchFamily="34" charset="0"/>
                <a:sym typeface="Arial Bold"/>
              </a:rPr>
              <a:t> ja </a:t>
            </a:r>
            <a:r>
              <a:rPr lang="en-US" sz="1200" dirty="0" err="1">
                <a:solidFill>
                  <a:srgbClr val="000000"/>
                </a:solidFill>
                <a:latin typeface="Arial" panose="020B0604020202020204" pitchFamily="34" charset="0"/>
                <a:ea typeface="Arial Bold"/>
                <a:cs typeface="Arial" panose="020B0604020202020204" pitchFamily="34" charset="0"/>
                <a:sym typeface="Arial Bold"/>
                <a:hlinkClick r:id="rId6"/>
              </a:rPr>
              <a:t>arvovirta</a:t>
            </a:r>
            <a:r>
              <a:rPr lang="en-US" sz="1200" dirty="0">
                <a:solidFill>
                  <a:srgbClr val="000000"/>
                </a:solidFill>
                <a:latin typeface="Arial" panose="020B0604020202020204" pitchFamily="34" charset="0"/>
                <a:ea typeface="Arial Bold"/>
                <a:cs typeface="Arial" panose="020B0604020202020204" pitchFamily="34" charset="0"/>
                <a:sym typeface="Arial Bold"/>
                <a:hlinkClick r:id="rId6"/>
              </a:rPr>
              <a:t> </a:t>
            </a:r>
            <a:r>
              <a:rPr lang="en-US" sz="1200" dirty="0">
                <a:solidFill>
                  <a:srgbClr val="000000"/>
                </a:solidFill>
                <a:latin typeface="Arial" panose="020B0604020202020204" pitchFamily="34" charset="0"/>
                <a:ea typeface="Arial Bold"/>
                <a:cs typeface="Arial" panose="020B0604020202020204" pitchFamily="34" charset="0"/>
                <a:sym typeface="Arial Bold"/>
              </a:rPr>
              <a:t>(</a:t>
            </a:r>
            <a:r>
              <a:rPr lang="en-US" sz="1200" dirty="0" err="1">
                <a:solidFill>
                  <a:srgbClr val="000000"/>
                </a:solidFill>
                <a:latin typeface="Arial" panose="020B0604020202020204" pitchFamily="34" charset="0"/>
                <a:ea typeface="Arial Bold"/>
                <a:cs typeface="Arial" panose="020B0604020202020204" pitchFamily="34" charset="0"/>
                <a:sym typeface="Arial Bold"/>
              </a:rPr>
              <a:t>prosessin</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mallintaminen</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muistilapuin</a:t>
            </a:r>
            <a:r>
              <a:rPr lang="en-US" sz="1200" dirty="0">
                <a:solidFill>
                  <a:srgbClr val="000000"/>
                </a:solidFill>
                <a:latin typeface="Arial" panose="020B0604020202020204" pitchFamily="34" charset="0"/>
                <a:ea typeface="Arial Bold"/>
                <a:cs typeface="Arial" panose="020B0604020202020204" pitchFamily="34" charset="0"/>
                <a:sym typeface="Arial Bold"/>
              </a:rPr>
              <a:t>, IMS, VSM)</a:t>
            </a:r>
          </a:p>
          <a:p>
            <a:pPr marL="259233" lvl="1" indent="-129617" algn="l">
              <a:lnSpc>
                <a:spcPts val="1680"/>
              </a:lnSpc>
              <a:buFont typeface="Arial"/>
              <a:buChar char="•"/>
            </a:pPr>
            <a:r>
              <a:rPr lang="en-US" sz="1200" dirty="0" err="1">
                <a:solidFill>
                  <a:srgbClr val="000000"/>
                </a:solidFill>
                <a:latin typeface="Arial" panose="020B0604020202020204" pitchFamily="34" charset="0"/>
                <a:ea typeface="Arial Bold"/>
                <a:cs typeface="Arial" panose="020B0604020202020204" pitchFamily="34" charset="0"/>
                <a:sym typeface="Arial Bold"/>
              </a:rPr>
              <a:t>toteuttamalla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matalan</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kynnyksen</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nopeita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kokeiluja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a:solidFill>
                  <a:srgbClr val="000000"/>
                </a:solidFill>
                <a:latin typeface="Arial" panose="020B0604020202020204" pitchFamily="34" charset="0"/>
                <a:ea typeface="Arial Bold"/>
                <a:cs typeface="Arial" panose="020B0604020202020204" pitchFamily="34" charset="0"/>
                <a:sym typeface="Arial Bold"/>
                <a:hlinkClick r:id="rId7"/>
              </a:rPr>
              <a:t>PDSA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a:solidFill>
                  <a:srgbClr val="000000"/>
                </a:solidFill>
                <a:latin typeface="Arial" panose="020B0604020202020204" pitchFamily="34" charset="0"/>
                <a:ea typeface="Arial Bold"/>
                <a:cs typeface="Arial" panose="020B0604020202020204" pitchFamily="34" charset="0"/>
                <a:sym typeface="Arial Bold"/>
                <a:hlinkClick r:id="rId8"/>
              </a:rPr>
              <a:t>A3,</a:t>
            </a:r>
            <a:r>
              <a:rPr lang="en-US" sz="1200" dirty="0">
                <a:solidFill>
                  <a:srgbClr val="000000"/>
                </a:solidFill>
                <a:latin typeface="Arial" panose="020B0604020202020204" pitchFamily="34" charset="0"/>
                <a:ea typeface="Arial Bold"/>
                <a:cs typeface="Arial" panose="020B0604020202020204" pitchFamily="34" charset="0"/>
                <a:sym typeface="Arial Bold"/>
              </a:rPr>
              <a:t> Kaizen)</a:t>
            </a:r>
          </a:p>
          <a:p>
            <a:pPr marL="259233" lvl="1" indent="-129617" algn="l">
              <a:lnSpc>
                <a:spcPts val="1680"/>
              </a:lnSpc>
              <a:buFont typeface="Arial"/>
              <a:buChar char="•"/>
            </a:pPr>
            <a:r>
              <a:rPr lang="en-US" sz="1200" dirty="0" err="1">
                <a:solidFill>
                  <a:srgbClr val="000000"/>
                </a:solidFill>
                <a:latin typeface="Arial" panose="020B0604020202020204" pitchFamily="34" charset="0"/>
                <a:ea typeface="Arial Bold"/>
                <a:cs typeface="Arial" panose="020B0604020202020204" pitchFamily="34" charset="0"/>
                <a:sym typeface="Arial Bold"/>
              </a:rPr>
              <a:t>standardoimalla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toimintaympäristöä</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esim</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a:solidFill>
                  <a:srgbClr val="000000"/>
                </a:solidFill>
                <a:latin typeface="Arial" panose="020B0604020202020204" pitchFamily="34" charset="0"/>
                <a:ea typeface="Arial Bold"/>
                <a:cs typeface="Arial" panose="020B0604020202020204" pitchFamily="34" charset="0"/>
                <a:sym typeface="Arial Bold"/>
                <a:hlinkClick r:id="rId9"/>
              </a:rPr>
              <a:t>5S)</a:t>
            </a:r>
            <a:endParaRPr lang="en-US" sz="1200" dirty="0">
              <a:solidFill>
                <a:srgbClr val="000000"/>
              </a:solidFill>
              <a:latin typeface="Arial" panose="020B0604020202020204" pitchFamily="34" charset="0"/>
              <a:ea typeface="Arial Bold"/>
              <a:cs typeface="Arial" panose="020B0604020202020204" pitchFamily="34" charset="0"/>
              <a:sym typeface="Arial Bold"/>
            </a:endParaRPr>
          </a:p>
          <a:p>
            <a:pPr marL="259233" lvl="1" indent="-129617" algn="l">
              <a:lnSpc>
                <a:spcPts val="1680"/>
              </a:lnSpc>
              <a:buFont typeface="Arial"/>
              <a:buChar char="•"/>
            </a:pPr>
            <a:r>
              <a:rPr lang="en-US" sz="1200" dirty="0" err="1">
                <a:solidFill>
                  <a:srgbClr val="000000"/>
                </a:solidFill>
                <a:latin typeface="Arial" panose="020B0604020202020204" pitchFamily="34" charset="0"/>
                <a:ea typeface="Arial Bold"/>
                <a:cs typeface="Arial" panose="020B0604020202020204" pitchFamily="34" charset="0"/>
                <a:sym typeface="Arial Bold"/>
              </a:rPr>
              <a:t>käynnistämällä</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visuaalinen</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arviointi</a:t>
            </a:r>
            <a:r>
              <a:rPr lang="en-US" sz="1200" dirty="0">
                <a:solidFill>
                  <a:srgbClr val="000000"/>
                </a:solidFill>
                <a:latin typeface="Arial" panose="020B0604020202020204" pitchFamily="34" charset="0"/>
                <a:ea typeface="Arial Bold"/>
                <a:cs typeface="Arial" panose="020B0604020202020204" pitchFamily="34" charset="0"/>
                <a:sym typeface="Arial Bold"/>
              </a:rPr>
              <a:t> ja </a:t>
            </a:r>
            <a:r>
              <a:rPr lang="en-US" sz="1200" dirty="0" err="1">
                <a:solidFill>
                  <a:srgbClr val="000000"/>
                </a:solidFill>
                <a:latin typeface="Arial" panose="020B0604020202020204" pitchFamily="34" charset="0"/>
                <a:ea typeface="Arial Bold"/>
                <a:cs typeface="Arial" panose="020B0604020202020204" pitchFamily="34" charset="0"/>
                <a:sym typeface="Arial Bold"/>
              </a:rPr>
              <a:t>seuranta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a:solidFill>
                  <a:srgbClr val="000000"/>
                </a:solidFill>
                <a:latin typeface="Arial" panose="020B0604020202020204" pitchFamily="34" charset="0"/>
                <a:ea typeface="Arial Bold"/>
                <a:cs typeface="Arial" panose="020B0604020202020204" pitchFamily="34" charset="0"/>
                <a:sym typeface="Arial Bold"/>
                <a:hlinkClick r:id="rId10"/>
              </a:rPr>
              <a:t>Kanban</a:t>
            </a:r>
            <a:r>
              <a:rPr lang="en-US" sz="1200" dirty="0">
                <a:solidFill>
                  <a:srgbClr val="000000"/>
                </a:solidFill>
                <a:latin typeface="Arial" panose="020B0604020202020204" pitchFamily="34" charset="0"/>
                <a:ea typeface="Arial Bold"/>
                <a:cs typeface="Arial" panose="020B0604020202020204" pitchFamily="34" charset="0"/>
                <a:sym typeface="Arial Bold"/>
              </a:rPr>
              <a:t>)</a:t>
            </a:r>
          </a:p>
          <a:p>
            <a:pPr algn="l">
              <a:lnSpc>
                <a:spcPts val="1680"/>
              </a:lnSpc>
              <a:spcBef>
                <a:spcPct val="0"/>
              </a:spcBef>
            </a:pPr>
            <a:r>
              <a:rPr lang="en-US" sz="1200" b="1" dirty="0">
                <a:solidFill>
                  <a:srgbClr val="000000"/>
                </a:solidFill>
                <a:latin typeface="Arial Bold"/>
                <a:ea typeface="Arial Bold"/>
                <a:cs typeface="Arial Bold"/>
                <a:sym typeface="Arial Bold"/>
              </a:rPr>
              <a:t> </a:t>
            </a:r>
          </a:p>
        </p:txBody>
      </p:sp>
      <p:sp>
        <p:nvSpPr>
          <p:cNvPr id="10" name="Freeform 10"/>
          <p:cNvSpPr/>
          <p:nvPr/>
        </p:nvSpPr>
        <p:spPr>
          <a:xfrm rot="634696">
            <a:off x="291699" y="3931402"/>
            <a:ext cx="1089396" cy="532813"/>
          </a:xfrm>
          <a:custGeom>
            <a:avLst/>
            <a:gdLst/>
            <a:ahLst/>
            <a:cxnLst/>
            <a:rect l="l" t="t" r="r" b="b"/>
            <a:pathLst>
              <a:path w="1088749" h="532497">
                <a:moveTo>
                  <a:pt x="0" y="0"/>
                </a:moveTo>
                <a:lnTo>
                  <a:pt x="1088749" y="0"/>
                </a:lnTo>
                <a:lnTo>
                  <a:pt x="1088749" y="532497"/>
                </a:lnTo>
                <a:lnTo>
                  <a:pt x="0" y="53249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fi-FI"/>
          </a:p>
        </p:txBody>
      </p:sp>
      <p:sp>
        <p:nvSpPr>
          <p:cNvPr id="11" name="Freeform 11"/>
          <p:cNvSpPr/>
          <p:nvPr/>
        </p:nvSpPr>
        <p:spPr>
          <a:xfrm rot="634696">
            <a:off x="291699" y="2089913"/>
            <a:ext cx="1089396" cy="532813"/>
          </a:xfrm>
          <a:custGeom>
            <a:avLst/>
            <a:gdLst/>
            <a:ahLst/>
            <a:cxnLst/>
            <a:rect l="l" t="t" r="r" b="b"/>
            <a:pathLst>
              <a:path w="1088749" h="532497">
                <a:moveTo>
                  <a:pt x="0" y="0"/>
                </a:moveTo>
                <a:lnTo>
                  <a:pt x="1088749" y="0"/>
                </a:lnTo>
                <a:lnTo>
                  <a:pt x="1088749" y="532498"/>
                </a:lnTo>
                <a:lnTo>
                  <a:pt x="0" y="53249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fi-FI"/>
          </a:p>
        </p:txBody>
      </p:sp>
      <p:sp>
        <p:nvSpPr>
          <p:cNvPr id="12" name="TextBox 12"/>
          <p:cNvSpPr txBox="1"/>
          <p:nvPr/>
        </p:nvSpPr>
        <p:spPr>
          <a:xfrm>
            <a:off x="1335802" y="3292475"/>
            <a:ext cx="5679471" cy="645914"/>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marL="259233" lvl="1" indent="-129617" algn="l">
              <a:lnSpc>
                <a:spcPts val="1680"/>
              </a:lnSpc>
              <a:buFont typeface="Arial"/>
              <a:buChar char="•"/>
            </a:pPr>
            <a:r>
              <a:rPr lang="en-US" sz="1200" err="1">
                <a:solidFill>
                  <a:srgbClr val="000000"/>
                </a:solidFill>
                <a:latin typeface="Arial" panose="020B0604020202020204" pitchFamily="34" charset="0"/>
                <a:ea typeface="Arial Bold"/>
                <a:cs typeface="Arial" panose="020B0604020202020204" pitchFamily="34" charset="0"/>
                <a:sym typeface="Arial Bold"/>
              </a:rPr>
              <a:t>kun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prosessissa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havaitaan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hukkaa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pullonkauloja</a:t>
            </a:r>
            <a:r>
              <a:rPr lang="en-US" sz="1200">
                <a:solidFill>
                  <a:srgbClr val="000000"/>
                </a:solidFill>
                <a:latin typeface="Arial" panose="020B0604020202020204" pitchFamily="34" charset="0"/>
                <a:ea typeface="Arial Bold"/>
                <a:cs typeface="Arial" panose="020B0604020202020204" pitchFamily="34" charset="0"/>
                <a:sym typeface="Arial Bold"/>
              </a:rPr>
              <a:t> tai </a:t>
            </a:r>
            <a:r>
              <a:rPr lang="en-US" sz="1200" err="1">
                <a:solidFill>
                  <a:srgbClr val="000000"/>
                </a:solidFill>
                <a:latin typeface="Arial" panose="020B0604020202020204" pitchFamily="34" charset="0"/>
                <a:ea typeface="Arial Bold"/>
                <a:cs typeface="Arial" panose="020B0604020202020204" pitchFamily="34" charset="0"/>
                <a:sym typeface="Arial Bold"/>
              </a:rPr>
              <a:t>muita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ongelmakohtia</a:t>
            </a:r>
            <a:endParaRPr lang="en-US" sz="1200">
              <a:solidFill>
                <a:srgbClr val="000000"/>
              </a:solidFill>
              <a:latin typeface="Arial" panose="020B0604020202020204" pitchFamily="34" charset="0"/>
              <a:ea typeface="Arial Bold"/>
              <a:cs typeface="Arial" panose="020B0604020202020204" pitchFamily="34" charset="0"/>
              <a:sym typeface="Arial Bold"/>
            </a:endParaRPr>
          </a:p>
          <a:p>
            <a:pPr marL="259233" lvl="1" indent="-129617" algn="l">
              <a:lnSpc>
                <a:spcPts val="1680"/>
              </a:lnSpc>
              <a:buFont typeface="Arial"/>
              <a:buChar char="•"/>
            </a:pPr>
            <a:r>
              <a:rPr lang="en-US" sz="1200" err="1">
                <a:solidFill>
                  <a:srgbClr val="000000"/>
                </a:solidFill>
                <a:latin typeface="Arial" panose="020B0604020202020204" pitchFamily="34" charset="0"/>
                <a:ea typeface="Arial Bold"/>
                <a:cs typeface="Arial" panose="020B0604020202020204" pitchFamily="34" charset="0"/>
                <a:sym typeface="Arial Bold"/>
              </a:rPr>
              <a:t>asiakkaan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tarpeen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muuttuessa</a:t>
            </a:r>
            <a:endParaRPr lang="en-US" sz="1200">
              <a:solidFill>
                <a:srgbClr val="000000"/>
              </a:solidFill>
              <a:latin typeface="Arial" panose="020B0604020202020204" pitchFamily="34" charset="0"/>
              <a:ea typeface="Arial Bold"/>
              <a:cs typeface="Arial" panose="020B0604020202020204" pitchFamily="34" charset="0"/>
              <a:sym typeface="Arial Bold"/>
            </a:endParaRPr>
          </a:p>
          <a:p>
            <a:pPr marL="259233" lvl="1" indent="-129617" algn="l">
              <a:lnSpc>
                <a:spcPts val="1680"/>
              </a:lnSpc>
              <a:buFont typeface="Arial"/>
              <a:buChar char="•"/>
            </a:pPr>
            <a:r>
              <a:rPr lang="en-US" sz="1200" err="1">
                <a:solidFill>
                  <a:srgbClr val="000000"/>
                </a:solidFill>
                <a:latin typeface="Arial" panose="020B0604020202020204" pitchFamily="34" charset="0"/>
                <a:ea typeface="Arial Bold"/>
                <a:cs typeface="Arial" panose="020B0604020202020204" pitchFamily="34" charset="0"/>
                <a:sym typeface="Arial Bold"/>
              </a:rPr>
              <a:t>nykyisen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toimintatavan</a:t>
            </a:r>
            <a:r>
              <a:rPr lang="en-US" sz="1200">
                <a:solidFill>
                  <a:srgbClr val="000000"/>
                </a:solidFill>
                <a:latin typeface="Arial" panose="020B0604020202020204" pitchFamily="34" charset="0"/>
                <a:ea typeface="Arial Bold"/>
                <a:cs typeface="Arial" panose="020B0604020202020204" pitchFamily="34" charset="0"/>
                <a:sym typeface="Arial Bold"/>
              </a:rPr>
              <a:t> tai </a:t>
            </a:r>
            <a:r>
              <a:rPr lang="en-US" sz="1200" err="1">
                <a:solidFill>
                  <a:srgbClr val="000000"/>
                </a:solidFill>
                <a:latin typeface="Arial" panose="020B0604020202020204" pitchFamily="34" charset="0"/>
                <a:ea typeface="Arial Bold"/>
                <a:cs typeface="Arial" panose="020B0604020202020204" pitchFamily="34" charset="0"/>
                <a:sym typeface="Arial Bold"/>
              </a:rPr>
              <a:t>toimintaympäristön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muuttuessa</a:t>
            </a:r>
            <a:endParaRPr lang="en-US" sz="1200">
              <a:solidFill>
                <a:srgbClr val="000000"/>
              </a:solidFill>
              <a:latin typeface="Arial" panose="020B0604020202020204" pitchFamily="34" charset="0"/>
              <a:ea typeface="Arial Bold"/>
              <a:cs typeface="Arial" panose="020B0604020202020204" pitchFamily="34" charset="0"/>
              <a:sym typeface="Arial Bold"/>
            </a:endParaRPr>
          </a:p>
        </p:txBody>
      </p:sp>
      <p:sp>
        <p:nvSpPr>
          <p:cNvPr id="13" name="Freeform 13"/>
          <p:cNvSpPr/>
          <p:nvPr/>
        </p:nvSpPr>
        <p:spPr>
          <a:xfrm rot="634696">
            <a:off x="291699" y="3093286"/>
            <a:ext cx="1089396" cy="532813"/>
          </a:xfrm>
          <a:custGeom>
            <a:avLst/>
            <a:gdLst/>
            <a:ahLst/>
            <a:cxnLst/>
            <a:rect l="l" t="t" r="r" b="b"/>
            <a:pathLst>
              <a:path w="1088749" h="532497">
                <a:moveTo>
                  <a:pt x="0" y="0"/>
                </a:moveTo>
                <a:lnTo>
                  <a:pt x="1088749" y="0"/>
                </a:lnTo>
                <a:lnTo>
                  <a:pt x="1088749" y="532497"/>
                </a:lnTo>
                <a:lnTo>
                  <a:pt x="0" y="53249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fi-FI"/>
          </a:p>
        </p:txBody>
      </p:sp>
      <p:grpSp>
        <p:nvGrpSpPr>
          <p:cNvPr id="14" name="Group 14"/>
          <p:cNvGrpSpPr/>
          <p:nvPr/>
        </p:nvGrpSpPr>
        <p:grpSpPr>
          <a:xfrm>
            <a:off x="2457913" y="9865317"/>
            <a:ext cx="2679242" cy="579483"/>
            <a:chOff x="29800" y="2879"/>
            <a:chExt cx="3570200" cy="772186"/>
          </a:xfrm>
        </p:grpSpPr>
        <p:grpSp>
          <p:nvGrpSpPr>
            <p:cNvPr id="15" name="Group 15"/>
            <p:cNvGrpSpPr>
              <a:grpSpLocks noChangeAspect="1"/>
            </p:cNvGrpSpPr>
            <p:nvPr/>
          </p:nvGrpSpPr>
          <p:grpSpPr>
            <a:xfrm>
              <a:off x="29800" y="29799"/>
              <a:ext cx="717628" cy="718344"/>
              <a:chOff x="63500" y="63500"/>
              <a:chExt cx="1529207" cy="1530731"/>
            </a:xfrm>
          </p:grpSpPr>
          <p:sp>
            <p:nvSpPr>
              <p:cNvPr id="16" name="Freeform 16"/>
              <p:cNvSpPr/>
              <p:nvPr/>
            </p:nvSpPr>
            <p:spPr>
              <a:xfrm>
                <a:off x="494792" y="494665"/>
                <a:ext cx="1097915" cy="1099566"/>
              </a:xfrm>
              <a:custGeom>
                <a:avLst/>
                <a:gdLst/>
                <a:ahLst/>
                <a:cxnLst/>
                <a:rect l="l" t="t" r="r" b="b"/>
                <a:pathLst>
                  <a:path w="1097915"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endParaRPr lang="fi-FI"/>
              </a:p>
            </p:txBody>
          </p:sp>
          <p:sp>
            <p:nvSpPr>
              <p:cNvPr id="17" name="Freeform 17"/>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endParaRPr lang="fi-FI"/>
              </a:p>
            </p:txBody>
          </p:sp>
        </p:grpSp>
        <p:sp>
          <p:nvSpPr>
            <p:cNvPr id="18" name="Freeform 18"/>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fi-FI"/>
            </a:p>
          </p:txBody>
        </p:sp>
      </p:grpSp>
      <p:sp>
        <p:nvSpPr>
          <p:cNvPr id="19" name="TextBox 19"/>
          <p:cNvSpPr txBox="1"/>
          <p:nvPr/>
        </p:nvSpPr>
        <p:spPr>
          <a:xfrm>
            <a:off x="591527" y="4052566"/>
            <a:ext cx="573053" cy="24154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960"/>
              </a:lnSpc>
              <a:spcBef>
                <a:spcPct val="0"/>
              </a:spcBef>
            </a:pPr>
            <a:r>
              <a:rPr lang="en-US" sz="1400" b="1" err="1">
                <a:solidFill>
                  <a:srgbClr val="000000"/>
                </a:solidFill>
                <a:latin typeface="Arial Bold"/>
                <a:ea typeface="Arial Bold"/>
                <a:cs typeface="Arial Bold"/>
                <a:sym typeface="Arial Bold"/>
              </a:rPr>
              <a:t>Miten</a:t>
            </a:r>
            <a:r>
              <a:rPr lang="en-US" sz="1400" b="1">
                <a:solidFill>
                  <a:srgbClr val="000000"/>
                </a:solidFill>
                <a:latin typeface="Arial Bold"/>
                <a:ea typeface="Arial Bold"/>
                <a:cs typeface="Arial Bold"/>
                <a:sym typeface="Arial Bold"/>
              </a:rPr>
              <a:t>?</a:t>
            </a:r>
          </a:p>
        </p:txBody>
      </p:sp>
      <p:sp>
        <p:nvSpPr>
          <p:cNvPr id="20" name="TextBox 20"/>
          <p:cNvSpPr txBox="1"/>
          <p:nvPr/>
        </p:nvSpPr>
        <p:spPr>
          <a:xfrm>
            <a:off x="1335802" y="6111875"/>
            <a:ext cx="5679471" cy="3250698"/>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l">
              <a:lnSpc>
                <a:spcPts val="1680"/>
              </a:lnSpc>
              <a:spcBef>
                <a:spcPct val="0"/>
              </a:spcBef>
            </a:pPr>
            <a:endParaRPr sz="1803"/>
          </a:p>
          <a:p>
            <a:pPr marL="259233" lvl="1" indent="-129617" algn="l">
              <a:lnSpc>
                <a:spcPts val="1680"/>
              </a:lnSpc>
              <a:buFont typeface="Arial"/>
              <a:buChar char="•"/>
            </a:pPr>
            <a:r>
              <a:rPr lang="en-US" sz="1200" err="1">
                <a:solidFill>
                  <a:srgbClr val="000000"/>
                </a:solidFill>
                <a:latin typeface="Arial" panose="020B0604020202020204" pitchFamily="34" charset="0"/>
                <a:ea typeface="Arial Bold"/>
                <a:cs typeface="Arial" panose="020B0604020202020204" pitchFamily="34" charset="0"/>
                <a:sym typeface="Arial Bold"/>
              </a:rPr>
              <a:t>Jatkuvaa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parantamista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tukevat</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kokeilut</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kannattavat</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aina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joko</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onnistumme</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sujuvoittamaan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prosessia</a:t>
            </a:r>
            <a:r>
              <a:rPr lang="en-US" sz="1200">
                <a:solidFill>
                  <a:srgbClr val="000000"/>
                </a:solidFill>
                <a:latin typeface="Arial" panose="020B0604020202020204" pitchFamily="34" charset="0"/>
                <a:ea typeface="Arial Bold"/>
                <a:cs typeface="Arial" panose="020B0604020202020204" pitchFamily="34" charset="0"/>
                <a:sym typeface="Arial Bold"/>
              </a:rPr>
              <a:t> tai </a:t>
            </a:r>
            <a:r>
              <a:rPr lang="en-US" sz="1200" err="1">
                <a:solidFill>
                  <a:srgbClr val="000000"/>
                </a:solidFill>
                <a:latin typeface="Arial" panose="020B0604020202020204" pitchFamily="34" charset="0"/>
                <a:ea typeface="Arial Bold"/>
                <a:cs typeface="Arial" panose="020B0604020202020204" pitchFamily="34" charset="0"/>
                <a:sym typeface="Arial Bold"/>
              </a:rPr>
              <a:t>vähintäänkin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opimme</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lisää</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toiminnastamme</a:t>
            </a:r>
            <a:r>
              <a:rPr lang="en-US" sz="1200">
                <a:solidFill>
                  <a:srgbClr val="000000"/>
                </a:solidFill>
                <a:latin typeface="Arial" panose="020B0604020202020204" pitchFamily="34" charset="0"/>
                <a:ea typeface="Arial Bold"/>
                <a:cs typeface="Arial" panose="020B0604020202020204" pitchFamily="34" charset="0"/>
                <a:sym typeface="Arial Bold"/>
              </a:rPr>
              <a:t> ja </a:t>
            </a:r>
            <a:r>
              <a:rPr lang="en-US" sz="1200" err="1">
                <a:solidFill>
                  <a:srgbClr val="000000"/>
                </a:solidFill>
                <a:latin typeface="Arial" panose="020B0604020202020204" pitchFamily="34" charset="0"/>
                <a:ea typeface="Arial Bold"/>
                <a:cs typeface="Arial" panose="020B0604020202020204" pitchFamily="34" charset="0"/>
                <a:sym typeface="Arial Bold"/>
              </a:rPr>
              <a:t>olemme</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valmiina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seuraavaan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kokeiluun</a:t>
            </a:r>
            <a:r>
              <a:rPr lang="en-US" sz="1200">
                <a:solidFill>
                  <a:srgbClr val="000000"/>
                </a:solidFill>
                <a:latin typeface="Arial" panose="020B0604020202020204" pitchFamily="34" charset="0"/>
                <a:ea typeface="Arial Bold"/>
                <a:cs typeface="Arial" panose="020B0604020202020204" pitchFamily="34" charset="0"/>
                <a:sym typeface="Arial Bold"/>
              </a:rPr>
              <a:t>. </a:t>
            </a:r>
          </a:p>
          <a:p>
            <a:pPr marL="259233" lvl="1" indent="-129617" algn="l">
              <a:lnSpc>
                <a:spcPts val="1680"/>
              </a:lnSpc>
              <a:buFont typeface="Arial"/>
              <a:buChar char="•"/>
            </a:pPr>
            <a:r>
              <a:rPr lang="en-US" sz="1200">
                <a:solidFill>
                  <a:srgbClr val="000000"/>
                </a:solidFill>
                <a:latin typeface="Arial" panose="020B0604020202020204" pitchFamily="34" charset="0"/>
                <a:ea typeface="Arial Bold"/>
                <a:cs typeface="Arial" panose="020B0604020202020204" pitchFamily="34" charset="0"/>
                <a:sym typeface="Arial Bold"/>
              </a:rPr>
              <a:t>Lean </a:t>
            </a:r>
            <a:r>
              <a:rPr lang="en-US" sz="1200" err="1">
                <a:solidFill>
                  <a:srgbClr val="000000"/>
                </a:solidFill>
                <a:latin typeface="Arial" panose="020B0604020202020204" pitchFamily="34" charset="0"/>
                <a:ea typeface="Arial Bold"/>
                <a:cs typeface="Arial" panose="020B0604020202020204" pitchFamily="34" charset="0"/>
                <a:sym typeface="Arial Bold"/>
              </a:rPr>
              <a:t>ei</a:t>
            </a:r>
            <a:r>
              <a:rPr lang="en-US" sz="1200">
                <a:solidFill>
                  <a:srgbClr val="000000"/>
                </a:solidFill>
                <a:latin typeface="Arial" panose="020B0604020202020204" pitchFamily="34" charset="0"/>
                <a:ea typeface="Arial Bold"/>
                <a:cs typeface="Arial" panose="020B0604020202020204" pitchFamily="34" charset="0"/>
                <a:sym typeface="Arial Bold"/>
              </a:rPr>
              <a:t> ole </a:t>
            </a:r>
            <a:r>
              <a:rPr lang="en-US" sz="1200" err="1">
                <a:solidFill>
                  <a:srgbClr val="000000"/>
                </a:solidFill>
                <a:latin typeface="Arial" panose="020B0604020202020204" pitchFamily="34" charset="0"/>
                <a:ea typeface="Arial Bold"/>
                <a:cs typeface="Arial" panose="020B0604020202020204" pitchFamily="34" charset="0"/>
                <a:sym typeface="Arial Bold"/>
              </a:rPr>
              <a:t>ratkaisu</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kaikkiin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ongelmiin</a:t>
            </a:r>
            <a:r>
              <a:rPr lang="en-US" sz="1200">
                <a:solidFill>
                  <a:srgbClr val="000000"/>
                </a:solidFill>
                <a:latin typeface="Arial" panose="020B0604020202020204" pitchFamily="34" charset="0"/>
                <a:ea typeface="Arial Bold"/>
                <a:cs typeface="Arial" panose="020B0604020202020204" pitchFamily="34" charset="0"/>
                <a:sym typeface="Arial Bold"/>
              </a:rPr>
              <a:t> tai </a:t>
            </a:r>
            <a:r>
              <a:rPr lang="en-US" sz="1200" err="1">
                <a:solidFill>
                  <a:srgbClr val="000000"/>
                </a:solidFill>
                <a:latin typeface="Arial" panose="020B0604020202020204" pitchFamily="34" charset="0"/>
                <a:ea typeface="Arial Bold"/>
                <a:cs typeface="Arial" panose="020B0604020202020204" pitchFamily="34" charset="0"/>
                <a:sym typeface="Arial Bold"/>
              </a:rPr>
              <a:t>pelkkä</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työkalupakki</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menestyksekkäässä</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hyödyntämisessä</a:t>
            </a:r>
            <a:r>
              <a:rPr lang="en-US" sz="1200">
                <a:solidFill>
                  <a:srgbClr val="000000"/>
                </a:solidFill>
                <a:latin typeface="Arial" panose="020B0604020202020204" pitchFamily="34" charset="0"/>
                <a:ea typeface="Arial Bold"/>
                <a:cs typeface="Arial" panose="020B0604020202020204" pitchFamily="34" charset="0"/>
                <a:sym typeface="Arial Bold"/>
              </a:rPr>
              <a:t> on </a:t>
            </a:r>
            <a:r>
              <a:rPr lang="en-US" sz="1200" err="1">
                <a:solidFill>
                  <a:srgbClr val="000000"/>
                </a:solidFill>
                <a:latin typeface="Arial" panose="020B0604020202020204" pitchFamily="34" charset="0"/>
                <a:ea typeface="Arial Bold"/>
                <a:cs typeface="Arial" panose="020B0604020202020204" pitchFamily="34" charset="0"/>
                <a:sym typeface="Arial Bold"/>
              </a:rPr>
              <a:t>olennaista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tunnistaa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miksi</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eri</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menetelmiä</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käytetään</a:t>
            </a:r>
            <a:r>
              <a:rPr lang="en-US" sz="1200">
                <a:solidFill>
                  <a:srgbClr val="000000"/>
                </a:solidFill>
                <a:latin typeface="Arial" panose="020B0604020202020204" pitchFamily="34" charset="0"/>
                <a:ea typeface="Arial Bold"/>
                <a:cs typeface="Arial" panose="020B0604020202020204" pitchFamily="34" charset="0"/>
                <a:sym typeface="Arial Bold"/>
              </a:rPr>
              <a:t> ja </a:t>
            </a:r>
            <a:r>
              <a:rPr lang="en-US" sz="1200" err="1">
                <a:solidFill>
                  <a:srgbClr val="000000"/>
                </a:solidFill>
                <a:latin typeface="Arial" panose="020B0604020202020204" pitchFamily="34" charset="0"/>
                <a:ea typeface="Arial Bold"/>
                <a:cs typeface="Arial" panose="020B0604020202020204" pitchFamily="34" charset="0"/>
                <a:sym typeface="Arial Bold"/>
              </a:rPr>
              <a:t>miten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niitä</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voidaan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mukauttaa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omaan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toimintaympäristöön</a:t>
            </a:r>
            <a:r>
              <a:rPr lang="en-US" sz="1200">
                <a:solidFill>
                  <a:srgbClr val="000000"/>
                </a:solidFill>
                <a:latin typeface="Arial" panose="020B0604020202020204" pitchFamily="34" charset="0"/>
                <a:ea typeface="Arial Bold"/>
                <a:cs typeface="Arial" panose="020B0604020202020204" pitchFamily="34" charset="0"/>
                <a:sym typeface="Arial Bold"/>
              </a:rPr>
              <a:t>. </a:t>
            </a:r>
          </a:p>
          <a:p>
            <a:pPr marL="259233" lvl="1" indent="-129617" algn="l">
              <a:lnSpc>
                <a:spcPts val="1680"/>
              </a:lnSpc>
              <a:buFont typeface="Arial"/>
              <a:buChar char="•"/>
            </a:pPr>
            <a:r>
              <a:rPr lang="en-US" sz="1200" err="1">
                <a:solidFill>
                  <a:srgbClr val="000000"/>
                </a:solidFill>
                <a:latin typeface="Arial" panose="020B0604020202020204" pitchFamily="34" charset="0"/>
                <a:ea typeface="Arial Bold"/>
                <a:cs typeface="Arial" panose="020B0604020202020204" pitchFamily="34" charset="0"/>
                <a:sym typeface="Arial Bold"/>
              </a:rPr>
              <a:t>Organisaatiossamme</a:t>
            </a:r>
            <a:r>
              <a:rPr lang="en-US" sz="1200">
                <a:solidFill>
                  <a:srgbClr val="000000"/>
                </a:solidFill>
                <a:latin typeface="Arial" panose="020B0604020202020204" pitchFamily="34" charset="0"/>
                <a:ea typeface="Arial Bold"/>
                <a:cs typeface="Arial" panose="020B0604020202020204" pitchFamily="34" charset="0"/>
                <a:sym typeface="Arial Bold"/>
              </a:rPr>
              <a:t> on </a:t>
            </a:r>
            <a:r>
              <a:rPr lang="en-US" sz="1200" err="1">
                <a:solidFill>
                  <a:srgbClr val="000000"/>
                </a:solidFill>
                <a:latin typeface="Arial" panose="020B0604020202020204" pitchFamily="34" charset="0"/>
                <a:ea typeface="Arial Bold"/>
                <a:cs typeface="Arial" panose="020B0604020202020204" pitchFamily="34" charset="0"/>
                <a:sym typeface="Arial Bold"/>
              </a:rPr>
              <a:t>koulutettuja</a:t>
            </a:r>
            <a:r>
              <a:rPr lang="en-US" sz="1200">
                <a:solidFill>
                  <a:srgbClr val="000000"/>
                </a:solidFill>
                <a:latin typeface="Arial" panose="020B0604020202020204" pitchFamily="34" charset="0"/>
                <a:ea typeface="Arial Bold"/>
                <a:cs typeface="Arial" panose="020B0604020202020204" pitchFamily="34" charset="0"/>
                <a:sym typeface="Arial Bold"/>
              </a:rPr>
              <a:t> Lean-</a:t>
            </a:r>
            <a:r>
              <a:rPr lang="en-US" sz="1200" err="1">
                <a:solidFill>
                  <a:srgbClr val="000000"/>
                </a:solidFill>
                <a:latin typeface="Arial" panose="020B0604020202020204" pitchFamily="34" charset="0"/>
                <a:ea typeface="Arial Bold"/>
                <a:cs typeface="Arial" panose="020B0604020202020204" pitchFamily="34" charset="0"/>
                <a:sym typeface="Arial Bold"/>
              </a:rPr>
              <a:t>osaajia</a:t>
            </a:r>
            <a:r>
              <a:rPr lang="en-US" sz="1200">
                <a:solidFill>
                  <a:srgbClr val="000000"/>
                </a:solidFill>
                <a:latin typeface="Arial" panose="020B0604020202020204" pitchFamily="34" charset="0"/>
                <a:ea typeface="Arial Bold"/>
                <a:cs typeface="Arial" panose="020B0604020202020204" pitchFamily="34" charset="0"/>
                <a:sym typeface="Arial Bold"/>
              </a:rPr>
              <a:t> (Lean-</a:t>
            </a:r>
            <a:r>
              <a:rPr lang="en-US" sz="1200" err="1">
                <a:solidFill>
                  <a:srgbClr val="000000"/>
                </a:solidFill>
                <a:latin typeface="Arial" panose="020B0604020202020204" pitchFamily="34" charset="0"/>
                <a:ea typeface="Arial Bold"/>
                <a:cs typeface="Arial" panose="020B0604020202020204" pitchFamily="34" charset="0"/>
                <a:sym typeface="Arial Bold"/>
              </a:rPr>
              <a:t>lähettiläät</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joilta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voi</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pyytää</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tukea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leanaukseen</a:t>
            </a:r>
            <a:r>
              <a:rPr lang="en-US" sz="1200">
                <a:solidFill>
                  <a:srgbClr val="000000"/>
                </a:solidFill>
                <a:latin typeface="Arial" panose="020B0604020202020204" pitchFamily="34" charset="0"/>
                <a:ea typeface="Arial Bold"/>
                <a:cs typeface="Arial" panose="020B0604020202020204" pitchFamily="34" charset="0"/>
                <a:sym typeface="Arial Bold"/>
              </a:rPr>
              <a:t>.</a:t>
            </a:r>
          </a:p>
          <a:p>
            <a:pPr marL="259233" lvl="1" indent="-129617" algn="l">
              <a:lnSpc>
                <a:spcPts val="1680"/>
              </a:lnSpc>
              <a:buFont typeface="Arial"/>
              <a:buChar char="•"/>
            </a:pPr>
            <a:r>
              <a:rPr lang="en-US" sz="1200" err="1">
                <a:solidFill>
                  <a:srgbClr val="000000"/>
                </a:solidFill>
                <a:latin typeface="Arial" panose="020B0604020202020204" pitchFamily="34" charset="0"/>
                <a:ea typeface="Arial Bold"/>
                <a:cs typeface="Arial" panose="020B0604020202020204" pitchFamily="34" charset="0"/>
                <a:sym typeface="Arial Bold"/>
              </a:rPr>
              <a:t>Voit</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tutustua</a:t>
            </a:r>
            <a:r>
              <a:rPr lang="en-US" sz="1200">
                <a:solidFill>
                  <a:srgbClr val="000000"/>
                </a:solidFill>
                <a:latin typeface="Arial" panose="020B0604020202020204" pitchFamily="34" charset="0"/>
                <a:ea typeface="Arial Bold"/>
                <a:cs typeface="Arial" panose="020B0604020202020204" pitchFamily="34" charset="0"/>
                <a:sym typeface="Arial Bold"/>
              </a:rPr>
              <a:t> Lean-</a:t>
            </a:r>
            <a:r>
              <a:rPr lang="en-US" sz="1200" err="1">
                <a:solidFill>
                  <a:srgbClr val="000000"/>
                </a:solidFill>
                <a:latin typeface="Arial" panose="020B0604020202020204" pitchFamily="34" charset="0"/>
                <a:ea typeface="Arial Bold"/>
                <a:cs typeface="Arial" panose="020B0604020202020204" pitchFamily="34" charset="0"/>
                <a:sym typeface="Arial Bold"/>
              </a:rPr>
              <a:t>ajatteluun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rennosti</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esimerkiksi</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simulaatioharjoituksen</a:t>
            </a:r>
            <a:r>
              <a:rPr lang="en-US" sz="1200">
                <a:solidFill>
                  <a:srgbClr val="000000"/>
                </a:solidFill>
                <a:latin typeface="Arial" panose="020B0604020202020204" pitchFamily="34" charset="0"/>
                <a:ea typeface="Arial Bold"/>
                <a:cs typeface="Arial" panose="020B0604020202020204" pitchFamily="34" charset="0"/>
                <a:sym typeface="Arial Bold"/>
              </a:rPr>
              <a:t> (Lego-</a:t>
            </a:r>
            <a:r>
              <a:rPr lang="en-US" sz="1200" err="1">
                <a:solidFill>
                  <a:srgbClr val="000000"/>
                </a:solidFill>
                <a:latin typeface="Arial" panose="020B0604020202020204" pitchFamily="34" charset="0"/>
                <a:ea typeface="Arial Bold"/>
                <a:cs typeface="Arial" panose="020B0604020202020204" pitchFamily="34" charset="0"/>
                <a:sym typeface="Arial Bold"/>
              </a:rPr>
              <a:t>peli</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kautta</a:t>
            </a:r>
            <a:r>
              <a:rPr lang="en-US" sz="1200">
                <a:solidFill>
                  <a:srgbClr val="000000"/>
                </a:solidFill>
                <a:latin typeface="Arial" panose="020B0604020202020204" pitchFamily="34" charset="0"/>
                <a:ea typeface="Arial Bold"/>
                <a:cs typeface="Arial" panose="020B0604020202020204" pitchFamily="34" charset="0"/>
                <a:sym typeface="Arial Bold"/>
              </a:rPr>
              <a:t>. </a:t>
            </a:r>
          </a:p>
          <a:p>
            <a:pPr marL="259233" lvl="1" indent="-129617" algn="l">
              <a:lnSpc>
                <a:spcPts val="1680"/>
              </a:lnSpc>
              <a:buFont typeface="Arial"/>
              <a:buChar char="•"/>
            </a:pPr>
            <a:r>
              <a:rPr lang="en-US" sz="1200">
                <a:solidFill>
                  <a:srgbClr val="000000"/>
                </a:solidFill>
                <a:latin typeface="Arial" panose="020B0604020202020204" pitchFamily="34" charset="0"/>
                <a:ea typeface="Arial Bold"/>
                <a:cs typeface="Arial" panose="020B0604020202020204" pitchFamily="34" charset="0"/>
                <a:sym typeface="Arial Bold"/>
              </a:rPr>
              <a:t>”Lean-</a:t>
            </a:r>
            <a:r>
              <a:rPr lang="en-US" sz="1200" err="1">
                <a:solidFill>
                  <a:srgbClr val="000000"/>
                </a:solidFill>
                <a:latin typeface="Arial" panose="020B0604020202020204" pitchFamily="34" charset="0"/>
                <a:ea typeface="Arial Bold"/>
                <a:cs typeface="Arial" panose="020B0604020202020204" pitchFamily="34" charset="0"/>
                <a:sym typeface="Arial Bold"/>
              </a:rPr>
              <a:t>organisaatio</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ei</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juokse</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lujempaa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vaan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kävelee</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lyhyemmän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matkan</a:t>
            </a:r>
            <a:r>
              <a:rPr lang="en-US" sz="1200">
                <a:solidFill>
                  <a:srgbClr val="000000"/>
                </a:solidFill>
                <a:latin typeface="Arial" panose="020B0604020202020204" pitchFamily="34" charset="0"/>
                <a:ea typeface="Arial Bold"/>
                <a:cs typeface="Arial" panose="020B0604020202020204" pitchFamily="34" charset="0"/>
                <a:sym typeface="Arial Bold"/>
              </a:rPr>
              <a:t>.” – Taiichi Ohno, Lean-</a:t>
            </a:r>
            <a:r>
              <a:rPr lang="en-US" sz="1200" err="1">
                <a:solidFill>
                  <a:srgbClr val="000000"/>
                </a:solidFill>
                <a:latin typeface="Arial" panose="020B0604020202020204" pitchFamily="34" charset="0"/>
                <a:ea typeface="Arial Bold"/>
                <a:cs typeface="Arial" panose="020B0604020202020204" pitchFamily="34" charset="0"/>
                <a:sym typeface="Arial Bold"/>
              </a:rPr>
              <a:t>ajattelun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syntyyn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vaikuttanut</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henkilö</a:t>
            </a:r>
            <a:endParaRPr lang="en-US" sz="1200">
              <a:solidFill>
                <a:srgbClr val="000000"/>
              </a:solidFill>
              <a:latin typeface="Arial" panose="020B0604020202020204" pitchFamily="34" charset="0"/>
              <a:ea typeface="Arial Bold"/>
              <a:cs typeface="Arial" panose="020B0604020202020204" pitchFamily="34" charset="0"/>
              <a:sym typeface="Arial Bold"/>
            </a:endParaRPr>
          </a:p>
          <a:p>
            <a:pPr algn="l">
              <a:lnSpc>
                <a:spcPts val="1680"/>
              </a:lnSpc>
            </a:pPr>
            <a:endParaRPr lang="en-US" sz="1200" b="1">
              <a:solidFill>
                <a:srgbClr val="000000"/>
              </a:solidFill>
              <a:latin typeface="Arial Bold"/>
              <a:ea typeface="Arial Bold"/>
              <a:cs typeface="Arial Bold"/>
              <a:sym typeface="Arial Bold"/>
            </a:endParaRPr>
          </a:p>
        </p:txBody>
      </p:sp>
      <p:sp>
        <p:nvSpPr>
          <p:cNvPr id="21" name="TextBox 21"/>
          <p:cNvSpPr txBox="1"/>
          <p:nvPr/>
        </p:nvSpPr>
        <p:spPr>
          <a:xfrm>
            <a:off x="804018" y="376692"/>
            <a:ext cx="6012991" cy="39754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3122"/>
              </a:lnSpc>
            </a:pPr>
            <a:r>
              <a:rPr lang="en-US" sz="2800" spc="260">
                <a:solidFill>
                  <a:srgbClr val="394B85"/>
                </a:solidFill>
                <a:latin typeface="Arial"/>
                <a:ea typeface="Arial"/>
                <a:cs typeface="Arial"/>
                <a:sym typeface="Arial"/>
              </a:rPr>
              <a:t>LEAN</a:t>
            </a:r>
          </a:p>
        </p:txBody>
      </p:sp>
      <p:sp>
        <p:nvSpPr>
          <p:cNvPr id="22" name="TextBox 22"/>
          <p:cNvSpPr txBox="1"/>
          <p:nvPr/>
        </p:nvSpPr>
        <p:spPr>
          <a:xfrm>
            <a:off x="631169" y="1202678"/>
            <a:ext cx="464399" cy="24154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960"/>
              </a:lnSpc>
              <a:spcBef>
                <a:spcPct val="0"/>
              </a:spcBef>
            </a:pPr>
            <a:r>
              <a:rPr lang="en-US" sz="1400" b="1" err="1">
                <a:solidFill>
                  <a:srgbClr val="000000"/>
                </a:solidFill>
                <a:latin typeface="Arial Bold"/>
                <a:ea typeface="Arial Bold"/>
                <a:cs typeface="Arial Bold"/>
                <a:sym typeface="Arial Bold"/>
              </a:rPr>
              <a:t>Mitä</a:t>
            </a:r>
            <a:r>
              <a:rPr lang="en-US" sz="1400" b="1">
                <a:solidFill>
                  <a:srgbClr val="000000"/>
                </a:solidFill>
                <a:latin typeface="Arial Bold"/>
                <a:ea typeface="Arial Bold"/>
                <a:cs typeface="Arial Bold"/>
                <a:sym typeface="Arial Bold"/>
              </a:rPr>
              <a:t>?</a:t>
            </a:r>
          </a:p>
        </p:txBody>
      </p:sp>
      <p:sp>
        <p:nvSpPr>
          <p:cNvPr id="23" name="TextBox 23"/>
          <p:cNvSpPr txBox="1"/>
          <p:nvPr/>
        </p:nvSpPr>
        <p:spPr>
          <a:xfrm>
            <a:off x="1335802" y="1235075"/>
            <a:ext cx="5787897" cy="855500"/>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marL="259233" lvl="1" indent="-129617" algn="l">
              <a:lnSpc>
                <a:spcPts val="1680"/>
              </a:lnSpc>
              <a:buFont typeface="Arial"/>
              <a:buChar char="•"/>
            </a:pPr>
            <a:r>
              <a:rPr lang="en-US" sz="1200" err="1">
                <a:solidFill>
                  <a:srgbClr val="000000"/>
                </a:solidFill>
                <a:latin typeface="Arial" panose="020B0604020202020204" pitchFamily="34" charset="0"/>
                <a:ea typeface="Arial Bold"/>
                <a:cs typeface="Arial" panose="020B0604020202020204" pitchFamily="34" charset="0"/>
                <a:sym typeface="Arial Bold"/>
              </a:rPr>
              <a:t>ajattelutapa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joka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keskittyy</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prosessien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kehittämiseen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henkilöstön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ongelmanratkaisutaitoa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hyödyntämällä</a:t>
            </a:r>
            <a:endParaRPr lang="en-US" sz="1200">
              <a:solidFill>
                <a:srgbClr val="000000"/>
              </a:solidFill>
              <a:latin typeface="Arial" panose="020B0604020202020204" pitchFamily="34" charset="0"/>
              <a:ea typeface="Arial Bold"/>
              <a:cs typeface="Arial" panose="020B0604020202020204" pitchFamily="34" charset="0"/>
              <a:sym typeface="Arial Bold"/>
            </a:endParaRPr>
          </a:p>
          <a:p>
            <a:pPr marL="259233" lvl="1" indent="-129617" algn="l">
              <a:lnSpc>
                <a:spcPts val="1680"/>
              </a:lnSpc>
              <a:buFont typeface="Arial"/>
              <a:buChar char="•"/>
            </a:pPr>
            <a:r>
              <a:rPr lang="en-US" sz="1200" err="1">
                <a:solidFill>
                  <a:srgbClr val="000000"/>
                </a:solidFill>
                <a:latin typeface="Arial" panose="020B0604020202020204" pitchFamily="34" charset="0"/>
                <a:ea typeface="Arial Bold"/>
                <a:cs typeface="Arial" panose="020B0604020202020204" pitchFamily="34" charset="0"/>
                <a:sym typeface="Arial Bold"/>
              </a:rPr>
              <a:t>yhdessä</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tekemistä</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eri</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organisaatiotasoilla</a:t>
            </a:r>
            <a:r>
              <a:rPr lang="en-US" sz="1200">
                <a:solidFill>
                  <a:srgbClr val="000000"/>
                </a:solidFill>
                <a:latin typeface="Arial" panose="020B0604020202020204" pitchFamily="34" charset="0"/>
                <a:ea typeface="Arial Bold"/>
                <a:cs typeface="Arial" panose="020B0604020202020204" pitchFamily="34" charset="0"/>
                <a:sym typeface="Arial Bold"/>
              </a:rPr>
              <a:t> ja </a:t>
            </a:r>
            <a:r>
              <a:rPr lang="en-US" sz="1200" err="1">
                <a:solidFill>
                  <a:srgbClr val="000000"/>
                </a:solidFill>
                <a:latin typeface="Arial" panose="020B0604020202020204" pitchFamily="34" charset="0"/>
                <a:ea typeface="Arial Bold"/>
                <a:cs typeface="Arial" panose="020B0604020202020204" pitchFamily="34" charset="0"/>
                <a:sym typeface="Arial Bold"/>
              </a:rPr>
              <a:t>toisilta</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oppimalla</a:t>
            </a:r>
            <a:endParaRPr lang="en-US" sz="1200">
              <a:solidFill>
                <a:srgbClr val="000000"/>
              </a:solidFill>
              <a:latin typeface="Arial" panose="020B0604020202020204" pitchFamily="34" charset="0"/>
              <a:ea typeface="Arial Bold"/>
              <a:cs typeface="Arial" panose="020B0604020202020204" pitchFamily="34" charset="0"/>
              <a:sym typeface="Arial Bold"/>
            </a:endParaRPr>
          </a:p>
          <a:p>
            <a:pPr marL="259233" lvl="1" indent="-129617" algn="l">
              <a:lnSpc>
                <a:spcPts val="1680"/>
              </a:lnSpc>
              <a:buFont typeface="Arial"/>
              <a:buChar char="•"/>
            </a:pPr>
            <a:r>
              <a:rPr lang="en-US" sz="1200" err="1">
                <a:solidFill>
                  <a:srgbClr val="000000"/>
                </a:solidFill>
                <a:latin typeface="Arial" panose="020B0604020202020204" pitchFamily="34" charset="0"/>
                <a:ea typeface="Arial Bold"/>
                <a:cs typeface="Arial" panose="020B0604020202020204" pitchFamily="34" charset="0"/>
                <a:sym typeface="Arial Bold"/>
              </a:rPr>
              <a:t>pyrkimys</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kohti</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jatkuvan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parantamisen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kulttuuria</a:t>
            </a:r>
            <a:endParaRPr lang="en-US" sz="1200">
              <a:solidFill>
                <a:srgbClr val="000000"/>
              </a:solidFill>
              <a:latin typeface="Arial" panose="020B0604020202020204" pitchFamily="34" charset="0"/>
              <a:ea typeface="Arial Bold"/>
              <a:cs typeface="Arial" panose="020B0604020202020204" pitchFamily="34" charset="0"/>
              <a:sym typeface="Arial Bold"/>
            </a:endParaRPr>
          </a:p>
        </p:txBody>
      </p:sp>
      <p:sp>
        <p:nvSpPr>
          <p:cNvPr id="24" name="TextBox 24"/>
          <p:cNvSpPr txBox="1"/>
          <p:nvPr/>
        </p:nvSpPr>
        <p:spPr>
          <a:xfrm>
            <a:off x="1335802" y="2301875"/>
            <a:ext cx="5293388" cy="645914"/>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marL="259233" lvl="1" indent="-129617" algn="l">
              <a:lnSpc>
                <a:spcPts val="1680"/>
              </a:lnSpc>
              <a:buFont typeface="Arial"/>
              <a:buChar char="•"/>
            </a:pPr>
            <a:r>
              <a:rPr lang="en-US" sz="1200" err="1">
                <a:solidFill>
                  <a:srgbClr val="000000"/>
                </a:solidFill>
                <a:latin typeface="Arial" panose="020B0604020202020204" pitchFamily="34" charset="0"/>
                <a:ea typeface="Arial Bold"/>
                <a:cs typeface="Arial" panose="020B0604020202020204" pitchFamily="34" charset="0"/>
                <a:sym typeface="Arial Bold"/>
              </a:rPr>
              <a:t>asiakaslähtöisyyden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laadun</a:t>
            </a:r>
            <a:r>
              <a:rPr lang="en-US" sz="1200">
                <a:solidFill>
                  <a:srgbClr val="000000"/>
                </a:solidFill>
                <a:latin typeface="Arial" panose="020B0604020202020204" pitchFamily="34" charset="0"/>
                <a:ea typeface="Arial Bold"/>
                <a:cs typeface="Arial" panose="020B0604020202020204" pitchFamily="34" charset="0"/>
                <a:sym typeface="Arial Bold"/>
              </a:rPr>
              <a:t> ja </a:t>
            </a:r>
            <a:r>
              <a:rPr lang="en-US" sz="1200" err="1">
                <a:solidFill>
                  <a:srgbClr val="000000"/>
                </a:solidFill>
                <a:latin typeface="Arial" panose="020B0604020202020204" pitchFamily="34" charset="0"/>
                <a:ea typeface="Arial Bold"/>
                <a:cs typeface="Arial" panose="020B0604020202020204" pitchFamily="34" charset="0"/>
                <a:sym typeface="Arial Bold"/>
              </a:rPr>
              <a:t>turvallisuuden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parantamiseksi</a:t>
            </a:r>
            <a:endParaRPr lang="en-US" sz="1200">
              <a:solidFill>
                <a:srgbClr val="000000"/>
              </a:solidFill>
              <a:latin typeface="Arial" panose="020B0604020202020204" pitchFamily="34" charset="0"/>
              <a:ea typeface="Arial Bold"/>
              <a:cs typeface="Arial" panose="020B0604020202020204" pitchFamily="34" charset="0"/>
              <a:sym typeface="Arial Bold"/>
            </a:endParaRPr>
          </a:p>
          <a:p>
            <a:pPr marL="259233" lvl="1" indent="-129617" algn="l">
              <a:lnSpc>
                <a:spcPts val="1680"/>
              </a:lnSpc>
              <a:buFont typeface="Arial"/>
              <a:buChar char="•"/>
            </a:pPr>
            <a:r>
              <a:rPr lang="en-US" sz="1200" err="1">
                <a:solidFill>
                  <a:srgbClr val="000000"/>
                </a:solidFill>
                <a:latin typeface="Arial" panose="020B0604020202020204" pitchFamily="34" charset="0"/>
                <a:ea typeface="Arial Bold"/>
                <a:cs typeface="Arial" panose="020B0604020202020204" pitchFamily="34" charset="0"/>
                <a:sym typeface="Arial Bold"/>
              </a:rPr>
              <a:t>prosessien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tehokkuuden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parantamiseksi</a:t>
            </a:r>
            <a:r>
              <a:rPr lang="en-US" sz="1200">
                <a:solidFill>
                  <a:srgbClr val="000000"/>
                </a:solidFill>
                <a:latin typeface="Arial" panose="020B0604020202020204" pitchFamily="34" charset="0"/>
                <a:ea typeface="Arial Bold"/>
                <a:cs typeface="Arial" panose="020B0604020202020204" pitchFamily="34" charset="0"/>
                <a:sym typeface="Arial Bold"/>
              </a:rPr>
              <a:t> ja </a:t>
            </a:r>
            <a:r>
              <a:rPr lang="en-US" sz="1200" err="1">
                <a:solidFill>
                  <a:srgbClr val="000000"/>
                </a:solidFill>
                <a:latin typeface="Arial" panose="020B0604020202020204" pitchFamily="34" charset="0"/>
                <a:ea typeface="Arial Bold"/>
                <a:cs typeface="Arial" panose="020B0604020202020204" pitchFamily="34" charset="0"/>
                <a:sym typeface="Arial Bold"/>
              </a:rPr>
              <a:t>vaihtelun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minimoimiseksi</a:t>
            </a:r>
            <a:endParaRPr lang="en-US" sz="1200">
              <a:solidFill>
                <a:srgbClr val="000000"/>
              </a:solidFill>
              <a:latin typeface="Arial" panose="020B0604020202020204" pitchFamily="34" charset="0"/>
              <a:ea typeface="Arial Bold"/>
              <a:cs typeface="Arial" panose="020B0604020202020204" pitchFamily="34" charset="0"/>
              <a:sym typeface="Arial Bold"/>
            </a:endParaRPr>
          </a:p>
          <a:p>
            <a:pPr marL="259233" lvl="1" indent="-129617" algn="l">
              <a:lnSpc>
                <a:spcPts val="1680"/>
              </a:lnSpc>
              <a:buFont typeface="Arial"/>
              <a:buChar char="•"/>
            </a:pPr>
            <a:r>
              <a:rPr lang="en-US" sz="1200" err="1">
                <a:solidFill>
                  <a:srgbClr val="000000"/>
                </a:solidFill>
                <a:latin typeface="Arial" panose="020B0604020202020204" pitchFamily="34" charset="0"/>
                <a:ea typeface="Arial Bold"/>
                <a:cs typeface="Arial" panose="020B0604020202020204" pitchFamily="34" charset="0"/>
                <a:sym typeface="Arial Bold"/>
              </a:rPr>
              <a:t>asiakas</a:t>
            </a:r>
            <a:r>
              <a:rPr lang="en-US" sz="1200">
                <a:solidFill>
                  <a:srgbClr val="000000"/>
                </a:solidFill>
                <a:latin typeface="Arial" panose="020B0604020202020204" pitchFamily="34" charset="0"/>
                <a:ea typeface="Arial Bold"/>
                <a:cs typeface="Arial" panose="020B0604020202020204" pitchFamily="34" charset="0"/>
                <a:sym typeface="Arial Bold"/>
              </a:rPr>
              <a:t>- ja </a:t>
            </a:r>
            <a:r>
              <a:rPr lang="en-US" sz="1200" err="1">
                <a:solidFill>
                  <a:srgbClr val="000000"/>
                </a:solidFill>
                <a:latin typeface="Arial" panose="020B0604020202020204" pitchFamily="34" charset="0"/>
                <a:ea typeface="Arial Bold"/>
                <a:cs typeface="Arial" panose="020B0604020202020204" pitchFamily="34" charset="0"/>
                <a:sym typeface="Arial Bold"/>
              </a:rPr>
              <a:t>työtyytyväisyyden</a:t>
            </a:r>
            <a:r>
              <a:rPr lang="en-US" sz="1200">
                <a:solidFill>
                  <a:srgbClr val="000000"/>
                </a:solidFill>
                <a:latin typeface="Arial" panose="020B0604020202020204" pitchFamily="34" charset="0"/>
                <a:ea typeface="Arial Bold"/>
                <a:cs typeface="Arial" panose="020B0604020202020204" pitchFamily="34" charset="0"/>
                <a:sym typeface="Arial Bold"/>
              </a:rPr>
              <a:t> </a:t>
            </a:r>
            <a:r>
              <a:rPr lang="en-US" sz="1200" err="1">
                <a:solidFill>
                  <a:srgbClr val="000000"/>
                </a:solidFill>
                <a:latin typeface="Arial" panose="020B0604020202020204" pitchFamily="34" charset="0"/>
                <a:ea typeface="Arial Bold"/>
                <a:cs typeface="Arial" panose="020B0604020202020204" pitchFamily="34" charset="0"/>
                <a:sym typeface="Arial Bold"/>
              </a:rPr>
              <a:t>parantamiseksi</a:t>
            </a:r>
            <a:endParaRPr lang="en-US" sz="1200">
              <a:solidFill>
                <a:srgbClr val="000000"/>
              </a:solidFill>
              <a:latin typeface="Arial" panose="020B0604020202020204" pitchFamily="34" charset="0"/>
              <a:ea typeface="Arial Bold"/>
              <a:cs typeface="Arial" panose="020B0604020202020204" pitchFamily="34" charset="0"/>
              <a:sym typeface="Arial Bold"/>
            </a:endParaRPr>
          </a:p>
        </p:txBody>
      </p:sp>
      <p:sp>
        <p:nvSpPr>
          <p:cNvPr id="25" name="TextBox 25"/>
          <p:cNvSpPr txBox="1"/>
          <p:nvPr/>
        </p:nvSpPr>
        <p:spPr>
          <a:xfrm>
            <a:off x="601288" y="2212395"/>
            <a:ext cx="553529" cy="24154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960"/>
              </a:lnSpc>
              <a:spcBef>
                <a:spcPct val="0"/>
              </a:spcBef>
            </a:pPr>
            <a:r>
              <a:rPr lang="en-US" sz="1400" b="1" err="1">
                <a:solidFill>
                  <a:srgbClr val="000000"/>
                </a:solidFill>
                <a:latin typeface="Arial Bold"/>
                <a:ea typeface="Arial Bold"/>
                <a:cs typeface="Arial Bold"/>
                <a:sym typeface="Arial Bold"/>
              </a:rPr>
              <a:t>Miksi</a:t>
            </a:r>
            <a:r>
              <a:rPr lang="en-US" sz="1400" b="1">
                <a:solidFill>
                  <a:srgbClr val="000000"/>
                </a:solidFill>
                <a:latin typeface="Arial Bold"/>
                <a:ea typeface="Arial Bold"/>
                <a:cs typeface="Arial Bold"/>
                <a:sym typeface="Arial Bold"/>
              </a:rPr>
              <a:t>?</a:t>
            </a:r>
          </a:p>
        </p:txBody>
      </p:sp>
      <p:sp>
        <p:nvSpPr>
          <p:cNvPr id="26" name="TextBox 26"/>
          <p:cNvSpPr txBox="1"/>
          <p:nvPr/>
        </p:nvSpPr>
        <p:spPr>
          <a:xfrm>
            <a:off x="542109" y="3203812"/>
            <a:ext cx="671889" cy="24154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960"/>
              </a:lnSpc>
              <a:spcBef>
                <a:spcPct val="0"/>
              </a:spcBef>
            </a:pPr>
            <a:r>
              <a:rPr lang="en-US" sz="1400" b="1" err="1">
                <a:solidFill>
                  <a:srgbClr val="000000"/>
                </a:solidFill>
                <a:latin typeface="Arial Bold"/>
                <a:ea typeface="Arial Bold"/>
                <a:cs typeface="Arial Bold"/>
                <a:sym typeface="Arial Bold"/>
              </a:rPr>
              <a:t>Milloin</a:t>
            </a:r>
            <a:r>
              <a:rPr lang="en-US" sz="1400" b="1">
                <a:solidFill>
                  <a:srgbClr val="000000"/>
                </a:solidFill>
                <a:latin typeface="Arial Bold"/>
                <a:ea typeface="Arial Bold"/>
                <a:cs typeface="Arial Bold"/>
                <a:sym typeface="Arial Bold"/>
              </a:rPr>
              <a:t>?</a:t>
            </a:r>
          </a:p>
        </p:txBody>
      </p:sp>
      <p:sp>
        <p:nvSpPr>
          <p:cNvPr id="27" name="TextBox 27"/>
          <p:cNvSpPr txBox="1"/>
          <p:nvPr/>
        </p:nvSpPr>
        <p:spPr>
          <a:xfrm>
            <a:off x="359891" y="6138282"/>
            <a:ext cx="939056" cy="241541"/>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1960"/>
              </a:lnSpc>
              <a:spcBef>
                <a:spcPct val="0"/>
              </a:spcBef>
            </a:pPr>
            <a:r>
              <a:rPr lang="en-US" sz="1400" b="1" err="1">
                <a:solidFill>
                  <a:srgbClr val="000000"/>
                </a:solidFill>
                <a:latin typeface="Arial Bold"/>
                <a:ea typeface="Arial Bold"/>
                <a:cs typeface="Arial Bold"/>
                <a:sym typeface="Arial Bold"/>
              </a:rPr>
              <a:t>Hyvä</a:t>
            </a:r>
            <a:r>
              <a:rPr lang="en-US" sz="1400" b="1">
                <a:solidFill>
                  <a:srgbClr val="000000"/>
                </a:solidFill>
                <a:latin typeface="Arial Bold"/>
                <a:ea typeface="Arial Bold"/>
                <a:cs typeface="Arial Bold"/>
                <a:sym typeface="Arial Bold"/>
              </a:rPr>
              <a:t> </a:t>
            </a:r>
            <a:r>
              <a:rPr lang="en-US" sz="1400" b="1" err="1">
                <a:solidFill>
                  <a:srgbClr val="000000"/>
                </a:solidFill>
                <a:latin typeface="Arial Bold"/>
                <a:ea typeface="Arial Bold"/>
                <a:cs typeface="Arial Bold"/>
                <a:sym typeface="Arial Bold"/>
              </a:rPr>
              <a:t>tietää</a:t>
            </a:r>
            <a:endParaRPr lang="en-US" sz="1400" b="1">
              <a:solidFill>
                <a:srgbClr val="000000"/>
              </a:solidFill>
              <a:latin typeface="Arial Bold"/>
              <a:ea typeface="Arial Bold"/>
              <a:cs typeface="Arial Bold"/>
              <a:sym typeface="Arial Bold"/>
            </a:endParaRPr>
          </a:p>
        </p:txBody>
      </p:sp>
      <p:sp>
        <p:nvSpPr>
          <p:cNvPr id="28" name="Freeform 28"/>
          <p:cNvSpPr/>
          <p:nvPr/>
        </p:nvSpPr>
        <p:spPr>
          <a:xfrm rot="634696">
            <a:off x="291698" y="6024925"/>
            <a:ext cx="1089396" cy="532813"/>
          </a:xfrm>
          <a:custGeom>
            <a:avLst/>
            <a:gdLst/>
            <a:ahLst/>
            <a:cxnLst/>
            <a:rect l="l" t="t" r="r" b="b"/>
            <a:pathLst>
              <a:path w="1088749" h="532497">
                <a:moveTo>
                  <a:pt x="0" y="0"/>
                </a:moveTo>
                <a:lnTo>
                  <a:pt x="1088749" y="0"/>
                </a:lnTo>
                <a:lnTo>
                  <a:pt x="1088749" y="532497"/>
                </a:lnTo>
                <a:lnTo>
                  <a:pt x="0" y="53249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fi-FI"/>
          </a:p>
        </p:txBody>
      </p:sp>
      <p:sp>
        <p:nvSpPr>
          <p:cNvPr id="29" name="Freeform 29"/>
          <p:cNvSpPr/>
          <p:nvPr/>
        </p:nvSpPr>
        <p:spPr>
          <a:xfrm rot="634696">
            <a:off x="291699" y="1086540"/>
            <a:ext cx="1089396" cy="532813"/>
          </a:xfrm>
          <a:custGeom>
            <a:avLst/>
            <a:gdLst/>
            <a:ahLst/>
            <a:cxnLst/>
            <a:rect l="l" t="t" r="r" b="b"/>
            <a:pathLst>
              <a:path w="1088749" h="532497">
                <a:moveTo>
                  <a:pt x="0" y="0"/>
                </a:moveTo>
                <a:lnTo>
                  <a:pt x="1088749" y="0"/>
                </a:lnTo>
                <a:lnTo>
                  <a:pt x="1088749" y="532497"/>
                </a:lnTo>
                <a:lnTo>
                  <a:pt x="0" y="53249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fi-FI"/>
          </a:p>
        </p:txBody>
      </p:sp>
      <p:sp>
        <p:nvSpPr>
          <p:cNvPr id="31" name="Tekstiruutu 30">
            <a:extLst>
              <a:ext uri="{FF2B5EF4-FFF2-40B4-BE49-F238E27FC236}">
                <a16:creationId xmlns:a16="http://schemas.microsoft.com/office/drawing/2014/main" id="{9C0452CC-63E4-69A5-16EA-DB3F2871AD7B}"/>
              </a:ext>
            </a:extLst>
          </p:cNvPr>
          <p:cNvSpPr txBox="1"/>
          <p:nvPr/>
        </p:nvSpPr>
        <p:spPr>
          <a:xfrm>
            <a:off x="1378273" y="9280473"/>
            <a:ext cx="5208446" cy="508922"/>
          </a:xfrm>
          <a:prstGeom prst="rect">
            <a:avLst/>
          </a:prstGeom>
          <a:noFill/>
        </p:spPr>
        <p:txBody>
          <a:bodyPr wrap="square">
            <a:spAutoFit/>
          </a:bodyPr>
          <a:lstStyle/>
          <a:p>
            <a:pPr algn="l">
              <a:lnSpc>
                <a:spcPts val="1680"/>
              </a:lnSpc>
            </a:pPr>
            <a:r>
              <a:rPr lang="en-US" sz="1200" dirty="0" err="1">
                <a:solidFill>
                  <a:srgbClr val="000000"/>
                </a:solidFill>
                <a:latin typeface="Arial" panose="020B0604020202020204" pitchFamily="34" charset="0"/>
                <a:ea typeface="Arial Bold"/>
                <a:cs typeface="Arial" panose="020B0604020202020204" pitchFamily="34" charset="0"/>
                <a:sym typeface="Arial Bold"/>
              </a:rPr>
              <a:t>Lisätietoja</a:t>
            </a:r>
            <a:r>
              <a:rPr lang="en-US" sz="1200" dirty="0">
                <a:solidFill>
                  <a:srgbClr val="000000"/>
                </a:solidFill>
                <a:latin typeface="Arial" panose="020B0604020202020204" pitchFamily="34" charset="0"/>
                <a:ea typeface="Arial Bold"/>
                <a:cs typeface="Arial" panose="020B0604020202020204" pitchFamily="34" charset="0"/>
                <a:sym typeface="Arial Bold"/>
              </a:rPr>
              <a:t>: </a:t>
            </a:r>
            <a:r>
              <a:rPr lang="en-US" sz="1200" dirty="0" err="1">
                <a:solidFill>
                  <a:srgbClr val="000000"/>
                </a:solidFill>
                <a:latin typeface="Arial" panose="020B0604020202020204" pitchFamily="34" charset="0"/>
                <a:ea typeface="Arial Bold"/>
                <a:cs typeface="Arial" panose="020B0604020202020204" pitchFamily="34" charset="0"/>
                <a:sym typeface="Arial Bold"/>
              </a:rPr>
              <a:t>kehittämispäällikkö</a:t>
            </a:r>
            <a:r>
              <a:rPr lang="en-US" sz="1200" dirty="0">
                <a:solidFill>
                  <a:srgbClr val="000000"/>
                </a:solidFill>
                <a:latin typeface="Arial" panose="020B0604020202020204" pitchFamily="34" charset="0"/>
                <a:ea typeface="Arial Bold"/>
                <a:cs typeface="Arial" panose="020B0604020202020204" pitchFamily="34" charset="0"/>
                <a:sym typeface="Arial Bold"/>
              </a:rPr>
              <a:t> Maiju Päivä, </a:t>
            </a:r>
            <a:r>
              <a:rPr lang="en-US" sz="1200" dirty="0">
                <a:solidFill>
                  <a:srgbClr val="000000"/>
                </a:solidFill>
                <a:latin typeface="Arial" panose="020B0604020202020204" pitchFamily="34" charset="0"/>
                <a:ea typeface="Arial Bold"/>
                <a:cs typeface="Arial" panose="020B0604020202020204" pitchFamily="34" charset="0"/>
                <a:sym typeface="Arial Bold"/>
                <a:hlinkClick r:id="rId15"/>
              </a:rPr>
              <a:t>maiju.paiva@paijatha.fi</a:t>
            </a:r>
            <a:endParaRPr lang="en-US" sz="1200" dirty="0">
              <a:solidFill>
                <a:srgbClr val="000000"/>
              </a:solidFill>
              <a:latin typeface="Arial" panose="020B0604020202020204" pitchFamily="34" charset="0"/>
              <a:ea typeface="Arial Bold"/>
              <a:cs typeface="Arial" panose="020B0604020202020204" pitchFamily="34" charset="0"/>
              <a:sym typeface="Arial Bold"/>
            </a:endParaRPr>
          </a:p>
          <a:p>
            <a:pPr algn="l">
              <a:lnSpc>
                <a:spcPts val="1680"/>
              </a:lnSpc>
            </a:pPr>
            <a:r>
              <a:rPr lang="en-US" sz="1200" dirty="0">
                <a:solidFill>
                  <a:srgbClr val="000000"/>
                </a:solidFill>
                <a:latin typeface="Arial" panose="020B0604020202020204" pitchFamily="34" charset="0"/>
                <a:ea typeface="Arial Bold"/>
                <a:cs typeface="Arial" panose="020B0604020202020204" pitchFamily="34" charset="0"/>
                <a:sym typeface="Arial Bold"/>
              </a:rPr>
              <a:t>        		      Marja Tiippana, </a:t>
            </a:r>
            <a:r>
              <a:rPr lang="en-US" sz="1200" dirty="0">
                <a:solidFill>
                  <a:srgbClr val="000000"/>
                </a:solidFill>
                <a:latin typeface="Arial" panose="020B0604020202020204" pitchFamily="34" charset="0"/>
                <a:ea typeface="Arial Bold"/>
                <a:cs typeface="Arial" panose="020B0604020202020204" pitchFamily="34" charset="0"/>
                <a:sym typeface="Arial Bold"/>
                <a:hlinkClick r:id="rId16"/>
              </a:rPr>
              <a:t>marja.tiippana@paijatha.fi</a:t>
            </a:r>
            <a:r>
              <a:rPr lang="en-US" sz="1200" dirty="0">
                <a:solidFill>
                  <a:srgbClr val="000000"/>
                </a:solidFill>
                <a:latin typeface="Arial" panose="020B0604020202020204" pitchFamily="34" charset="0"/>
                <a:ea typeface="Arial Bold"/>
                <a:cs typeface="Arial" panose="020B0604020202020204" pitchFamily="34" charset="0"/>
                <a:sym typeface="Arial Bold"/>
              </a:rPr>
              <a:t> </a:t>
            </a:r>
          </a:p>
        </p:txBody>
      </p:sp>
    </p:spTree>
    <p:extLst>
      <p:ext uri="{BB962C8B-B14F-4D97-AF65-F5344CB8AC3E}">
        <p14:creationId xmlns:p14="http://schemas.microsoft.com/office/powerpoint/2010/main" val="17284487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78747" y="1828030"/>
            <a:ext cx="2690519" cy="2884699"/>
          </a:xfrm>
          <a:prstGeom prst="rect">
            <a:avLst/>
          </a:prstGeom>
        </p:spPr>
      </p:pic>
      <p:pic>
        <p:nvPicPr>
          <p:cNvPr id="3" name="object 3"/>
          <p:cNvPicPr/>
          <p:nvPr/>
        </p:nvPicPr>
        <p:blipFill>
          <a:blip r:embed="rId3" cstate="print"/>
          <a:stretch>
            <a:fillRect/>
          </a:stretch>
        </p:blipFill>
        <p:spPr>
          <a:xfrm>
            <a:off x="3879494" y="4251193"/>
            <a:ext cx="3670926" cy="4667379"/>
          </a:xfrm>
          <a:prstGeom prst="rect">
            <a:avLst/>
          </a:prstGeom>
        </p:spPr>
      </p:pic>
      <p:pic>
        <p:nvPicPr>
          <p:cNvPr id="4" name="object 4"/>
          <p:cNvPicPr/>
          <p:nvPr/>
        </p:nvPicPr>
        <p:blipFill>
          <a:blip r:embed="rId4" cstate="print"/>
          <a:stretch>
            <a:fillRect/>
          </a:stretch>
        </p:blipFill>
        <p:spPr>
          <a:xfrm>
            <a:off x="0" y="9021597"/>
            <a:ext cx="7550420" cy="1472651"/>
          </a:xfrm>
          <a:prstGeom prst="rect">
            <a:avLst/>
          </a:prstGeom>
        </p:spPr>
      </p:pic>
      <p:sp>
        <p:nvSpPr>
          <p:cNvPr id="5" name="object 5"/>
          <p:cNvSpPr/>
          <p:nvPr/>
        </p:nvSpPr>
        <p:spPr>
          <a:xfrm>
            <a:off x="7544362" y="6409611"/>
            <a:ext cx="0" cy="533400"/>
          </a:xfrm>
          <a:custGeom>
            <a:avLst/>
            <a:gdLst/>
            <a:ahLst/>
            <a:cxnLst/>
            <a:rect l="l" t="t" r="r" b="b"/>
            <a:pathLst>
              <a:path h="533400">
                <a:moveTo>
                  <a:pt x="0" y="533304"/>
                </a:moveTo>
                <a:lnTo>
                  <a:pt x="0" y="0"/>
                </a:lnTo>
              </a:path>
            </a:pathLst>
          </a:custGeom>
          <a:ln w="24238">
            <a:solidFill>
              <a:srgbClr val="000000"/>
            </a:solidFill>
          </a:ln>
        </p:spPr>
        <p:txBody>
          <a:bodyPr wrap="square" lIns="0" tIns="0" rIns="0" bIns="0" rtlCol="0"/>
          <a:lstStyle/>
          <a:p>
            <a:endParaRPr/>
          </a:p>
        </p:txBody>
      </p:sp>
      <p:sp>
        <p:nvSpPr>
          <p:cNvPr id="9" name="object 9"/>
          <p:cNvSpPr txBox="1"/>
          <p:nvPr/>
        </p:nvSpPr>
        <p:spPr>
          <a:xfrm>
            <a:off x="3156823" y="1529981"/>
            <a:ext cx="3962400" cy="2449453"/>
          </a:xfrm>
          <a:prstGeom prst="rect">
            <a:avLst/>
          </a:prstGeom>
        </p:spPr>
        <p:txBody>
          <a:bodyPr vert="horz" wrap="square" lIns="0" tIns="12065" rIns="0" bIns="0" rtlCol="0">
            <a:spAutoFit/>
          </a:bodyPr>
          <a:lstStyle/>
          <a:p>
            <a:pPr marL="12065" marR="5080" indent="4445" algn="ctr">
              <a:lnSpc>
                <a:spcPct val="121200"/>
              </a:lnSpc>
              <a:spcBef>
                <a:spcPts val="95"/>
              </a:spcBef>
            </a:pPr>
            <a:r>
              <a:rPr sz="1200" spc="10">
                <a:latin typeface="Arial"/>
                <a:cs typeface="Arial"/>
              </a:rPr>
              <a:t>Kuten</a:t>
            </a:r>
            <a:r>
              <a:rPr sz="1200" spc="125">
                <a:latin typeface="Arial"/>
                <a:cs typeface="Arial"/>
              </a:rPr>
              <a:t> </a:t>
            </a:r>
            <a:r>
              <a:rPr sz="1200" spc="10">
                <a:latin typeface="Arial"/>
                <a:cs typeface="Arial"/>
              </a:rPr>
              <a:t>osallisuustyössä</a:t>
            </a:r>
            <a:r>
              <a:rPr sz="1200" spc="105">
                <a:latin typeface="Arial"/>
                <a:cs typeface="Arial"/>
              </a:rPr>
              <a:t> </a:t>
            </a:r>
            <a:r>
              <a:rPr sz="1200" spc="10">
                <a:latin typeface="Arial"/>
                <a:cs typeface="Arial"/>
              </a:rPr>
              <a:t>parhaimmillaan,</a:t>
            </a:r>
            <a:r>
              <a:rPr sz="1200" spc="40">
                <a:latin typeface="Arial"/>
                <a:cs typeface="Arial"/>
              </a:rPr>
              <a:t> </a:t>
            </a:r>
            <a:r>
              <a:rPr sz="1200" spc="10">
                <a:latin typeface="Arial"/>
                <a:cs typeface="Arial"/>
              </a:rPr>
              <a:t>myös</a:t>
            </a:r>
            <a:r>
              <a:rPr sz="1200" spc="150">
                <a:latin typeface="Arial"/>
                <a:cs typeface="Arial"/>
              </a:rPr>
              <a:t> </a:t>
            </a:r>
            <a:r>
              <a:rPr sz="1200" spc="-10">
                <a:latin typeface="Arial"/>
                <a:cs typeface="Arial"/>
              </a:rPr>
              <a:t>tämän </a:t>
            </a:r>
            <a:r>
              <a:rPr sz="1200">
                <a:latin typeface="Arial"/>
                <a:cs typeface="Arial"/>
              </a:rPr>
              <a:t>oppaan</a:t>
            </a:r>
            <a:r>
              <a:rPr sz="1200" spc="125">
                <a:latin typeface="Arial"/>
                <a:cs typeface="Arial"/>
              </a:rPr>
              <a:t> </a:t>
            </a:r>
            <a:r>
              <a:rPr sz="1200">
                <a:latin typeface="Arial"/>
                <a:cs typeface="Arial"/>
              </a:rPr>
              <a:t>tietokorttien</a:t>
            </a:r>
            <a:r>
              <a:rPr sz="1200" spc="160">
                <a:latin typeface="Arial"/>
                <a:cs typeface="Arial"/>
              </a:rPr>
              <a:t> </a:t>
            </a:r>
            <a:r>
              <a:rPr sz="1200">
                <a:latin typeface="Arial"/>
                <a:cs typeface="Arial"/>
              </a:rPr>
              <a:t>työstämiseen</a:t>
            </a:r>
            <a:r>
              <a:rPr sz="1200" spc="195">
                <a:latin typeface="Arial"/>
                <a:cs typeface="Arial"/>
              </a:rPr>
              <a:t> </a:t>
            </a:r>
            <a:r>
              <a:rPr sz="1200">
                <a:latin typeface="Arial"/>
                <a:cs typeface="Arial"/>
              </a:rPr>
              <a:t>on</a:t>
            </a:r>
            <a:r>
              <a:rPr sz="1200" spc="60">
                <a:latin typeface="Arial"/>
                <a:cs typeface="Arial"/>
              </a:rPr>
              <a:t> </a:t>
            </a:r>
            <a:r>
              <a:rPr sz="1200">
                <a:latin typeface="Arial"/>
                <a:cs typeface="Arial"/>
              </a:rPr>
              <a:t>osallistunut</a:t>
            </a:r>
            <a:r>
              <a:rPr sz="1200" spc="220">
                <a:latin typeface="Arial"/>
                <a:cs typeface="Arial"/>
              </a:rPr>
              <a:t> </a:t>
            </a:r>
            <a:r>
              <a:rPr sz="1200" spc="-10">
                <a:latin typeface="Arial"/>
                <a:cs typeface="Arial"/>
              </a:rPr>
              <a:t>suuri </a:t>
            </a:r>
            <a:r>
              <a:rPr sz="1200" spc="10">
                <a:latin typeface="Arial"/>
                <a:cs typeface="Arial"/>
              </a:rPr>
              <a:t>joukko</a:t>
            </a:r>
            <a:r>
              <a:rPr sz="1200" spc="100">
                <a:latin typeface="Arial"/>
                <a:cs typeface="Arial"/>
              </a:rPr>
              <a:t> </a:t>
            </a:r>
            <a:r>
              <a:rPr sz="1200" spc="10">
                <a:latin typeface="Arial"/>
                <a:cs typeface="Arial"/>
              </a:rPr>
              <a:t>ammattilaisia</a:t>
            </a:r>
            <a:r>
              <a:rPr sz="1200" spc="220">
                <a:latin typeface="Arial"/>
                <a:cs typeface="Arial"/>
              </a:rPr>
              <a:t> </a:t>
            </a:r>
            <a:r>
              <a:rPr sz="1200" spc="10">
                <a:latin typeface="Arial"/>
                <a:cs typeface="Arial"/>
              </a:rPr>
              <a:t>sekä</a:t>
            </a:r>
            <a:r>
              <a:rPr sz="1200" spc="70">
                <a:latin typeface="Arial"/>
                <a:cs typeface="Arial"/>
              </a:rPr>
              <a:t> </a:t>
            </a:r>
            <a:r>
              <a:rPr sz="1200" spc="10">
                <a:latin typeface="Arial"/>
                <a:cs typeface="Arial"/>
              </a:rPr>
              <a:t>kokemusosaajia.</a:t>
            </a:r>
            <a:r>
              <a:rPr sz="1200" spc="-15">
                <a:latin typeface="Arial"/>
                <a:cs typeface="Arial"/>
              </a:rPr>
              <a:t> </a:t>
            </a:r>
            <a:r>
              <a:rPr sz="1200" spc="10">
                <a:latin typeface="Arial"/>
                <a:cs typeface="Arial"/>
              </a:rPr>
              <a:t>Opasta</a:t>
            </a:r>
            <a:r>
              <a:rPr sz="1200" spc="100">
                <a:latin typeface="Arial"/>
                <a:cs typeface="Arial"/>
              </a:rPr>
              <a:t> </a:t>
            </a:r>
            <a:r>
              <a:rPr sz="1200" spc="-25">
                <a:latin typeface="Arial"/>
                <a:cs typeface="Arial"/>
              </a:rPr>
              <a:t>on </a:t>
            </a:r>
            <a:r>
              <a:rPr sz="1200" spc="10">
                <a:latin typeface="Arial"/>
                <a:cs typeface="Arial"/>
              </a:rPr>
              <a:t>työstetty</a:t>
            </a:r>
            <a:r>
              <a:rPr sz="1200" spc="145">
                <a:latin typeface="Arial"/>
                <a:cs typeface="Arial"/>
              </a:rPr>
              <a:t> </a:t>
            </a:r>
            <a:r>
              <a:rPr sz="1200" spc="10">
                <a:latin typeface="Arial"/>
                <a:cs typeface="Arial"/>
              </a:rPr>
              <a:t>erilaisin</a:t>
            </a:r>
            <a:r>
              <a:rPr sz="1200" spc="114">
                <a:latin typeface="Arial"/>
                <a:cs typeface="Arial"/>
              </a:rPr>
              <a:t> </a:t>
            </a:r>
            <a:r>
              <a:rPr sz="1200" spc="10">
                <a:latin typeface="Arial"/>
                <a:cs typeface="Arial"/>
              </a:rPr>
              <a:t>yhteiskehittämisen</a:t>
            </a:r>
            <a:r>
              <a:rPr sz="1200" spc="-30">
                <a:latin typeface="Arial"/>
                <a:cs typeface="Arial"/>
              </a:rPr>
              <a:t> </a:t>
            </a:r>
            <a:r>
              <a:rPr sz="1200" spc="10">
                <a:latin typeface="Arial"/>
                <a:cs typeface="Arial"/>
              </a:rPr>
              <a:t>keinoin</a:t>
            </a:r>
            <a:r>
              <a:rPr sz="1200" spc="90">
                <a:latin typeface="Arial"/>
                <a:cs typeface="Arial"/>
              </a:rPr>
              <a:t> </a:t>
            </a:r>
            <a:r>
              <a:rPr sz="1200" spc="-20">
                <a:latin typeface="Arial"/>
                <a:cs typeface="Arial"/>
              </a:rPr>
              <a:t>niin </a:t>
            </a:r>
            <a:r>
              <a:rPr sz="1200" spc="10">
                <a:latin typeface="Arial"/>
                <a:cs typeface="Arial"/>
              </a:rPr>
              <a:t>suuremmilla</a:t>
            </a:r>
            <a:r>
              <a:rPr sz="1200" spc="195">
                <a:latin typeface="Arial"/>
                <a:cs typeface="Arial"/>
              </a:rPr>
              <a:t> </a:t>
            </a:r>
            <a:r>
              <a:rPr sz="1200" spc="10">
                <a:latin typeface="Arial"/>
                <a:cs typeface="Arial"/>
              </a:rPr>
              <a:t>kokoonpanoilla kuin</a:t>
            </a:r>
            <a:r>
              <a:rPr sz="1200" spc="55">
                <a:latin typeface="Arial"/>
                <a:cs typeface="Arial"/>
              </a:rPr>
              <a:t> </a:t>
            </a:r>
            <a:r>
              <a:rPr sz="1200" spc="10">
                <a:latin typeface="Arial"/>
                <a:cs typeface="Arial"/>
              </a:rPr>
              <a:t>kahden</a:t>
            </a:r>
            <a:r>
              <a:rPr sz="1200" spc="110">
                <a:latin typeface="Arial"/>
                <a:cs typeface="Arial"/>
              </a:rPr>
              <a:t> </a:t>
            </a:r>
            <a:r>
              <a:rPr sz="1200" spc="-10">
                <a:latin typeface="Arial"/>
                <a:cs typeface="Arial"/>
              </a:rPr>
              <a:t>keskisillä </a:t>
            </a:r>
            <a:r>
              <a:rPr sz="1200">
                <a:latin typeface="Arial"/>
                <a:cs typeface="Arial"/>
              </a:rPr>
              <a:t>keskusteluilla.</a:t>
            </a:r>
            <a:r>
              <a:rPr sz="1200" spc="90">
                <a:latin typeface="Arial"/>
                <a:cs typeface="Arial"/>
              </a:rPr>
              <a:t> </a:t>
            </a:r>
            <a:r>
              <a:rPr sz="1200">
                <a:latin typeface="Arial"/>
                <a:cs typeface="Arial"/>
              </a:rPr>
              <a:t>Jokainen</a:t>
            </a:r>
            <a:r>
              <a:rPr sz="1200" spc="215">
                <a:latin typeface="Arial"/>
                <a:cs typeface="Arial"/>
              </a:rPr>
              <a:t> </a:t>
            </a:r>
            <a:r>
              <a:rPr sz="1200">
                <a:latin typeface="Arial"/>
                <a:cs typeface="Arial"/>
              </a:rPr>
              <a:t>asiantuntija</a:t>
            </a:r>
            <a:r>
              <a:rPr sz="1200" spc="245">
                <a:latin typeface="Arial"/>
                <a:cs typeface="Arial"/>
              </a:rPr>
              <a:t> </a:t>
            </a:r>
            <a:r>
              <a:rPr sz="1200">
                <a:latin typeface="Arial"/>
                <a:cs typeface="Arial"/>
              </a:rPr>
              <a:t>on</a:t>
            </a:r>
            <a:r>
              <a:rPr sz="1200" spc="75">
                <a:latin typeface="Arial"/>
                <a:cs typeface="Arial"/>
              </a:rPr>
              <a:t> </a:t>
            </a:r>
            <a:r>
              <a:rPr sz="1200">
                <a:latin typeface="Arial"/>
                <a:cs typeface="Arial"/>
              </a:rPr>
              <a:t>tuonut</a:t>
            </a:r>
            <a:r>
              <a:rPr sz="1200" spc="195">
                <a:latin typeface="Arial"/>
                <a:cs typeface="Arial"/>
              </a:rPr>
              <a:t> </a:t>
            </a:r>
            <a:r>
              <a:rPr sz="1200" spc="-20">
                <a:latin typeface="Arial"/>
                <a:cs typeface="Arial"/>
              </a:rPr>
              <a:t>omaa </a:t>
            </a:r>
            <a:r>
              <a:rPr sz="1200">
                <a:latin typeface="Arial"/>
                <a:cs typeface="Arial"/>
              </a:rPr>
              <a:t>tietoaan</a:t>
            </a:r>
            <a:r>
              <a:rPr sz="1200" spc="155">
                <a:latin typeface="Arial"/>
                <a:cs typeface="Arial"/>
              </a:rPr>
              <a:t> </a:t>
            </a:r>
            <a:r>
              <a:rPr sz="1200">
                <a:latin typeface="Arial"/>
                <a:cs typeface="Arial"/>
              </a:rPr>
              <a:t>ja</a:t>
            </a:r>
            <a:r>
              <a:rPr sz="1200" spc="130">
                <a:latin typeface="Arial"/>
                <a:cs typeface="Arial"/>
              </a:rPr>
              <a:t> </a:t>
            </a:r>
            <a:r>
              <a:rPr sz="1200">
                <a:latin typeface="Arial"/>
                <a:cs typeface="Arial"/>
              </a:rPr>
              <a:t>taitoaan</a:t>
            </a:r>
            <a:r>
              <a:rPr sz="1200" spc="160">
                <a:latin typeface="Arial"/>
                <a:cs typeface="Arial"/>
              </a:rPr>
              <a:t> </a:t>
            </a:r>
            <a:r>
              <a:rPr sz="1200">
                <a:latin typeface="Arial"/>
                <a:cs typeface="Arial"/>
              </a:rPr>
              <a:t>eri</a:t>
            </a:r>
            <a:r>
              <a:rPr sz="1200" spc="85">
                <a:latin typeface="Arial"/>
                <a:cs typeface="Arial"/>
              </a:rPr>
              <a:t> </a:t>
            </a:r>
            <a:r>
              <a:rPr sz="1200">
                <a:latin typeface="Arial"/>
                <a:cs typeface="Arial"/>
              </a:rPr>
              <a:t>tietokortteihin.</a:t>
            </a:r>
            <a:r>
              <a:rPr sz="1200" spc="30">
                <a:latin typeface="Arial"/>
                <a:cs typeface="Arial"/>
              </a:rPr>
              <a:t> </a:t>
            </a:r>
            <a:r>
              <a:rPr sz="1200">
                <a:latin typeface="Arial"/>
                <a:cs typeface="Arial"/>
              </a:rPr>
              <a:t>Oppaan</a:t>
            </a:r>
            <a:r>
              <a:rPr sz="1200" spc="180">
                <a:latin typeface="Arial"/>
                <a:cs typeface="Arial"/>
              </a:rPr>
              <a:t> </a:t>
            </a:r>
            <a:r>
              <a:rPr sz="1200">
                <a:latin typeface="Arial"/>
                <a:cs typeface="Arial"/>
              </a:rPr>
              <a:t>on</a:t>
            </a:r>
            <a:r>
              <a:rPr sz="1200" spc="70">
                <a:latin typeface="Arial"/>
                <a:cs typeface="Arial"/>
              </a:rPr>
              <a:t> </a:t>
            </a:r>
            <a:r>
              <a:rPr sz="1200" spc="-10">
                <a:latin typeface="Arial"/>
                <a:cs typeface="Arial"/>
              </a:rPr>
              <a:t>koostanut </a:t>
            </a:r>
            <a:r>
              <a:rPr sz="1200">
                <a:latin typeface="Arial"/>
                <a:cs typeface="Arial"/>
              </a:rPr>
              <a:t>yhteisen</a:t>
            </a:r>
            <a:r>
              <a:rPr sz="1200" spc="145">
                <a:latin typeface="Arial"/>
                <a:cs typeface="Arial"/>
              </a:rPr>
              <a:t> </a:t>
            </a:r>
            <a:r>
              <a:rPr sz="1200">
                <a:latin typeface="Arial"/>
                <a:cs typeface="Arial"/>
              </a:rPr>
              <a:t>työskentelyn</a:t>
            </a:r>
            <a:r>
              <a:rPr sz="1200" spc="190">
                <a:latin typeface="Arial"/>
                <a:cs typeface="Arial"/>
              </a:rPr>
              <a:t> </a:t>
            </a:r>
            <a:r>
              <a:rPr sz="1200">
                <a:latin typeface="Arial"/>
                <a:cs typeface="Arial"/>
              </a:rPr>
              <a:t>pohjalta</a:t>
            </a:r>
            <a:r>
              <a:rPr sz="1200" spc="190">
                <a:latin typeface="Arial"/>
                <a:cs typeface="Arial"/>
              </a:rPr>
              <a:t> </a:t>
            </a:r>
            <a:r>
              <a:rPr sz="1200" spc="-10">
                <a:latin typeface="Arial"/>
                <a:cs typeface="Arial"/>
              </a:rPr>
              <a:t>Osalllisuusohjelman </a:t>
            </a:r>
            <a:r>
              <a:rPr sz="1200" spc="20">
                <a:latin typeface="Arial"/>
                <a:cs typeface="Arial"/>
              </a:rPr>
              <a:t>toimeenpanohankkeen</a:t>
            </a:r>
            <a:r>
              <a:rPr sz="1200" spc="40">
                <a:latin typeface="Arial"/>
                <a:cs typeface="Arial"/>
              </a:rPr>
              <a:t> </a:t>
            </a:r>
            <a:r>
              <a:rPr sz="1200" spc="-10">
                <a:latin typeface="Arial"/>
                <a:cs typeface="Arial"/>
              </a:rPr>
              <a:t>asiakasosallisuuskoordinaattori</a:t>
            </a:r>
            <a:r>
              <a:rPr sz="1200" spc="500">
                <a:latin typeface="Arial"/>
                <a:cs typeface="Arial"/>
              </a:rPr>
              <a:t> </a:t>
            </a:r>
            <a:r>
              <a:rPr sz="1200">
                <a:latin typeface="Arial"/>
                <a:cs typeface="Arial"/>
              </a:rPr>
              <a:t>Nicola</a:t>
            </a:r>
            <a:r>
              <a:rPr sz="1200" spc="195">
                <a:latin typeface="Arial"/>
                <a:cs typeface="Arial"/>
              </a:rPr>
              <a:t> </a:t>
            </a:r>
            <a:r>
              <a:rPr sz="1200">
                <a:latin typeface="Arial"/>
                <a:cs typeface="Arial"/>
              </a:rPr>
              <a:t>Kettunen</a:t>
            </a:r>
            <a:r>
              <a:rPr sz="1200" spc="150">
                <a:latin typeface="Arial"/>
                <a:cs typeface="Arial"/>
              </a:rPr>
              <a:t> </a:t>
            </a:r>
            <a:r>
              <a:rPr sz="1200">
                <a:latin typeface="Arial"/>
                <a:cs typeface="Arial"/>
              </a:rPr>
              <a:t>ja</a:t>
            </a:r>
            <a:r>
              <a:rPr sz="1200" spc="110">
                <a:latin typeface="Arial"/>
                <a:cs typeface="Arial"/>
              </a:rPr>
              <a:t> </a:t>
            </a:r>
            <a:r>
              <a:rPr sz="1200">
                <a:latin typeface="Arial"/>
                <a:cs typeface="Arial"/>
              </a:rPr>
              <a:t>palvelukehittäjä</a:t>
            </a:r>
            <a:r>
              <a:rPr sz="1200" spc="120">
                <a:latin typeface="Arial"/>
                <a:cs typeface="Arial"/>
              </a:rPr>
              <a:t> </a:t>
            </a:r>
            <a:r>
              <a:rPr sz="1200">
                <a:latin typeface="Arial"/>
                <a:cs typeface="Arial"/>
              </a:rPr>
              <a:t>Riitta</a:t>
            </a:r>
            <a:r>
              <a:rPr sz="1200" spc="155">
                <a:latin typeface="Arial"/>
                <a:cs typeface="Arial"/>
              </a:rPr>
              <a:t> </a:t>
            </a:r>
            <a:r>
              <a:rPr sz="1200" spc="-10">
                <a:latin typeface="Arial"/>
                <a:cs typeface="Arial"/>
              </a:rPr>
              <a:t>Nuutinen.</a:t>
            </a:r>
            <a:endParaRPr sz="1200">
              <a:latin typeface="Arial"/>
              <a:cs typeface="Arial"/>
            </a:endParaRPr>
          </a:p>
        </p:txBody>
      </p:sp>
      <p:sp>
        <p:nvSpPr>
          <p:cNvPr id="10" name="object 10"/>
          <p:cNvSpPr txBox="1"/>
          <p:nvPr/>
        </p:nvSpPr>
        <p:spPr>
          <a:xfrm>
            <a:off x="18780" y="5128216"/>
            <a:ext cx="3765819" cy="3096617"/>
          </a:xfrm>
          <a:prstGeom prst="rect">
            <a:avLst/>
          </a:prstGeom>
        </p:spPr>
        <p:txBody>
          <a:bodyPr vert="horz" wrap="square" lIns="0" tIns="43180" rIns="0" bIns="0" rtlCol="0">
            <a:spAutoFit/>
          </a:bodyPr>
          <a:lstStyle/>
          <a:p>
            <a:pPr algn="ctr">
              <a:lnSpc>
                <a:spcPct val="100000"/>
              </a:lnSpc>
              <a:spcBef>
                <a:spcPts val="340"/>
              </a:spcBef>
            </a:pPr>
            <a:r>
              <a:rPr sz="1200" b="1" spc="10">
                <a:latin typeface="Arial"/>
                <a:cs typeface="Arial"/>
              </a:rPr>
              <a:t>Muita</a:t>
            </a:r>
            <a:r>
              <a:rPr sz="1200" b="1" spc="105">
                <a:latin typeface="Arial"/>
                <a:cs typeface="Arial"/>
              </a:rPr>
              <a:t> </a:t>
            </a:r>
            <a:r>
              <a:rPr sz="1200" b="1" spc="10">
                <a:latin typeface="Arial"/>
                <a:cs typeface="Arial"/>
              </a:rPr>
              <a:t>tietokorttien</a:t>
            </a:r>
            <a:r>
              <a:rPr sz="1200" b="1" spc="135">
                <a:latin typeface="Arial"/>
                <a:cs typeface="Arial"/>
              </a:rPr>
              <a:t> </a:t>
            </a:r>
            <a:r>
              <a:rPr sz="1200" b="1" spc="10" err="1">
                <a:latin typeface="Arial"/>
                <a:cs typeface="Arial"/>
              </a:rPr>
              <a:t>tekoon</a:t>
            </a:r>
            <a:r>
              <a:rPr sz="1200" b="1" spc="90">
                <a:latin typeface="Arial"/>
                <a:cs typeface="Arial"/>
              </a:rPr>
              <a:t> </a:t>
            </a:r>
            <a:endParaRPr lang="fi-FI" sz="1200" b="1" spc="90">
              <a:latin typeface="Arial"/>
              <a:cs typeface="Arial"/>
            </a:endParaRPr>
          </a:p>
          <a:p>
            <a:pPr algn="ctr">
              <a:lnSpc>
                <a:spcPct val="100000"/>
              </a:lnSpc>
              <a:spcBef>
                <a:spcPts val="340"/>
              </a:spcBef>
            </a:pPr>
            <a:r>
              <a:rPr sz="1200" b="1" spc="10" err="1">
                <a:latin typeface="Arial"/>
                <a:cs typeface="Arial"/>
              </a:rPr>
              <a:t>osallistuneita</a:t>
            </a:r>
            <a:r>
              <a:rPr sz="1200" b="1" spc="5">
                <a:latin typeface="Arial"/>
                <a:cs typeface="Arial"/>
              </a:rPr>
              <a:t> </a:t>
            </a:r>
            <a:r>
              <a:rPr sz="1200" b="1" spc="-10">
                <a:latin typeface="Arial"/>
                <a:cs typeface="Arial"/>
              </a:rPr>
              <a:t>henkilöitä:</a:t>
            </a:r>
            <a:endParaRPr sz="1200">
              <a:latin typeface="Arial"/>
              <a:cs typeface="Arial"/>
            </a:endParaRPr>
          </a:p>
          <a:p>
            <a:pPr marL="6350" algn="ctr">
              <a:lnSpc>
                <a:spcPct val="100000"/>
              </a:lnSpc>
              <a:spcBef>
                <a:spcPts val="245"/>
              </a:spcBef>
            </a:pPr>
            <a:r>
              <a:rPr sz="1200">
                <a:latin typeface="Arial"/>
                <a:cs typeface="Arial"/>
              </a:rPr>
              <a:t>Eili</a:t>
            </a:r>
            <a:r>
              <a:rPr sz="1200" spc="50">
                <a:latin typeface="Arial"/>
                <a:cs typeface="Arial"/>
              </a:rPr>
              <a:t> </a:t>
            </a:r>
            <a:r>
              <a:rPr sz="1200">
                <a:latin typeface="Arial"/>
                <a:cs typeface="Arial"/>
              </a:rPr>
              <a:t>Ikonen</a:t>
            </a:r>
            <a:r>
              <a:rPr sz="1200" spc="85">
                <a:latin typeface="Arial"/>
                <a:cs typeface="Arial"/>
              </a:rPr>
              <a:t> </a:t>
            </a:r>
            <a:r>
              <a:rPr sz="1200" spc="-10">
                <a:latin typeface="Arial"/>
                <a:cs typeface="Arial"/>
              </a:rPr>
              <a:t>(Palvelumuotoilija)</a:t>
            </a:r>
            <a:endParaRPr sz="1200">
              <a:latin typeface="Arial"/>
              <a:cs typeface="Arial"/>
            </a:endParaRPr>
          </a:p>
          <a:p>
            <a:pPr marL="653415" marR="635635" algn="ctr">
              <a:lnSpc>
                <a:spcPct val="119300"/>
              </a:lnSpc>
              <a:spcBef>
                <a:spcPts val="25"/>
              </a:spcBef>
            </a:pPr>
            <a:r>
              <a:rPr sz="1200">
                <a:latin typeface="Arial"/>
                <a:cs typeface="Arial"/>
              </a:rPr>
              <a:t>Heidi</a:t>
            </a:r>
            <a:r>
              <a:rPr sz="1200" spc="85">
                <a:latin typeface="Arial"/>
                <a:cs typeface="Arial"/>
              </a:rPr>
              <a:t> </a:t>
            </a:r>
            <a:r>
              <a:rPr sz="1200">
                <a:latin typeface="Arial"/>
                <a:cs typeface="Arial"/>
              </a:rPr>
              <a:t>Kirkonpelto</a:t>
            </a:r>
            <a:r>
              <a:rPr sz="1200" spc="195">
                <a:latin typeface="Arial"/>
                <a:cs typeface="Arial"/>
              </a:rPr>
              <a:t> </a:t>
            </a:r>
            <a:r>
              <a:rPr sz="1200">
                <a:latin typeface="Arial"/>
                <a:cs typeface="Arial"/>
              </a:rPr>
              <a:t>(OLKA-</a:t>
            </a:r>
            <a:r>
              <a:rPr sz="1200" spc="-10">
                <a:latin typeface="Arial"/>
                <a:cs typeface="Arial"/>
              </a:rPr>
              <a:t>toiminta) </a:t>
            </a:r>
            <a:r>
              <a:rPr sz="1200">
                <a:latin typeface="Arial"/>
                <a:cs typeface="Arial"/>
              </a:rPr>
              <a:t>Ulla</a:t>
            </a:r>
            <a:r>
              <a:rPr sz="1200" spc="95">
                <a:latin typeface="Arial"/>
                <a:cs typeface="Arial"/>
              </a:rPr>
              <a:t> </a:t>
            </a:r>
            <a:r>
              <a:rPr sz="1200">
                <a:latin typeface="Arial"/>
                <a:cs typeface="Arial"/>
              </a:rPr>
              <a:t>Silventoinen</a:t>
            </a:r>
            <a:r>
              <a:rPr sz="1200" spc="185">
                <a:latin typeface="Arial"/>
                <a:cs typeface="Arial"/>
              </a:rPr>
              <a:t> </a:t>
            </a:r>
            <a:r>
              <a:rPr sz="1200">
                <a:latin typeface="Arial"/>
                <a:cs typeface="Arial"/>
              </a:rPr>
              <a:t>(OLKA-</a:t>
            </a:r>
            <a:r>
              <a:rPr sz="1200" spc="-10">
                <a:latin typeface="Arial"/>
                <a:cs typeface="Arial"/>
              </a:rPr>
              <a:t>toiminta)</a:t>
            </a:r>
            <a:endParaRPr sz="1200">
              <a:latin typeface="Arial"/>
              <a:cs typeface="Arial"/>
            </a:endParaRPr>
          </a:p>
          <a:p>
            <a:pPr marL="168910" marR="157480" algn="ctr">
              <a:lnSpc>
                <a:spcPts val="1530"/>
              </a:lnSpc>
              <a:spcBef>
                <a:spcPts val="70"/>
              </a:spcBef>
            </a:pPr>
            <a:r>
              <a:rPr sz="1200">
                <a:latin typeface="Arial"/>
                <a:cs typeface="Arial"/>
              </a:rPr>
              <a:t>Heidi</a:t>
            </a:r>
            <a:r>
              <a:rPr sz="1200" spc="55">
                <a:latin typeface="Arial"/>
                <a:cs typeface="Arial"/>
              </a:rPr>
              <a:t> </a:t>
            </a:r>
            <a:r>
              <a:rPr sz="1200">
                <a:latin typeface="Arial"/>
                <a:cs typeface="Arial"/>
              </a:rPr>
              <a:t>Snellmann</a:t>
            </a:r>
            <a:r>
              <a:rPr sz="1200" spc="140">
                <a:latin typeface="Arial"/>
                <a:cs typeface="Arial"/>
              </a:rPr>
              <a:t> </a:t>
            </a:r>
            <a:r>
              <a:rPr sz="1200" spc="-10">
                <a:latin typeface="Arial"/>
                <a:cs typeface="Arial"/>
              </a:rPr>
              <a:t>(Asukasosallisuuskoordinaattori) </a:t>
            </a:r>
            <a:r>
              <a:rPr sz="1200">
                <a:latin typeface="Arial"/>
                <a:cs typeface="Arial"/>
              </a:rPr>
              <a:t>Kaisa</a:t>
            </a:r>
            <a:r>
              <a:rPr sz="1200" spc="95">
                <a:latin typeface="Arial"/>
                <a:cs typeface="Arial"/>
              </a:rPr>
              <a:t> </a:t>
            </a:r>
            <a:r>
              <a:rPr sz="1200">
                <a:latin typeface="Arial"/>
                <a:cs typeface="Arial"/>
              </a:rPr>
              <a:t>Nuutila</a:t>
            </a:r>
            <a:r>
              <a:rPr sz="1200" spc="100">
                <a:latin typeface="Arial"/>
                <a:cs typeface="Arial"/>
              </a:rPr>
              <a:t> </a:t>
            </a:r>
            <a:r>
              <a:rPr sz="1200">
                <a:latin typeface="Arial"/>
                <a:cs typeface="Arial"/>
              </a:rPr>
              <a:t>(Työikäisten</a:t>
            </a:r>
            <a:r>
              <a:rPr sz="1200" spc="125">
                <a:latin typeface="Arial"/>
                <a:cs typeface="Arial"/>
              </a:rPr>
              <a:t> </a:t>
            </a:r>
            <a:r>
              <a:rPr sz="1200" spc="-10">
                <a:latin typeface="Arial"/>
                <a:cs typeface="Arial"/>
              </a:rPr>
              <a:t>palvelut)</a:t>
            </a:r>
            <a:endParaRPr sz="1200">
              <a:latin typeface="Arial"/>
              <a:cs typeface="Arial"/>
            </a:endParaRPr>
          </a:p>
          <a:p>
            <a:pPr marL="4445" algn="ctr">
              <a:lnSpc>
                <a:spcPct val="100000"/>
              </a:lnSpc>
              <a:spcBef>
                <a:spcPts val="140"/>
              </a:spcBef>
            </a:pPr>
            <a:r>
              <a:rPr sz="1200">
                <a:latin typeface="Arial"/>
                <a:cs typeface="Arial"/>
              </a:rPr>
              <a:t>Katariina</a:t>
            </a:r>
            <a:r>
              <a:rPr sz="1200" spc="140">
                <a:latin typeface="Arial"/>
                <a:cs typeface="Arial"/>
              </a:rPr>
              <a:t> </a:t>
            </a:r>
            <a:r>
              <a:rPr sz="1200">
                <a:latin typeface="Arial"/>
                <a:cs typeface="Arial"/>
              </a:rPr>
              <a:t>Valkonen</a:t>
            </a:r>
            <a:r>
              <a:rPr sz="1200" spc="95">
                <a:latin typeface="Arial"/>
                <a:cs typeface="Arial"/>
              </a:rPr>
              <a:t> </a:t>
            </a:r>
            <a:r>
              <a:rPr sz="1200" spc="-10">
                <a:latin typeface="Arial"/>
                <a:cs typeface="Arial"/>
              </a:rPr>
              <a:t>(Kokemusasiantuntija)</a:t>
            </a:r>
            <a:endParaRPr sz="1200">
              <a:latin typeface="Arial"/>
              <a:cs typeface="Arial"/>
            </a:endParaRPr>
          </a:p>
          <a:p>
            <a:pPr marL="463550" marR="459740" indent="153670">
              <a:lnSpc>
                <a:spcPts val="1530"/>
              </a:lnSpc>
              <a:spcBef>
                <a:spcPts val="70"/>
              </a:spcBef>
            </a:pPr>
            <a:r>
              <a:rPr sz="1200">
                <a:latin typeface="Arial"/>
                <a:cs typeface="Arial"/>
              </a:rPr>
              <a:t>Piia</a:t>
            </a:r>
            <a:r>
              <a:rPr sz="1200" spc="55">
                <a:latin typeface="Arial"/>
                <a:cs typeface="Arial"/>
              </a:rPr>
              <a:t> </a:t>
            </a:r>
            <a:r>
              <a:rPr sz="1200">
                <a:latin typeface="Arial"/>
                <a:cs typeface="Arial"/>
              </a:rPr>
              <a:t>Suojala</a:t>
            </a:r>
            <a:r>
              <a:rPr sz="1200" spc="125">
                <a:latin typeface="Arial"/>
                <a:cs typeface="Arial"/>
              </a:rPr>
              <a:t> </a:t>
            </a:r>
            <a:r>
              <a:rPr sz="1200" spc="-10">
                <a:latin typeface="Arial"/>
                <a:cs typeface="Arial"/>
              </a:rPr>
              <a:t>(Kokemusasiantuntija) </a:t>
            </a:r>
            <a:r>
              <a:rPr sz="1200">
                <a:latin typeface="Arial"/>
                <a:cs typeface="Arial"/>
              </a:rPr>
              <a:t>Kati</a:t>
            </a:r>
            <a:r>
              <a:rPr sz="1200" spc="114">
                <a:latin typeface="Arial"/>
                <a:cs typeface="Arial"/>
              </a:rPr>
              <a:t> </a:t>
            </a:r>
            <a:r>
              <a:rPr sz="1200">
                <a:latin typeface="Arial"/>
                <a:cs typeface="Arial"/>
              </a:rPr>
              <a:t>Ruusuvirta</a:t>
            </a:r>
            <a:r>
              <a:rPr sz="1200" spc="225">
                <a:latin typeface="Arial"/>
                <a:cs typeface="Arial"/>
              </a:rPr>
              <a:t> </a:t>
            </a:r>
            <a:r>
              <a:rPr sz="1200">
                <a:latin typeface="Arial"/>
                <a:cs typeface="Arial"/>
              </a:rPr>
              <a:t>(Ikääntyneiden</a:t>
            </a:r>
            <a:r>
              <a:rPr sz="1200" spc="50">
                <a:latin typeface="Arial"/>
                <a:cs typeface="Arial"/>
              </a:rPr>
              <a:t> </a:t>
            </a:r>
            <a:r>
              <a:rPr sz="1200" spc="-10">
                <a:latin typeface="Arial"/>
                <a:cs typeface="Arial"/>
              </a:rPr>
              <a:t>palvelut)</a:t>
            </a:r>
            <a:endParaRPr sz="1200">
              <a:latin typeface="Arial"/>
              <a:cs typeface="Arial"/>
            </a:endParaRPr>
          </a:p>
          <a:p>
            <a:pPr marL="3175" algn="ctr">
              <a:lnSpc>
                <a:spcPct val="100000"/>
              </a:lnSpc>
              <a:spcBef>
                <a:spcPts val="145"/>
              </a:spcBef>
            </a:pPr>
            <a:r>
              <a:rPr sz="1200">
                <a:latin typeface="Arial"/>
                <a:cs typeface="Arial"/>
              </a:rPr>
              <a:t>Maija</a:t>
            </a:r>
            <a:r>
              <a:rPr sz="1200" spc="225">
                <a:latin typeface="Arial"/>
                <a:cs typeface="Arial"/>
              </a:rPr>
              <a:t> </a:t>
            </a:r>
            <a:r>
              <a:rPr sz="1200">
                <a:latin typeface="Arial"/>
                <a:cs typeface="Arial"/>
              </a:rPr>
              <a:t>Korkeila-Härkönen</a:t>
            </a:r>
            <a:r>
              <a:rPr sz="1200" spc="90">
                <a:latin typeface="Arial"/>
                <a:cs typeface="Arial"/>
              </a:rPr>
              <a:t> </a:t>
            </a:r>
            <a:r>
              <a:rPr sz="1200" spc="-10">
                <a:latin typeface="Arial"/>
                <a:cs typeface="Arial"/>
              </a:rPr>
              <a:t>(Vammaispalvelut)</a:t>
            </a:r>
            <a:endParaRPr sz="1200">
              <a:latin typeface="Arial"/>
              <a:cs typeface="Arial"/>
            </a:endParaRPr>
          </a:p>
          <a:p>
            <a:pPr marL="320675" marR="309880" algn="ctr">
              <a:lnSpc>
                <a:spcPts val="1530"/>
              </a:lnSpc>
              <a:spcBef>
                <a:spcPts val="70"/>
              </a:spcBef>
            </a:pPr>
            <a:r>
              <a:rPr sz="1200">
                <a:latin typeface="Arial"/>
                <a:cs typeface="Arial"/>
              </a:rPr>
              <a:t>Päivi</a:t>
            </a:r>
            <a:r>
              <a:rPr sz="1200" spc="195">
                <a:latin typeface="Arial"/>
                <a:cs typeface="Arial"/>
              </a:rPr>
              <a:t> </a:t>
            </a:r>
            <a:r>
              <a:rPr sz="1200">
                <a:latin typeface="Arial"/>
                <a:cs typeface="Arial"/>
              </a:rPr>
              <a:t>Kaukovuo-Nykänen</a:t>
            </a:r>
            <a:r>
              <a:rPr sz="1200" spc="130">
                <a:latin typeface="Arial"/>
                <a:cs typeface="Arial"/>
              </a:rPr>
              <a:t> </a:t>
            </a:r>
            <a:r>
              <a:rPr sz="1200" spc="-10">
                <a:latin typeface="Arial"/>
                <a:cs typeface="Arial"/>
              </a:rPr>
              <a:t>(Vammaispalvelut) </a:t>
            </a:r>
            <a:r>
              <a:rPr sz="1200">
                <a:latin typeface="Arial"/>
                <a:cs typeface="Arial"/>
              </a:rPr>
              <a:t>Maiju</a:t>
            </a:r>
            <a:r>
              <a:rPr sz="1200" spc="70">
                <a:latin typeface="Arial"/>
                <a:cs typeface="Arial"/>
              </a:rPr>
              <a:t> </a:t>
            </a:r>
            <a:r>
              <a:rPr sz="1200">
                <a:latin typeface="Arial"/>
                <a:cs typeface="Arial"/>
              </a:rPr>
              <a:t>Päivä</a:t>
            </a:r>
            <a:r>
              <a:rPr sz="1200" spc="90">
                <a:latin typeface="Arial"/>
                <a:cs typeface="Arial"/>
              </a:rPr>
              <a:t> </a:t>
            </a:r>
            <a:r>
              <a:rPr sz="1200" spc="-10">
                <a:latin typeface="Arial"/>
                <a:cs typeface="Arial"/>
              </a:rPr>
              <a:t>(Kehittämispäällikkö)</a:t>
            </a:r>
            <a:endParaRPr sz="1200">
              <a:latin typeface="Arial"/>
              <a:cs typeface="Arial"/>
            </a:endParaRPr>
          </a:p>
          <a:p>
            <a:pPr marR="3810" algn="ctr">
              <a:lnSpc>
                <a:spcPct val="100000"/>
              </a:lnSpc>
              <a:spcBef>
                <a:spcPts val="145"/>
              </a:spcBef>
            </a:pPr>
            <a:r>
              <a:rPr sz="1200">
                <a:latin typeface="Arial"/>
                <a:cs typeface="Arial"/>
              </a:rPr>
              <a:t>Sini</a:t>
            </a:r>
            <a:r>
              <a:rPr sz="1200" spc="70">
                <a:latin typeface="Arial"/>
                <a:cs typeface="Arial"/>
              </a:rPr>
              <a:t> </a:t>
            </a:r>
            <a:r>
              <a:rPr sz="1200">
                <a:latin typeface="Arial"/>
                <a:cs typeface="Arial"/>
              </a:rPr>
              <a:t>Pulkkinen</a:t>
            </a:r>
            <a:r>
              <a:rPr sz="1200" spc="105">
                <a:latin typeface="Arial"/>
                <a:cs typeface="Arial"/>
              </a:rPr>
              <a:t> </a:t>
            </a:r>
            <a:r>
              <a:rPr sz="1200" spc="-10">
                <a:latin typeface="Arial"/>
                <a:cs typeface="Arial"/>
              </a:rPr>
              <a:t>(Omavalvonta)</a:t>
            </a:r>
            <a:endParaRPr sz="1200">
              <a:latin typeface="Arial"/>
              <a:cs typeface="Arial"/>
            </a:endParaRPr>
          </a:p>
          <a:p>
            <a:pPr marL="6350" algn="ctr">
              <a:lnSpc>
                <a:spcPct val="100000"/>
              </a:lnSpc>
              <a:spcBef>
                <a:spcPts val="240"/>
              </a:spcBef>
            </a:pPr>
            <a:r>
              <a:rPr sz="1200">
                <a:latin typeface="Arial"/>
                <a:cs typeface="Arial"/>
              </a:rPr>
              <a:t>Emmi</a:t>
            </a:r>
            <a:r>
              <a:rPr sz="1200" spc="100">
                <a:latin typeface="Arial"/>
                <a:cs typeface="Arial"/>
              </a:rPr>
              <a:t> </a:t>
            </a:r>
            <a:r>
              <a:rPr sz="1200">
                <a:latin typeface="Arial"/>
                <a:cs typeface="Arial"/>
              </a:rPr>
              <a:t>Fjällström</a:t>
            </a:r>
            <a:r>
              <a:rPr sz="1200" spc="140">
                <a:latin typeface="Arial"/>
                <a:cs typeface="Arial"/>
              </a:rPr>
              <a:t> </a:t>
            </a:r>
            <a:r>
              <a:rPr sz="1200" spc="-10">
                <a:latin typeface="Arial"/>
                <a:cs typeface="Arial"/>
              </a:rPr>
              <a:t>(Projektisuunnittelija)</a:t>
            </a:r>
            <a:endParaRPr sz="1200">
              <a:latin typeface="Arial"/>
              <a:cs typeface="Arial"/>
            </a:endParaRPr>
          </a:p>
        </p:txBody>
      </p:sp>
      <p:sp>
        <p:nvSpPr>
          <p:cNvPr id="11" name="object 11"/>
          <p:cNvSpPr txBox="1"/>
          <p:nvPr/>
        </p:nvSpPr>
        <p:spPr>
          <a:xfrm>
            <a:off x="3158728" y="9878591"/>
            <a:ext cx="1979295" cy="620395"/>
          </a:xfrm>
          <a:prstGeom prst="rect">
            <a:avLst/>
          </a:prstGeom>
        </p:spPr>
        <p:txBody>
          <a:bodyPr vert="horz" wrap="square" lIns="0" tIns="47625" rIns="0" bIns="0" rtlCol="0">
            <a:spAutoFit/>
          </a:bodyPr>
          <a:lstStyle/>
          <a:p>
            <a:pPr marL="13335" marR="5080" indent="-1270">
              <a:lnSpc>
                <a:spcPts val="2220"/>
              </a:lnSpc>
              <a:spcBef>
                <a:spcPts val="375"/>
              </a:spcBef>
            </a:pPr>
            <a:r>
              <a:rPr sz="2050" b="1" spc="55" err="1">
                <a:solidFill>
                  <a:srgbClr val="384B83"/>
                </a:solidFill>
                <a:latin typeface="Arial"/>
                <a:cs typeface="Arial"/>
              </a:rPr>
              <a:t>Päijät-</a:t>
            </a:r>
            <a:r>
              <a:rPr sz="2050" b="1" spc="75" err="1">
                <a:solidFill>
                  <a:srgbClr val="384B83"/>
                </a:solidFill>
                <a:latin typeface="Arial"/>
                <a:cs typeface="Arial"/>
              </a:rPr>
              <a:t>Hämeen</a:t>
            </a:r>
            <a:r>
              <a:rPr sz="2050" b="1" spc="75">
                <a:solidFill>
                  <a:srgbClr val="384B83"/>
                </a:solidFill>
                <a:latin typeface="Arial"/>
                <a:cs typeface="Arial"/>
              </a:rPr>
              <a:t> </a:t>
            </a:r>
            <a:r>
              <a:rPr sz="2050" b="1" spc="-10" err="1">
                <a:solidFill>
                  <a:srgbClr val="384B83"/>
                </a:solidFill>
                <a:latin typeface="Arial"/>
                <a:cs typeface="Arial"/>
              </a:rPr>
              <a:t>hyvinvointialue</a:t>
            </a:r>
            <a:endParaRPr sz="2050">
              <a:latin typeface="Arial"/>
              <a:cs typeface="Arial"/>
            </a:endParaRPr>
          </a:p>
        </p:txBody>
      </p:sp>
      <p:sp>
        <p:nvSpPr>
          <p:cNvPr id="12" name="object 5">
            <a:extLst>
              <a:ext uri="{FF2B5EF4-FFF2-40B4-BE49-F238E27FC236}">
                <a16:creationId xmlns:a16="http://schemas.microsoft.com/office/drawing/2014/main" id="{C8D5D2C7-B6F8-9C3F-B5E5-5E435D345C3B}"/>
              </a:ext>
            </a:extLst>
          </p:cNvPr>
          <p:cNvSpPr/>
          <p:nvPr/>
        </p:nvSpPr>
        <p:spPr>
          <a:xfrm>
            <a:off x="-9390" y="-22224"/>
            <a:ext cx="7569200" cy="1389184"/>
          </a:xfrm>
          <a:custGeom>
            <a:avLst/>
            <a:gdLst/>
            <a:ahLst/>
            <a:cxnLst/>
            <a:rect l="l" t="t" r="r" b="b"/>
            <a:pathLst>
              <a:path w="5005070" h="501014">
                <a:moveTo>
                  <a:pt x="5004752" y="500556"/>
                </a:moveTo>
                <a:lnTo>
                  <a:pt x="0" y="500556"/>
                </a:lnTo>
                <a:lnTo>
                  <a:pt x="0" y="0"/>
                </a:lnTo>
                <a:lnTo>
                  <a:pt x="5004752" y="0"/>
                </a:lnTo>
                <a:lnTo>
                  <a:pt x="5004752" y="500556"/>
                </a:lnTo>
                <a:close/>
              </a:path>
            </a:pathLst>
          </a:custGeom>
          <a:solidFill>
            <a:srgbClr val="384B85"/>
          </a:solidFill>
        </p:spPr>
        <p:txBody>
          <a:bodyPr wrap="square" lIns="0" tIns="0" rIns="0" bIns="0" rtlCol="0"/>
          <a:lstStyle/>
          <a:p>
            <a:endParaRPr lang="fi-FI"/>
          </a:p>
        </p:txBody>
      </p:sp>
      <p:sp>
        <p:nvSpPr>
          <p:cNvPr id="14" name="Tekstiruutu 13">
            <a:extLst>
              <a:ext uri="{FF2B5EF4-FFF2-40B4-BE49-F238E27FC236}">
                <a16:creationId xmlns:a16="http://schemas.microsoft.com/office/drawing/2014/main" id="{0CE77DB4-33EB-BADC-A5B3-488334A8CB58}"/>
              </a:ext>
            </a:extLst>
          </p:cNvPr>
          <p:cNvSpPr txBox="1"/>
          <p:nvPr/>
        </p:nvSpPr>
        <p:spPr>
          <a:xfrm>
            <a:off x="957986" y="242956"/>
            <a:ext cx="5493614" cy="646331"/>
          </a:xfrm>
          <a:prstGeom prst="rect">
            <a:avLst/>
          </a:prstGeom>
          <a:noFill/>
        </p:spPr>
        <p:txBody>
          <a:bodyPr wrap="square">
            <a:spAutoFit/>
          </a:bodyPr>
          <a:lstStyle/>
          <a:p>
            <a:pPr algn="ctr"/>
            <a:r>
              <a:rPr lang="fi-FI" b="0" i="0">
                <a:solidFill>
                  <a:srgbClr val="FFFFFF"/>
                </a:solidFill>
                <a:effectLst/>
                <a:latin typeface="Arial" panose="020B0604020202020204" pitchFamily="34" charset="0"/>
                <a:cs typeface="Arial" panose="020B0604020202020204" pitchFamily="34" charset="0"/>
              </a:rPr>
              <a:t>Olet nyt saapunut osallisuusmatkan päätössivulle. </a:t>
            </a:r>
            <a:endParaRPr lang="fi-FI">
              <a:solidFill>
                <a:srgbClr val="FFFFFF"/>
              </a:solidFill>
              <a:effectLst/>
              <a:latin typeface="Arial" panose="020B0604020202020204" pitchFamily="34" charset="0"/>
              <a:cs typeface="Arial" panose="020B0604020202020204" pitchFamily="34" charset="0"/>
            </a:endParaRPr>
          </a:p>
          <a:p>
            <a:pPr algn="ctr"/>
            <a:r>
              <a:rPr lang="fi-FI" b="0" i="0">
                <a:solidFill>
                  <a:srgbClr val="FFFFFF"/>
                </a:solidFill>
                <a:effectLst/>
                <a:latin typeface="Arial" panose="020B0604020202020204" pitchFamily="34" charset="0"/>
                <a:cs typeface="Arial" panose="020B0604020202020204" pitchFamily="34" charset="0"/>
              </a:rPr>
              <a:t>Kiitos kun jaksoit lukea loppuun saakka!</a:t>
            </a:r>
            <a:endParaRPr lang="fi-FI">
              <a:solidFill>
                <a:srgbClr val="FFFFFF"/>
              </a:solidFill>
              <a:effectLst/>
              <a:latin typeface="Arial" panose="020B0604020202020204" pitchFamily="34" charset="0"/>
              <a:cs typeface="Arial" panose="020B0604020202020204"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iruutu 2">
            <a:extLst>
              <a:ext uri="{FF2B5EF4-FFF2-40B4-BE49-F238E27FC236}">
                <a16:creationId xmlns:a16="http://schemas.microsoft.com/office/drawing/2014/main" id="{758E1566-0ABB-E399-C1EA-D7E9742598C6}"/>
              </a:ext>
            </a:extLst>
          </p:cNvPr>
          <p:cNvSpPr txBox="1"/>
          <p:nvPr/>
        </p:nvSpPr>
        <p:spPr>
          <a:xfrm>
            <a:off x="1481138" y="1277946"/>
            <a:ext cx="5058887" cy="8802410"/>
          </a:xfrm>
          <a:prstGeom prst="rect">
            <a:avLst/>
          </a:prstGeom>
          <a:noFill/>
        </p:spPr>
        <p:txBody>
          <a:bodyPr wrap="square">
            <a:spAutoFit/>
          </a:bodyPr>
          <a:lstStyle/>
          <a:p>
            <a:pPr algn="l" rtl="0" fontAlgn="base"/>
            <a:r>
              <a:rPr lang="fi-FI" sz="1200" b="0" i="0">
                <a:solidFill>
                  <a:srgbClr val="000000"/>
                </a:solidFill>
                <a:effectLst/>
                <a:latin typeface="Arial" panose="020B0604020202020204" pitchFamily="34" charset="0"/>
                <a:cs typeface="Arial" panose="020B0604020202020204" pitchFamily="34" charset="0"/>
              </a:rPr>
              <a:t>Elävänä ekosysteemissä- arvoa yhteiskehittämisestä. 2024. Saatavissa: </a:t>
            </a:r>
            <a:r>
              <a:rPr lang="fi-FI" sz="1200" b="0" i="0" u="sng" strike="noStrike">
                <a:solidFill>
                  <a:srgbClr val="000000"/>
                </a:solidFill>
                <a:effectLst/>
                <a:latin typeface="Arial" panose="020B0604020202020204" pitchFamily="34" charset="0"/>
                <a:cs typeface="Arial" panose="020B0604020202020204" pitchFamily="34" charset="0"/>
                <a:hlinkClick r:id="rId2"/>
              </a:rPr>
              <a:t>Elävänä ekosysteemeissä – arvoa yhteiskehittämisestä - Valtiolla.fi</a:t>
            </a:r>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Haltia-Nurmi M., Keränen K., Vainio M. 2024. Yhteiskehittämisen ABC. Askeleet yhteiskehittämiseen Espoon oppimisympäristöissä. Saatavissa: </a:t>
            </a:r>
            <a:r>
              <a:rPr lang="fi-FI" sz="1200" b="0" i="0" u="sng" strike="noStrike" err="1">
                <a:solidFill>
                  <a:srgbClr val="000000"/>
                </a:solidFill>
                <a:effectLst/>
                <a:latin typeface="Arial" panose="020B0604020202020204" pitchFamily="34" charset="0"/>
                <a:cs typeface="Arial" panose="020B0604020202020204" pitchFamily="34" charset="0"/>
                <a:hlinkClick r:id="rId3"/>
              </a:rPr>
              <a:t>Yhteiskehittamisen</a:t>
            </a:r>
            <a:r>
              <a:rPr lang="fi-FI" sz="1200" b="0" i="0" u="sng" strike="noStrike">
                <a:solidFill>
                  <a:srgbClr val="000000"/>
                </a:solidFill>
                <a:effectLst/>
                <a:latin typeface="Arial" panose="020B0604020202020204" pitchFamily="34" charset="0"/>
                <a:cs typeface="Arial" panose="020B0604020202020204" pitchFamily="34" charset="0"/>
                <a:hlinkClick r:id="rId3"/>
              </a:rPr>
              <a:t> _tyokirja_saavutettava.pdf (espoo.fi)</a:t>
            </a:r>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Kansa-koulu-hanke. 2024. Saatavissa: </a:t>
            </a:r>
            <a:r>
              <a:rPr lang="fi-FI" sz="1200" b="0" i="0" u="sng" strike="noStrike">
                <a:solidFill>
                  <a:srgbClr val="000000"/>
                </a:solidFill>
                <a:effectLst/>
                <a:latin typeface="Arial" panose="020B0604020202020204" pitchFamily="34" charset="0"/>
                <a:cs typeface="Arial" panose="020B0604020202020204" pitchFamily="34" charset="0"/>
                <a:hlinkClick r:id="rId4"/>
              </a:rPr>
              <a:t>https://vasso.fi/hankkeet/kansa-koulu/kirjaamisfoorumi/materiaalipankki/</a:t>
            </a:r>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Kähkönen S., Villa J. 2023. </a:t>
            </a:r>
            <a:r>
              <a:rPr lang="fi-FI" sz="1200" b="0" i="0" err="1">
                <a:solidFill>
                  <a:srgbClr val="000000"/>
                </a:solidFill>
                <a:effectLst/>
                <a:latin typeface="Arial" panose="020B0604020202020204" pitchFamily="34" charset="0"/>
                <a:cs typeface="Arial" panose="020B0604020202020204" pitchFamily="34" charset="0"/>
              </a:rPr>
              <a:t>Yhteiskejhittämisen</a:t>
            </a:r>
            <a:r>
              <a:rPr lang="fi-FI" sz="1200" b="0" i="0">
                <a:solidFill>
                  <a:srgbClr val="000000"/>
                </a:solidFill>
                <a:effectLst/>
                <a:latin typeface="Arial" panose="020B0604020202020204" pitchFamily="34" charset="0"/>
                <a:cs typeface="Arial" panose="020B0604020202020204" pitchFamily="34" charset="0"/>
              </a:rPr>
              <a:t> opas 2021. Saatavissa: </a:t>
            </a:r>
            <a:r>
              <a:rPr lang="fi-FI" sz="1200" b="0" i="0" u="sng" strike="noStrike">
                <a:solidFill>
                  <a:srgbClr val="000000"/>
                </a:solidFill>
                <a:effectLst/>
                <a:latin typeface="Arial" panose="020B0604020202020204" pitchFamily="34" charset="0"/>
                <a:cs typeface="Arial" panose="020B0604020202020204" pitchFamily="34" charset="0"/>
                <a:hlinkClick r:id="rId5"/>
              </a:rPr>
              <a:t>Yhteiskehittäminen — 4 toimivaa menetelmää (puheet.com)</a:t>
            </a:r>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Kääriäinen A. 2022. Asiakkaan osallisuus. Saatavissa: </a:t>
            </a:r>
            <a:r>
              <a:rPr lang="fi-FI" sz="1200" b="0" i="0" u="sng" strike="noStrike">
                <a:solidFill>
                  <a:srgbClr val="000000"/>
                </a:solidFill>
                <a:effectLst/>
                <a:latin typeface="Arial" panose="020B0604020202020204" pitchFamily="34" charset="0"/>
                <a:cs typeface="Arial" panose="020B0604020202020204" pitchFamily="34" charset="0"/>
                <a:hlinkClick r:id="rId6"/>
              </a:rPr>
              <a:t>https://www.helsinki.fi/fi/unitube/video/c5a0fbe9-20bb-411b-bb1a-e1e771faab37</a:t>
            </a:r>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Laaksonen M., Kääriäinen A., Penttilä M., Tapola-Haapala M., Sahala H., Kärki J. &amp; Jäppinen A. 2011. Asiakastyön dokumentointi sosiaalihuollossa. Opastusta asiakastiedon käyttöön ja kirjaamiseen. Saatavissa: </a:t>
            </a:r>
            <a:r>
              <a:rPr lang="fi-FI" sz="1200" b="0" i="0" u="sng" strike="noStrike">
                <a:solidFill>
                  <a:srgbClr val="000000"/>
                </a:solidFill>
                <a:effectLst/>
                <a:latin typeface="Arial" panose="020B0604020202020204" pitchFamily="34" charset="0"/>
                <a:cs typeface="Arial" panose="020B0604020202020204" pitchFamily="34" charset="0"/>
                <a:hlinkClick r:id="rId7"/>
              </a:rPr>
              <a:t>https://www.julkari.fi/bitstream/handle/10024/79866/d68ab232-88fc-4478-8c21-91164a177a1a.pdf</a:t>
            </a:r>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LOVIT- Viisi tekoa, joilla vuorovaikutus onnistuu 2024. Saatavissa: </a:t>
            </a:r>
            <a:r>
              <a:rPr lang="fi-FI" sz="1200" b="0" i="0" u="sng" strike="noStrike">
                <a:solidFill>
                  <a:srgbClr val="000000"/>
                </a:solidFill>
                <a:effectLst/>
                <a:latin typeface="Arial" panose="020B0604020202020204" pitchFamily="34" charset="0"/>
                <a:cs typeface="Arial" panose="020B0604020202020204" pitchFamily="34" charset="0"/>
                <a:hlinkClick r:id="rId8"/>
              </a:rPr>
              <a:t>kehitysvammaliitto.fi/</a:t>
            </a:r>
            <a:r>
              <a:rPr lang="fi-FI" sz="1200" b="0" i="0" u="sng" strike="noStrike" err="1">
                <a:solidFill>
                  <a:srgbClr val="000000"/>
                </a:solidFill>
                <a:effectLst/>
                <a:latin typeface="Arial" panose="020B0604020202020204" pitchFamily="34" charset="0"/>
                <a:cs typeface="Arial" panose="020B0604020202020204" pitchFamily="34" charset="0"/>
                <a:hlinkClick r:id="rId8"/>
              </a:rPr>
              <a:t>tikoteekki</a:t>
            </a:r>
            <a:r>
              <a:rPr lang="fi-FI" sz="1200" b="0" i="0" u="sng" strike="noStrike">
                <a:solidFill>
                  <a:srgbClr val="000000"/>
                </a:solidFill>
                <a:effectLst/>
                <a:latin typeface="Arial" panose="020B0604020202020204" pitchFamily="34" charset="0"/>
                <a:cs typeface="Arial" panose="020B0604020202020204" pitchFamily="34" charset="0"/>
                <a:hlinkClick r:id="rId8"/>
              </a:rPr>
              <a:t>/toimintamallit/</a:t>
            </a:r>
            <a:r>
              <a:rPr lang="fi-FI" sz="1200" b="0" i="0" u="sng" strike="noStrike" err="1">
                <a:solidFill>
                  <a:srgbClr val="000000"/>
                </a:solidFill>
                <a:effectLst/>
                <a:latin typeface="Arial" panose="020B0604020202020204" pitchFamily="34" charset="0"/>
                <a:cs typeface="Arial" panose="020B0604020202020204" pitchFamily="34" charset="0"/>
                <a:hlinkClick r:id="rId8"/>
              </a:rPr>
              <a:t>lovit</a:t>
            </a:r>
            <a:r>
              <a:rPr lang="fi-FI" sz="1200" b="0" i="0" u="sng" strike="noStrike">
                <a:solidFill>
                  <a:srgbClr val="000000"/>
                </a:solidFill>
                <a:effectLst/>
                <a:latin typeface="Arial" panose="020B0604020202020204" pitchFamily="34" charset="0"/>
                <a:cs typeface="Arial" panose="020B0604020202020204" pitchFamily="34" charset="0"/>
                <a:hlinkClick r:id="rId8"/>
              </a:rPr>
              <a:t>/</a:t>
            </a:r>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Mitä on asiakasosallisuus 2024. Saatavissa: </a:t>
            </a:r>
            <a:r>
              <a:rPr lang="fi-FI" sz="1200" b="0" i="0" u="sng" strike="noStrike">
                <a:solidFill>
                  <a:srgbClr val="000000"/>
                </a:solidFill>
                <a:effectLst/>
                <a:latin typeface="Arial" panose="020B0604020202020204" pitchFamily="34" charset="0"/>
                <a:cs typeface="Arial" panose="020B0604020202020204" pitchFamily="34" charset="0"/>
                <a:hlinkClick r:id="rId9"/>
              </a:rPr>
              <a:t>Mitä asiakasosallisuus on? | Työterveyslaitos (ttl.fi)</a:t>
            </a:r>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Osallisuuden osa-alueet ja osallisuuden edistämisen periaatteet 2024. Saatavissa: </a:t>
            </a:r>
            <a:r>
              <a:rPr lang="fi-FI" sz="1200" b="0" i="0" u="sng" strike="noStrike">
                <a:solidFill>
                  <a:srgbClr val="000000"/>
                </a:solidFill>
                <a:effectLst/>
                <a:latin typeface="Arial" panose="020B0604020202020204" pitchFamily="34" charset="0"/>
                <a:cs typeface="Arial" panose="020B0604020202020204" pitchFamily="34" charset="0"/>
                <a:hlinkClick r:id="rId10"/>
              </a:rPr>
              <a:t>Osallisuuden osa-alueet ja osallisuuden edistämisen periaatteet - THL</a:t>
            </a:r>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Palvelupolku. </a:t>
            </a:r>
            <a:r>
              <a:rPr lang="fi-FI" sz="1200" b="0" i="0" err="1">
                <a:solidFill>
                  <a:srgbClr val="000000"/>
                </a:solidFill>
                <a:effectLst/>
                <a:latin typeface="Arial" panose="020B0604020202020204" pitchFamily="34" charset="0"/>
                <a:cs typeface="Arial" panose="020B0604020202020204" pitchFamily="34" charset="0"/>
              </a:rPr>
              <a:t>Innokylä</a:t>
            </a:r>
            <a:r>
              <a:rPr lang="fi-FI" sz="1200" b="0" i="0">
                <a:solidFill>
                  <a:srgbClr val="000000"/>
                </a:solidFill>
                <a:effectLst/>
                <a:latin typeface="Arial" panose="020B0604020202020204" pitchFamily="34" charset="0"/>
                <a:cs typeface="Arial" panose="020B0604020202020204" pitchFamily="34" charset="0"/>
              </a:rPr>
              <a:t> 2024. Saatavissa: </a:t>
            </a:r>
            <a:r>
              <a:rPr lang="fi-FI" sz="1200" b="0" i="0" u="sng" strike="noStrike">
                <a:solidFill>
                  <a:srgbClr val="000000"/>
                </a:solidFill>
                <a:effectLst/>
                <a:latin typeface="Arial" panose="020B0604020202020204" pitchFamily="34" charset="0"/>
                <a:cs typeface="Arial" panose="020B0604020202020204" pitchFamily="34" charset="0"/>
                <a:hlinkClick r:id="rId11"/>
              </a:rPr>
              <a:t>Palvelupolku | </a:t>
            </a:r>
            <a:r>
              <a:rPr lang="fi-FI" sz="1200" b="0" i="0" u="sng" strike="noStrike" err="1">
                <a:solidFill>
                  <a:srgbClr val="000000"/>
                </a:solidFill>
                <a:effectLst/>
                <a:latin typeface="Arial" panose="020B0604020202020204" pitchFamily="34" charset="0"/>
                <a:cs typeface="Arial" panose="020B0604020202020204" pitchFamily="34" charset="0"/>
                <a:hlinkClick r:id="rId11"/>
              </a:rPr>
              <a:t>Innokylä</a:t>
            </a:r>
            <a:r>
              <a:rPr lang="fi-FI" sz="1200" b="0" i="0" u="sng" strike="noStrike">
                <a:solidFill>
                  <a:srgbClr val="000000"/>
                </a:solidFill>
                <a:effectLst/>
                <a:latin typeface="Arial" panose="020B0604020202020204" pitchFamily="34" charset="0"/>
                <a:cs typeface="Arial" panose="020B0604020202020204" pitchFamily="34" charset="0"/>
                <a:hlinkClick r:id="rId11"/>
              </a:rPr>
              <a:t> (innokyla.fi)</a:t>
            </a:r>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1200" b="0" i="0">
                <a:solidFill>
                  <a:srgbClr val="000000"/>
                </a:solidFill>
                <a:effectLst/>
                <a:latin typeface="Arial" panose="020B0604020202020204" pitchFamily="34" charset="0"/>
                <a:cs typeface="Arial" panose="020B0604020202020204" pitchFamily="34" charset="0"/>
              </a:rPr>
              <a:t>Periaatteet päätöksenteossa tukemiseen ja tuetun päätöksenteon toteuttamiseen. Kehitysvammaliitto. Saatavissa: </a:t>
            </a:r>
            <a:r>
              <a:rPr lang="fi-FI" sz="1200" b="0" i="0" u="sng" strike="noStrike">
                <a:solidFill>
                  <a:srgbClr val="000000"/>
                </a:solidFill>
                <a:effectLst/>
                <a:latin typeface="Arial" panose="020B0604020202020204" pitchFamily="34" charset="0"/>
                <a:cs typeface="Arial" panose="020B0604020202020204" pitchFamily="34" charset="0"/>
                <a:hlinkClick r:id="rId12"/>
              </a:rPr>
              <a:t>laadukkaan_tuen_periaatteet.pdf (verneri.net)</a:t>
            </a:r>
            <a:r>
              <a:rPr lang="fi-FI" sz="1200" b="0" i="0">
                <a:solidFill>
                  <a:srgbClr val="000000"/>
                </a:solidFill>
                <a:effectLst/>
                <a:latin typeface="Arial" panose="020B0604020202020204" pitchFamily="34" charset="0"/>
                <a:cs typeface="Arial" panose="020B0604020202020204" pitchFamily="34" charset="0"/>
              </a:rPr>
              <a:t> </a:t>
            </a:r>
          </a:p>
          <a:p>
            <a:pPr algn="l" rtl="0" fontAlgn="base"/>
            <a:r>
              <a:rPr lang="fi-FI" sz="2000" b="0" i="0">
                <a:solidFill>
                  <a:srgbClr val="000000"/>
                </a:solidFill>
                <a:effectLst/>
                <a:latin typeface="Arial" panose="020B0604020202020204" pitchFamily="34" charset="0"/>
                <a:cs typeface="Arial" panose="020B0604020202020204" pitchFamily="34" charset="0"/>
              </a:rPr>
              <a:t> </a:t>
            </a:r>
            <a:endParaRPr lang="fi-FI" b="0" i="0">
              <a:solidFill>
                <a:srgbClr val="000000"/>
              </a:solidFill>
              <a:effectLst/>
              <a:latin typeface="Arial" panose="020B0604020202020204" pitchFamily="34" charset="0"/>
              <a:cs typeface="Arial" panose="020B0604020202020204" pitchFamily="34" charset="0"/>
            </a:endParaRPr>
          </a:p>
          <a:p>
            <a:pPr algn="l" rtl="0" fontAlgn="base"/>
            <a:r>
              <a:rPr lang="fi-FI" sz="1800" b="0" i="0">
                <a:solidFill>
                  <a:srgbClr val="000000"/>
                </a:solidFill>
                <a:effectLst/>
                <a:latin typeface="Arial" panose="020B0604020202020204" pitchFamily="34" charset="0"/>
              </a:rPr>
              <a:t> </a:t>
            </a:r>
            <a:endParaRPr lang="fi-FI" b="0" i="0">
              <a:solidFill>
                <a:srgbClr val="000000"/>
              </a:solidFill>
              <a:effectLst/>
              <a:latin typeface="Segoe UI" panose="020B0502040204020203" pitchFamily="34" charset="0"/>
            </a:endParaRPr>
          </a:p>
          <a:p>
            <a:pPr algn="l" rtl="0" fontAlgn="base"/>
            <a:r>
              <a:rPr lang="fi-FI" sz="1800" b="0" i="0">
                <a:solidFill>
                  <a:srgbClr val="000000"/>
                </a:solidFill>
                <a:effectLst/>
                <a:latin typeface="Arial" panose="020B0604020202020204" pitchFamily="34" charset="0"/>
              </a:rPr>
              <a:t> </a:t>
            </a:r>
            <a:endParaRPr lang="fi-FI" b="0" i="0">
              <a:solidFill>
                <a:srgbClr val="000000"/>
              </a:solidFill>
              <a:effectLst/>
              <a:latin typeface="Segoe UI" panose="020B0502040204020203" pitchFamily="34" charset="0"/>
            </a:endParaRPr>
          </a:p>
          <a:p>
            <a:pPr algn="l" rtl="0" fontAlgn="base"/>
            <a:r>
              <a:rPr lang="fi-FI" sz="1800" b="0" i="0">
                <a:solidFill>
                  <a:srgbClr val="000000"/>
                </a:solidFill>
                <a:effectLst/>
                <a:latin typeface="Arial" panose="020B0604020202020204" pitchFamily="34" charset="0"/>
              </a:rPr>
              <a:t> </a:t>
            </a:r>
            <a:endParaRPr lang="fi-FI" b="0" i="0">
              <a:solidFill>
                <a:srgbClr val="000000"/>
              </a:solidFill>
              <a:effectLst/>
              <a:latin typeface="Segoe UI" panose="020B0502040204020203" pitchFamily="34" charset="0"/>
            </a:endParaRPr>
          </a:p>
        </p:txBody>
      </p:sp>
      <p:grpSp>
        <p:nvGrpSpPr>
          <p:cNvPr id="4" name="Group 14">
            <a:extLst>
              <a:ext uri="{FF2B5EF4-FFF2-40B4-BE49-F238E27FC236}">
                <a16:creationId xmlns:a16="http://schemas.microsoft.com/office/drawing/2014/main" id="{F3BDEDDD-3476-78B8-7ACD-9D87ACBF1777}"/>
              </a:ext>
            </a:extLst>
          </p:cNvPr>
          <p:cNvGrpSpPr/>
          <p:nvPr/>
        </p:nvGrpSpPr>
        <p:grpSpPr>
          <a:xfrm>
            <a:off x="2457913" y="9865317"/>
            <a:ext cx="2679242" cy="579483"/>
            <a:chOff x="29800" y="2879"/>
            <a:chExt cx="3570200" cy="772186"/>
          </a:xfrm>
        </p:grpSpPr>
        <p:grpSp>
          <p:nvGrpSpPr>
            <p:cNvPr id="5" name="Group 15">
              <a:extLst>
                <a:ext uri="{FF2B5EF4-FFF2-40B4-BE49-F238E27FC236}">
                  <a16:creationId xmlns:a16="http://schemas.microsoft.com/office/drawing/2014/main" id="{C050C467-F987-83D6-7D0E-035687CC410B}"/>
                </a:ext>
              </a:extLst>
            </p:cNvPr>
            <p:cNvGrpSpPr>
              <a:grpSpLocks noChangeAspect="1"/>
            </p:cNvGrpSpPr>
            <p:nvPr/>
          </p:nvGrpSpPr>
          <p:grpSpPr>
            <a:xfrm>
              <a:off x="29800" y="29799"/>
              <a:ext cx="717628" cy="718344"/>
              <a:chOff x="63500" y="63500"/>
              <a:chExt cx="1529207" cy="1530731"/>
            </a:xfrm>
          </p:grpSpPr>
          <p:sp>
            <p:nvSpPr>
              <p:cNvPr id="7" name="Freeform 16">
                <a:extLst>
                  <a:ext uri="{FF2B5EF4-FFF2-40B4-BE49-F238E27FC236}">
                    <a16:creationId xmlns:a16="http://schemas.microsoft.com/office/drawing/2014/main" id="{BA684C41-7F5C-EE57-D727-106421425591}"/>
                  </a:ext>
                </a:extLst>
              </p:cNvPr>
              <p:cNvSpPr/>
              <p:nvPr/>
            </p:nvSpPr>
            <p:spPr>
              <a:xfrm>
                <a:off x="494792" y="494665"/>
                <a:ext cx="1097915" cy="1099566"/>
              </a:xfrm>
              <a:custGeom>
                <a:avLst/>
                <a:gdLst/>
                <a:ahLst/>
                <a:cxnLst/>
                <a:rect l="l" t="t" r="r" b="b"/>
                <a:pathLst>
                  <a:path w="1097915" h="1099566">
                    <a:moveTo>
                      <a:pt x="764413" y="0"/>
                    </a:moveTo>
                    <a:lnTo>
                      <a:pt x="666242" y="0"/>
                    </a:lnTo>
                    <a:lnTo>
                      <a:pt x="666242" y="111760"/>
                    </a:lnTo>
                    <a:lnTo>
                      <a:pt x="764413" y="111760"/>
                    </a:lnTo>
                    <a:cubicBezTo>
                      <a:pt x="887095" y="113030"/>
                      <a:pt x="985774" y="212979"/>
                      <a:pt x="985393" y="335661"/>
                    </a:cubicBezTo>
                    <a:cubicBezTo>
                      <a:pt x="985012" y="457581"/>
                      <a:pt x="886333" y="556260"/>
                      <a:pt x="764413" y="556641"/>
                    </a:cubicBezTo>
                    <a:lnTo>
                      <a:pt x="554863" y="556641"/>
                    </a:lnTo>
                    <a:lnTo>
                      <a:pt x="554863" y="766318"/>
                    </a:lnTo>
                    <a:cubicBezTo>
                      <a:pt x="551942" y="888746"/>
                      <a:pt x="450342" y="985520"/>
                      <a:pt x="328041" y="982599"/>
                    </a:cubicBezTo>
                    <a:cubicBezTo>
                      <a:pt x="209804" y="979805"/>
                      <a:pt x="114681" y="884555"/>
                      <a:pt x="111760" y="766318"/>
                    </a:cubicBezTo>
                    <a:lnTo>
                      <a:pt x="111760" y="111760"/>
                    </a:lnTo>
                    <a:lnTo>
                      <a:pt x="554482" y="111760"/>
                    </a:lnTo>
                    <a:lnTo>
                      <a:pt x="554482" y="0"/>
                    </a:lnTo>
                    <a:lnTo>
                      <a:pt x="111760" y="0"/>
                    </a:lnTo>
                    <a:lnTo>
                      <a:pt x="111760" y="111760"/>
                    </a:lnTo>
                    <a:lnTo>
                      <a:pt x="0" y="111760"/>
                    </a:lnTo>
                    <a:lnTo>
                      <a:pt x="0" y="766318"/>
                    </a:lnTo>
                    <a:cubicBezTo>
                      <a:pt x="0" y="950341"/>
                      <a:pt x="149225" y="1099566"/>
                      <a:pt x="333248" y="1099566"/>
                    </a:cubicBezTo>
                    <a:cubicBezTo>
                      <a:pt x="517271" y="1099566"/>
                      <a:pt x="666496" y="950341"/>
                      <a:pt x="666496" y="766318"/>
                    </a:cubicBezTo>
                    <a:lnTo>
                      <a:pt x="666496" y="668401"/>
                    </a:lnTo>
                    <a:lnTo>
                      <a:pt x="764413" y="668401"/>
                    </a:lnTo>
                    <a:cubicBezTo>
                      <a:pt x="948309" y="668401"/>
                      <a:pt x="1097407" y="519557"/>
                      <a:pt x="1097661" y="335661"/>
                    </a:cubicBezTo>
                    <a:cubicBezTo>
                      <a:pt x="1097915" y="151130"/>
                      <a:pt x="948944" y="1143"/>
                      <a:pt x="764413" y="0"/>
                    </a:cubicBezTo>
                  </a:path>
                </a:pathLst>
              </a:custGeom>
              <a:solidFill>
                <a:srgbClr val="739DD2"/>
              </a:solidFill>
            </p:spPr>
            <p:txBody>
              <a:bodyPr/>
              <a:lstStyle/>
              <a:p>
                <a:endParaRPr lang="fi-FI"/>
              </a:p>
            </p:txBody>
          </p:sp>
          <p:sp>
            <p:nvSpPr>
              <p:cNvPr id="8" name="Freeform 17">
                <a:extLst>
                  <a:ext uri="{FF2B5EF4-FFF2-40B4-BE49-F238E27FC236}">
                    <a16:creationId xmlns:a16="http://schemas.microsoft.com/office/drawing/2014/main" id="{CC831871-AB6C-7D4D-BC73-71A0746C4004}"/>
                  </a:ext>
                </a:extLst>
              </p:cNvPr>
              <p:cNvSpPr/>
              <p:nvPr/>
            </p:nvSpPr>
            <p:spPr>
              <a:xfrm>
                <a:off x="63500" y="63500"/>
                <a:ext cx="1097534" cy="1099566"/>
              </a:xfrm>
              <a:custGeom>
                <a:avLst/>
                <a:gdLst/>
                <a:ahLst/>
                <a:cxnLst/>
                <a:rect l="l" t="t" r="r" b="b"/>
                <a:pathLst>
                  <a:path w="1097534" h="1099566">
                    <a:moveTo>
                      <a:pt x="431292" y="1097788"/>
                    </a:moveTo>
                    <a:lnTo>
                      <a:pt x="431292" y="987806"/>
                    </a:lnTo>
                    <a:lnTo>
                      <a:pt x="333121" y="987806"/>
                    </a:lnTo>
                    <a:cubicBezTo>
                      <a:pt x="210439" y="983615"/>
                      <a:pt x="114300" y="880745"/>
                      <a:pt x="118364" y="758063"/>
                    </a:cubicBezTo>
                    <a:cubicBezTo>
                      <a:pt x="122301" y="641096"/>
                      <a:pt x="216154" y="547243"/>
                      <a:pt x="333121" y="543306"/>
                    </a:cubicBezTo>
                    <a:lnTo>
                      <a:pt x="543052" y="543306"/>
                    </a:lnTo>
                    <a:lnTo>
                      <a:pt x="543052" y="333375"/>
                    </a:lnTo>
                    <a:cubicBezTo>
                      <a:pt x="542798" y="211328"/>
                      <a:pt x="641477" y="112014"/>
                      <a:pt x="763651" y="111760"/>
                    </a:cubicBezTo>
                    <a:lnTo>
                      <a:pt x="764286" y="111760"/>
                    </a:lnTo>
                    <a:cubicBezTo>
                      <a:pt x="886587" y="112014"/>
                      <a:pt x="985647" y="211074"/>
                      <a:pt x="985774" y="333375"/>
                    </a:cubicBezTo>
                    <a:lnTo>
                      <a:pt x="985774" y="987806"/>
                    </a:lnTo>
                    <a:lnTo>
                      <a:pt x="543052" y="987806"/>
                    </a:lnTo>
                    <a:lnTo>
                      <a:pt x="543052" y="1099566"/>
                    </a:lnTo>
                    <a:lnTo>
                      <a:pt x="986028" y="1099566"/>
                    </a:lnTo>
                    <a:lnTo>
                      <a:pt x="986028" y="987425"/>
                    </a:lnTo>
                    <a:lnTo>
                      <a:pt x="1097534" y="987425"/>
                    </a:lnTo>
                    <a:lnTo>
                      <a:pt x="1097534" y="333375"/>
                    </a:lnTo>
                    <a:cubicBezTo>
                      <a:pt x="1097280" y="149352"/>
                      <a:pt x="948309" y="254"/>
                      <a:pt x="764286" y="0"/>
                    </a:cubicBezTo>
                    <a:cubicBezTo>
                      <a:pt x="580263" y="0"/>
                      <a:pt x="431038" y="149225"/>
                      <a:pt x="431038" y="333248"/>
                    </a:cubicBezTo>
                    <a:lnTo>
                      <a:pt x="431038" y="431292"/>
                    </a:lnTo>
                    <a:lnTo>
                      <a:pt x="333121" y="431292"/>
                    </a:lnTo>
                    <a:cubicBezTo>
                      <a:pt x="149098" y="431419"/>
                      <a:pt x="0" y="580644"/>
                      <a:pt x="0" y="764667"/>
                    </a:cubicBezTo>
                    <a:cubicBezTo>
                      <a:pt x="0" y="948690"/>
                      <a:pt x="149225" y="1097661"/>
                      <a:pt x="333121" y="1097788"/>
                    </a:cubicBezTo>
                    <a:close/>
                  </a:path>
                </a:pathLst>
              </a:custGeom>
              <a:solidFill>
                <a:srgbClr val="F04E4C"/>
              </a:solidFill>
            </p:spPr>
            <p:txBody>
              <a:bodyPr/>
              <a:lstStyle/>
              <a:p>
                <a:endParaRPr lang="fi-FI"/>
              </a:p>
            </p:txBody>
          </p:sp>
        </p:grpSp>
        <p:sp>
          <p:nvSpPr>
            <p:cNvPr id="6" name="Freeform 18">
              <a:extLst>
                <a:ext uri="{FF2B5EF4-FFF2-40B4-BE49-F238E27FC236}">
                  <a16:creationId xmlns:a16="http://schemas.microsoft.com/office/drawing/2014/main" id="{7D74A239-6685-2611-954A-30B1339DFFF4}"/>
                </a:ext>
              </a:extLst>
            </p:cNvPr>
            <p:cNvSpPr/>
            <p:nvPr/>
          </p:nvSpPr>
          <p:spPr>
            <a:xfrm>
              <a:off x="983667" y="2879"/>
              <a:ext cx="2616333" cy="772186"/>
            </a:xfrm>
            <a:custGeom>
              <a:avLst/>
              <a:gdLst/>
              <a:ahLst/>
              <a:cxnLst/>
              <a:rect l="l" t="t" r="r" b="b"/>
              <a:pathLst>
                <a:path w="2616333" h="772186">
                  <a:moveTo>
                    <a:pt x="0" y="0"/>
                  </a:moveTo>
                  <a:lnTo>
                    <a:pt x="2616333" y="0"/>
                  </a:lnTo>
                  <a:lnTo>
                    <a:pt x="2616333" y="772186"/>
                  </a:lnTo>
                  <a:lnTo>
                    <a:pt x="0" y="77218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fi-FI"/>
            </a:p>
          </p:txBody>
        </p:sp>
      </p:grpSp>
      <p:sp>
        <p:nvSpPr>
          <p:cNvPr id="9" name="TextBox 21">
            <a:extLst>
              <a:ext uri="{FF2B5EF4-FFF2-40B4-BE49-F238E27FC236}">
                <a16:creationId xmlns:a16="http://schemas.microsoft.com/office/drawing/2014/main" id="{DAB13181-B9A5-6ED4-0E25-2946662C95D6}"/>
              </a:ext>
            </a:extLst>
          </p:cNvPr>
          <p:cNvSpPr txBox="1"/>
          <p:nvPr/>
        </p:nvSpPr>
        <p:spPr>
          <a:xfrm>
            <a:off x="404062" y="410424"/>
            <a:ext cx="6761075" cy="397545"/>
          </a:xfrm>
          <a:prstGeom prst="rect">
            <a:avLst/>
          </a:prstGeom>
        </p:spPr>
        <p:txBody>
          <a:bodyPr wrap="square" lIns="0" tIns="0" rIns="0" bIns="0" rtlCol="0" anchor="t">
            <a:spAutoFit/>
          </a:bodyP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3122"/>
              </a:lnSpc>
            </a:pPr>
            <a:r>
              <a:rPr lang="en-US" sz="2800" spc="260">
                <a:solidFill>
                  <a:srgbClr val="394B85"/>
                </a:solidFill>
                <a:latin typeface="Arial"/>
                <a:ea typeface="Arial"/>
                <a:cs typeface="Arial"/>
                <a:sym typeface="Arial"/>
              </a:rPr>
              <a:t>OPPAASSA KÄYTETYT LÄHTEET</a:t>
            </a:r>
          </a:p>
        </p:txBody>
      </p:sp>
      <p:grpSp>
        <p:nvGrpSpPr>
          <p:cNvPr id="10" name="Group 2">
            <a:extLst>
              <a:ext uri="{FF2B5EF4-FFF2-40B4-BE49-F238E27FC236}">
                <a16:creationId xmlns:a16="http://schemas.microsoft.com/office/drawing/2014/main" id="{6B2DA91F-1F68-C931-A1E1-265A4C0299C6}"/>
              </a:ext>
            </a:extLst>
          </p:cNvPr>
          <p:cNvGrpSpPr/>
          <p:nvPr/>
        </p:nvGrpSpPr>
        <p:grpSpPr>
          <a:xfrm>
            <a:off x="4107" y="845506"/>
            <a:ext cx="7560987" cy="173232"/>
            <a:chOff x="0" y="0"/>
            <a:chExt cx="2847623" cy="46718"/>
          </a:xfrm>
        </p:grpSpPr>
        <p:sp>
          <p:nvSpPr>
            <p:cNvPr id="11" name="Freeform 3">
              <a:extLst>
                <a:ext uri="{FF2B5EF4-FFF2-40B4-BE49-F238E27FC236}">
                  <a16:creationId xmlns:a16="http://schemas.microsoft.com/office/drawing/2014/main" id="{9961CDBE-5958-5710-6110-450C8616DA75}"/>
                </a:ext>
              </a:extLst>
            </p:cNvPr>
            <p:cNvSpPr/>
            <p:nvPr/>
          </p:nvSpPr>
          <p:spPr>
            <a:xfrm>
              <a:off x="0" y="0"/>
              <a:ext cx="2847623" cy="46718"/>
            </a:xfrm>
            <a:custGeom>
              <a:avLst/>
              <a:gdLst/>
              <a:ahLst/>
              <a:cxnLst/>
              <a:rect l="l" t="t" r="r" b="b"/>
              <a:pathLst>
                <a:path w="2847623" h="46718">
                  <a:moveTo>
                    <a:pt x="0" y="0"/>
                  </a:moveTo>
                  <a:lnTo>
                    <a:pt x="2847623" y="0"/>
                  </a:lnTo>
                  <a:lnTo>
                    <a:pt x="2847623" y="46718"/>
                  </a:lnTo>
                  <a:lnTo>
                    <a:pt x="0" y="46718"/>
                  </a:lnTo>
                  <a:close/>
                </a:path>
              </a:pathLst>
            </a:custGeom>
            <a:solidFill>
              <a:srgbClr val="394B85"/>
            </a:solidFill>
          </p:spPr>
          <p:txBody>
            <a:bodyPr/>
            <a:lstStyle/>
            <a:p>
              <a:endParaRPr lang="fi-FI"/>
            </a:p>
          </p:txBody>
        </p:sp>
        <p:sp>
          <p:nvSpPr>
            <p:cNvPr id="12" name="TextBox 4">
              <a:extLst>
                <a:ext uri="{FF2B5EF4-FFF2-40B4-BE49-F238E27FC236}">
                  <a16:creationId xmlns:a16="http://schemas.microsoft.com/office/drawing/2014/main" id="{4974F532-D467-7221-45C1-BDEE79C791A6}"/>
                </a:ext>
              </a:extLst>
            </p:cNvPr>
            <p:cNvSpPr txBox="1"/>
            <p:nvPr/>
          </p:nvSpPr>
          <p:spPr>
            <a:xfrm>
              <a:off x="0" y="-19050"/>
              <a:ext cx="2847623" cy="65768"/>
            </a:xfrm>
            <a:prstGeom prst="rect">
              <a:avLst/>
            </a:prstGeom>
          </p:spPr>
          <p:txBody>
            <a:bodyPr lIns="50830" tIns="50830" rIns="50830" bIns="50830" rtlCol="0" anchor="ctr"/>
            <a:lstStyle>
              <a:defPPr>
                <a:defRPr lang="en-US"/>
              </a:defPPr>
              <a:lvl1pPr marL="0" algn="l" defTabSz="915314" rtl="0" eaLnBrk="1" latinLnBrk="0" hangingPunct="1">
                <a:defRPr sz="1802" kern="1200">
                  <a:solidFill>
                    <a:schemeClr val="tx1"/>
                  </a:solidFill>
                  <a:latin typeface="+mn-lt"/>
                  <a:ea typeface="+mn-ea"/>
                  <a:cs typeface="+mn-cs"/>
                </a:defRPr>
              </a:lvl1pPr>
              <a:lvl2pPr marL="457657" algn="l" defTabSz="915314" rtl="0" eaLnBrk="1" latinLnBrk="0" hangingPunct="1">
                <a:defRPr sz="1802" kern="1200">
                  <a:solidFill>
                    <a:schemeClr val="tx1"/>
                  </a:solidFill>
                  <a:latin typeface="+mn-lt"/>
                  <a:ea typeface="+mn-ea"/>
                  <a:cs typeface="+mn-cs"/>
                </a:defRPr>
              </a:lvl2pPr>
              <a:lvl3pPr marL="915314" algn="l" defTabSz="915314" rtl="0" eaLnBrk="1" latinLnBrk="0" hangingPunct="1">
                <a:defRPr sz="1802" kern="1200">
                  <a:solidFill>
                    <a:schemeClr val="tx1"/>
                  </a:solidFill>
                  <a:latin typeface="+mn-lt"/>
                  <a:ea typeface="+mn-ea"/>
                  <a:cs typeface="+mn-cs"/>
                </a:defRPr>
              </a:lvl3pPr>
              <a:lvl4pPr marL="1372972" algn="l" defTabSz="915314" rtl="0" eaLnBrk="1" latinLnBrk="0" hangingPunct="1">
                <a:defRPr sz="1802" kern="1200">
                  <a:solidFill>
                    <a:schemeClr val="tx1"/>
                  </a:solidFill>
                  <a:latin typeface="+mn-lt"/>
                  <a:ea typeface="+mn-ea"/>
                  <a:cs typeface="+mn-cs"/>
                </a:defRPr>
              </a:lvl4pPr>
              <a:lvl5pPr marL="1830629" algn="l" defTabSz="915314" rtl="0" eaLnBrk="1" latinLnBrk="0" hangingPunct="1">
                <a:defRPr sz="1802" kern="1200">
                  <a:solidFill>
                    <a:schemeClr val="tx1"/>
                  </a:solidFill>
                  <a:latin typeface="+mn-lt"/>
                  <a:ea typeface="+mn-ea"/>
                  <a:cs typeface="+mn-cs"/>
                </a:defRPr>
              </a:lvl5pPr>
              <a:lvl6pPr marL="2288286" algn="l" defTabSz="915314" rtl="0" eaLnBrk="1" latinLnBrk="0" hangingPunct="1">
                <a:defRPr sz="1802" kern="1200">
                  <a:solidFill>
                    <a:schemeClr val="tx1"/>
                  </a:solidFill>
                  <a:latin typeface="+mn-lt"/>
                  <a:ea typeface="+mn-ea"/>
                  <a:cs typeface="+mn-cs"/>
                </a:defRPr>
              </a:lvl6pPr>
              <a:lvl7pPr marL="2745943" algn="l" defTabSz="915314" rtl="0" eaLnBrk="1" latinLnBrk="0" hangingPunct="1">
                <a:defRPr sz="1802" kern="1200">
                  <a:solidFill>
                    <a:schemeClr val="tx1"/>
                  </a:solidFill>
                  <a:latin typeface="+mn-lt"/>
                  <a:ea typeface="+mn-ea"/>
                  <a:cs typeface="+mn-cs"/>
                </a:defRPr>
              </a:lvl7pPr>
              <a:lvl8pPr marL="3203600" algn="l" defTabSz="915314" rtl="0" eaLnBrk="1" latinLnBrk="0" hangingPunct="1">
                <a:defRPr sz="1802" kern="1200">
                  <a:solidFill>
                    <a:schemeClr val="tx1"/>
                  </a:solidFill>
                  <a:latin typeface="+mn-lt"/>
                  <a:ea typeface="+mn-ea"/>
                  <a:cs typeface="+mn-cs"/>
                </a:defRPr>
              </a:lvl8pPr>
              <a:lvl9pPr marL="3661258" algn="l" defTabSz="915314" rtl="0" eaLnBrk="1" latinLnBrk="0" hangingPunct="1">
                <a:defRPr sz="1802" kern="1200">
                  <a:solidFill>
                    <a:schemeClr val="tx1"/>
                  </a:solidFill>
                  <a:latin typeface="+mn-lt"/>
                  <a:ea typeface="+mn-ea"/>
                  <a:cs typeface="+mn-cs"/>
                </a:defRPr>
              </a:lvl9pPr>
            </a:lstStyle>
            <a:p>
              <a:pPr algn="ctr">
                <a:lnSpc>
                  <a:spcPts val="2067"/>
                </a:lnSpc>
              </a:pPr>
              <a:endParaRPr sz="1803"/>
            </a:p>
          </p:txBody>
        </p:sp>
      </p:grpSp>
    </p:spTree>
    <p:extLst>
      <p:ext uri="{BB962C8B-B14F-4D97-AF65-F5344CB8AC3E}">
        <p14:creationId xmlns:p14="http://schemas.microsoft.com/office/powerpoint/2010/main" val="32695048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TotalTime>
  <Words>7926</Words>
  <Application>Microsoft Office PowerPoint</Application>
  <PresentationFormat>Mukautettu</PresentationFormat>
  <Paragraphs>804</Paragraphs>
  <Slides>42</Slides>
  <Notes>0</Notes>
  <HiddenSlides>0</HiddenSlides>
  <MMClips>0</MMClips>
  <ScaleCrop>false</ScaleCrop>
  <HeadingPairs>
    <vt:vector size="6" baseType="variant">
      <vt:variant>
        <vt:lpstr>Käytetyt fontit</vt:lpstr>
      </vt:variant>
      <vt:variant>
        <vt:i4>17</vt:i4>
      </vt:variant>
      <vt:variant>
        <vt:lpstr>Teema</vt:lpstr>
      </vt:variant>
      <vt:variant>
        <vt:i4>2</vt:i4>
      </vt:variant>
      <vt:variant>
        <vt:lpstr>Dian otsikot</vt:lpstr>
      </vt:variant>
      <vt:variant>
        <vt:i4>42</vt:i4>
      </vt:variant>
    </vt:vector>
  </HeadingPairs>
  <TitlesOfParts>
    <vt:vector size="61" baseType="lpstr">
      <vt:lpstr>Arial</vt:lpstr>
      <vt:lpstr>Arial Bold</vt:lpstr>
      <vt:lpstr>Arial MT Pro</vt:lpstr>
      <vt:lpstr>Arial MT Pro Bold</vt:lpstr>
      <vt:lpstr>Arial MT Pro Italics</vt:lpstr>
      <vt:lpstr>Calibri</vt:lpstr>
      <vt:lpstr>Calibri (MS)</vt:lpstr>
      <vt:lpstr>Calibri (MS) Bold</vt:lpstr>
      <vt:lpstr>Edwardian Script ITC</vt:lpstr>
      <vt:lpstr>Inter</vt:lpstr>
      <vt:lpstr>Inter Bold</vt:lpstr>
      <vt:lpstr>Open Sans</vt:lpstr>
      <vt:lpstr>Public Sans</vt:lpstr>
      <vt:lpstr>Public Sans Bold</vt:lpstr>
      <vt:lpstr>Segoe UI</vt:lpstr>
      <vt:lpstr>Times New Roman</vt:lpstr>
      <vt:lpstr>YAFcfoaHu-s 0</vt:lpstr>
      <vt:lpstr>Office Theme</vt:lpstr>
      <vt:lpstr>Office Theme</vt:lpstr>
      <vt:lpstr>OsalIisuuden</vt:lpstr>
      <vt:lpstr>PowerPoint-esitys</vt:lpstr>
      <vt:lpstr>PowerPoint-esitys</vt:lpstr>
      <vt:lpstr>PowerPoint-esitys</vt:lpstr>
      <vt:lpstr>PowerPoint-esitys</vt:lpstr>
      <vt:lpstr>PowerPoint-esitys</vt:lpstr>
      <vt:lpstr>PowerPoint-esitys</vt:lpstr>
      <vt:lpstr>ASUKASOSALLISUUS</vt:lpstr>
      <vt:lpstr>PowerPoint-esitys</vt:lpstr>
      <vt:lpstr>PowerPoint-esitys</vt:lpstr>
      <vt:lpstr>PowerPoint-esitys</vt:lpstr>
      <vt:lpstr>PowerPoint-esitys</vt:lpstr>
      <vt:lpstr>PowerPoint-esitys</vt:lpstr>
      <vt:lpstr>PowerPoint-esitys</vt:lpstr>
      <vt:lpstr>PowerPoint-esitys</vt:lpstr>
      <vt:lpstr>PowerPoint-esitys</vt:lpstr>
      <vt:lpstr>KOKEMUSTIEDON KERÄÄMINEN</vt:lpstr>
      <vt:lpstr>PowerPoint-esitys</vt:lpstr>
      <vt:lpstr>PowerPoint-esitys</vt:lpstr>
      <vt:lpstr>PowerPoint-esitys</vt:lpstr>
      <vt:lpstr>PowerPoint-esitys</vt:lpstr>
      <vt:lpstr>PowerPoint-esitys</vt:lpstr>
      <vt:lpstr>PowerPoint-esitys</vt:lpstr>
      <vt:lpstr>PowerPoint-esitys</vt:lpstr>
      <vt:lpstr>PowerPoint-esitys</vt:lpstr>
      <vt:lpstr>ASIAKASRAATI</vt:lpstr>
      <vt:lpstr>PowerPoint-esitys</vt:lpstr>
      <vt:lpstr>PowerPoint-esitys</vt:lpstr>
      <vt:lpstr>PowerPoint-esitys</vt:lpstr>
      <vt:lpstr>PowerPoint-esitys</vt:lpstr>
      <vt:lpstr>ASIAKASTILAISUUS</vt:lpstr>
      <vt:lpstr>PowerPoint-esitys</vt:lpstr>
      <vt:lpstr>PowerPoint-esitys</vt:lpstr>
      <vt:lpstr>PowerPoint-esitys</vt:lpstr>
      <vt:lpstr>PowerPoint-esitys</vt:lpstr>
      <vt:lpstr>PowerPoint-esitys</vt:lpstr>
      <vt:lpstr>PowerPoint-esitys</vt:lpstr>
      <vt:lpstr>PowerPoint-esitys</vt:lpstr>
      <vt:lpstr>PowerPoint-esitys</vt:lpstr>
      <vt:lpstr>PowerPoint-esitys</vt:lpstr>
      <vt:lpstr>PowerPoint-esitys</vt:lpstr>
      <vt:lpstr>PowerPoint-esitys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2024-09-08T19:10:55Z</dcterms:created>
  <dc:creator>Riitta Nuutinen</dc:creator>
  <cp:lastModifiedBy>Kettunen Nicola</cp:lastModifiedBy>
  <dcterms:modified xsi:type="dcterms:W3CDTF">2025-12-19T08:36:53Z</dcterms:modified>
  <cp:revision>1</cp:revision>
  <dc:title>OsalIisuuden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2024-09-06T00:00:00Z</vt:filetime>
  </property>
  <property fmtid="{D5CDD505-2E9C-101B-9397-08002B2CF9AE}" pid="3" name="Creator">
    <vt:lpwstr>Canva</vt:lpwstr>
  </property>
  <property fmtid="{D5CDD505-2E9C-101B-9397-08002B2CF9AE}" pid="4" name="LastSaved">
    <vt:filetime>2024-09-08T00:00:00Z</vt:filetime>
  </property>
  <property fmtid="{D5CDD505-2E9C-101B-9397-08002B2CF9AE}" pid="5" name="Producer">
    <vt:lpwstr>Canva</vt:lpwstr>
  </property>
</Properties>
</file>